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24"/>
  </p:notesMasterIdLst>
  <p:sldIdLst>
    <p:sldId id="263" r:id="rId5"/>
    <p:sldId id="257" r:id="rId6"/>
    <p:sldId id="258" r:id="rId7"/>
    <p:sldId id="259" r:id="rId8"/>
    <p:sldId id="260" r:id="rId9"/>
    <p:sldId id="261" r:id="rId10"/>
    <p:sldId id="265" r:id="rId11"/>
    <p:sldId id="266" r:id="rId12"/>
    <p:sldId id="267" r:id="rId13"/>
    <p:sldId id="268" r:id="rId14"/>
    <p:sldId id="270" r:id="rId15"/>
    <p:sldId id="271" r:id="rId16"/>
    <p:sldId id="272" r:id="rId17"/>
    <p:sldId id="274" r:id="rId18"/>
    <p:sldId id="275" r:id="rId19"/>
    <p:sldId id="276" r:id="rId20"/>
    <p:sldId id="277" r:id="rId21"/>
    <p:sldId id="278" r:id="rId22"/>
    <p:sldId id="280" r:id="rId2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239" autoAdjust="0"/>
  </p:normalViewPr>
  <p:slideViewPr>
    <p:cSldViewPr snapToGrid="0">
      <p:cViewPr varScale="1">
        <p:scale>
          <a:sx n="81" d="100"/>
          <a:sy n="81" d="100"/>
        </p:scale>
        <p:origin x="96" y="4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E94FA16A-10A8-43CB-B794-E036949C4C4F}" type="datetimeFigureOut">
              <a:rPr kumimoji="1" lang="ja-JP" altLang="en-US" smtClean="0"/>
              <a:t>2025/10/29</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F481742D-F9DC-4A92-9C40-065F492D113C}" type="slidenum">
              <a:rPr kumimoji="1" lang="ja-JP" altLang="en-US" smtClean="0"/>
              <a:t>‹#›</a:t>
            </a:fld>
            <a:endParaRPr kumimoji="1" lang="ja-JP" altLang="en-US"/>
          </a:p>
        </p:txBody>
      </p:sp>
    </p:spTree>
    <p:extLst>
      <p:ext uri="{BB962C8B-B14F-4D97-AF65-F5344CB8AC3E}">
        <p14:creationId xmlns:p14="http://schemas.microsoft.com/office/powerpoint/2010/main" val="26650076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E7A5BE7-81A9-4AB5-8117-7253B9BD90D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37832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E7A5BE7-81A9-4AB5-8117-7253B9BD90D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65406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E7A5BE7-81A9-4AB5-8117-7253B9BD90D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82106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1751555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35274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2440843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282667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54497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7429484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0725000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0812491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804766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7609992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ja-JP" altLang="en-US"/>
              <a:t>マスター タイトルの書式設定</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661886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17861000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453939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229103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42531449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257419-ACE3-8D35-6C5B-74BBB4295D8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A4B5812-9C2F-2F3C-0A0A-EF2A770AE2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FFB3461-478E-C6A2-F161-22EE42BE6BAA}"/>
              </a:ext>
            </a:extLst>
          </p:cNvPr>
          <p:cNvSpPr>
            <a:spLocks noGrp="1"/>
          </p:cNvSpPr>
          <p:nvPr>
            <p:ph type="dt" sz="half" idx="10"/>
          </p:nvPr>
        </p:nvSpPr>
        <p:spPr/>
        <p:txBody>
          <a:bodyPr/>
          <a:lstStyle/>
          <a:p>
            <a:fld id="{A5319EB0-AA72-4CA4-8577-77450066CE2E}"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E5B008F5-13D5-8FC9-1DC5-65BBDCC8A6E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DBF34A-8618-CFBC-2EE7-D66C1B95ED6D}"/>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10572975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E66025-48C3-D095-6D97-6FB04E20775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0C741E5-4488-589B-88EA-2B9210B7973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93F7F8F-2016-D576-CBF4-6D3A6B7A86EF}"/>
              </a:ext>
            </a:extLst>
          </p:cNvPr>
          <p:cNvSpPr>
            <a:spLocks noGrp="1"/>
          </p:cNvSpPr>
          <p:nvPr>
            <p:ph type="dt" sz="half" idx="10"/>
          </p:nvPr>
        </p:nvSpPr>
        <p:spPr/>
        <p:txBody>
          <a:bodyPr/>
          <a:lstStyle/>
          <a:p>
            <a:fld id="{90D92F2A-A9CB-40C8-AEEC-6898FDCD0797}"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81628929-4905-9132-3140-928EA1B4BC7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E198654-C83A-57F4-327A-7B25905DC558}"/>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22096298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B89BAE-D490-5B39-3D7D-B54090CD92A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0EF3141-DD7B-F26B-5A3E-5339F5C653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9C2EC6D-6146-1EE2-CEF4-26EFB3E20C4B}"/>
              </a:ext>
            </a:extLst>
          </p:cNvPr>
          <p:cNvSpPr>
            <a:spLocks noGrp="1"/>
          </p:cNvSpPr>
          <p:nvPr>
            <p:ph type="dt" sz="half" idx="10"/>
          </p:nvPr>
        </p:nvSpPr>
        <p:spPr/>
        <p:txBody>
          <a:bodyPr/>
          <a:lstStyle/>
          <a:p>
            <a:fld id="{F48D01B3-B2B0-4A46-AA31-04473B56CCF1}"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8F983E0C-45AF-7460-3FC9-96781C12937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B31BDCE-C772-B982-9203-4807327B4595}"/>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30705547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70C63D-2189-6BE5-9AC3-1334BFC384A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8127268-D3E3-AE51-66F8-D4EF9B21CEB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C990CF8-3444-6026-9DF5-92F53600B97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506DA90-B68F-8A42-DA86-17FDF00CD2EA}"/>
              </a:ext>
            </a:extLst>
          </p:cNvPr>
          <p:cNvSpPr>
            <a:spLocks noGrp="1"/>
          </p:cNvSpPr>
          <p:nvPr>
            <p:ph type="dt" sz="half" idx="10"/>
          </p:nvPr>
        </p:nvSpPr>
        <p:spPr/>
        <p:txBody>
          <a:bodyPr/>
          <a:lstStyle/>
          <a:p>
            <a:fld id="{D86B6F89-B9E7-43EE-8DB0-512260727559}" type="datetime1">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97E3DE88-13D0-EF6B-C01A-D26AFAF7201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5E72750-2A2B-AAB1-47E4-A80E666D7502}"/>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15335612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45CDD1-98A3-364D-24F0-CF58145A57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1A77004-F99C-1D37-4E0F-A6F9AA5073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956C7EA-BC46-7133-362A-DE8D336AA1D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B1FFD0D-9965-A350-0895-30C97253B9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58068E5-356B-BF18-7A53-7B66CDA1874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ABEF089-657C-7784-02BD-CA9F200A1A09}"/>
              </a:ext>
            </a:extLst>
          </p:cNvPr>
          <p:cNvSpPr>
            <a:spLocks noGrp="1"/>
          </p:cNvSpPr>
          <p:nvPr>
            <p:ph type="dt" sz="half" idx="10"/>
          </p:nvPr>
        </p:nvSpPr>
        <p:spPr/>
        <p:txBody>
          <a:bodyPr/>
          <a:lstStyle/>
          <a:p>
            <a:fld id="{2E5DB410-21FE-498A-A944-4A682A11BAD4}" type="datetime1">
              <a:rPr kumimoji="1" lang="ja-JP" altLang="en-US" smtClean="0"/>
              <a:t>2025/10/29</a:t>
            </a:fld>
            <a:endParaRPr kumimoji="1" lang="ja-JP" altLang="en-US"/>
          </a:p>
        </p:txBody>
      </p:sp>
      <p:sp>
        <p:nvSpPr>
          <p:cNvPr id="8" name="フッター プレースホルダー 7">
            <a:extLst>
              <a:ext uri="{FF2B5EF4-FFF2-40B4-BE49-F238E27FC236}">
                <a16:creationId xmlns:a16="http://schemas.microsoft.com/office/drawing/2014/main" id="{C13D9C34-D1AB-1DBF-0FF1-9D9FB282EFC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9E457AF-34C1-DB82-CD4F-93913C8555D8}"/>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18988605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FBC68D-E49E-B3F8-1253-88A3F5504E6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65171CE-3133-3D3F-E6D6-FDF35C85CA53}"/>
              </a:ext>
            </a:extLst>
          </p:cNvPr>
          <p:cNvSpPr>
            <a:spLocks noGrp="1"/>
          </p:cNvSpPr>
          <p:nvPr>
            <p:ph type="dt" sz="half" idx="10"/>
          </p:nvPr>
        </p:nvSpPr>
        <p:spPr/>
        <p:txBody>
          <a:bodyPr/>
          <a:lstStyle/>
          <a:p>
            <a:fld id="{D269FCDA-372A-406C-AC42-38BCB90D4F3D}" type="datetime1">
              <a:rPr kumimoji="1" lang="ja-JP" altLang="en-US" smtClean="0"/>
              <a:t>2025/10/29</a:t>
            </a:fld>
            <a:endParaRPr kumimoji="1" lang="ja-JP" altLang="en-US"/>
          </a:p>
        </p:txBody>
      </p:sp>
      <p:sp>
        <p:nvSpPr>
          <p:cNvPr id="4" name="フッター プレースホルダー 3">
            <a:extLst>
              <a:ext uri="{FF2B5EF4-FFF2-40B4-BE49-F238E27FC236}">
                <a16:creationId xmlns:a16="http://schemas.microsoft.com/office/drawing/2014/main" id="{5440D734-B57E-EA33-DBBA-672C748657D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95068CF-E4DD-C5B6-2900-C2620BAFD793}"/>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15014186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052538-4008-8C7F-1A84-64F2F61F4D46}"/>
              </a:ext>
            </a:extLst>
          </p:cNvPr>
          <p:cNvSpPr>
            <a:spLocks noGrp="1"/>
          </p:cNvSpPr>
          <p:nvPr>
            <p:ph type="dt" sz="half" idx="10"/>
          </p:nvPr>
        </p:nvSpPr>
        <p:spPr/>
        <p:txBody>
          <a:bodyPr/>
          <a:lstStyle/>
          <a:p>
            <a:fld id="{9CEA9A15-E7CA-497B-AA5C-EE49B7A0437C}" type="datetime1">
              <a:rPr kumimoji="1" lang="ja-JP" altLang="en-US" smtClean="0"/>
              <a:t>2025/10/29</a:t>
            </a:fld>
            <a:endParaRPr kumimoji="1" lang="ja-JP" altLang="en-US"/>
          </a:p>
        </p:txBody>
      </p:sp>
      <p:sp>
        <p:nvSpPr>
          <p:cNvPr id="3" name="フッター プレースホルダー 2">
            <a:extLst>
              <a:ext uri="{FF2B5EF4-FFF2-40B4-BE49-F238E27FC236}">
                <a16:creationId xmlns:a16="http://schemas.microsoft.com/office/drawing/2014/main" id="{91C50D8C-5B01-CCA7-C3DE-63B91C5D486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3D2E9BF-E5F0-EBC2-44B9-5AEDC5E6B1D3}"/>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1871339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32454322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A6BF7-340C-7DCE-D7C3-A00E0C7C568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C90C40E-B1FD-4ACB-4FB2-2857F2FB4B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9B59476-0D7A-ED29-E55E-7FA39A9E17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C78C3B7-2786-22EC-453E-200D12B0A77F}"/>
              </a:ext>
            </a:extLst>
          </p:cNvPr>
          <p:cNvSpPr>
            <a:spLocks noGrp="1"/>
          </p:cNvSpPr>
          <p:nvPr>
            <p:ph type="dt" sz="half" idx="10"/>
          </p:nvPr>
        </p:nvSpPr>
        <p:spPr/>
        <p:txBody>
          <a:bodyPr/>
          <a:lstStyle/>
          <a:p>
            <a:fld id="{B1E1D91A-BBA2-4CA0-A7AF-5DCB11FA9068}" type="datetime1">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A1C99992-30DB-4F34-27DD-91A0DE6F292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62591E3-E09A-52E7-1A92-AAD7D8B1B6FA}"/>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24791844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800B1F-9764-DFA4-A6E2-7B81DF3085A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2845AEB-0C88-46C4-A893-D9FCA9C445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B74FFE5-2488-5C3A-AF34-E99E0B9F8D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154F1B-02E1-7E19-AC41-69BDB88D87F8}"/>
              </a:ext>
            </a:extLst>
          </p:cNvPr>
          <p:cNvSpPr>
            <a:spLocks noGrp="1"/>
          </p:cNvSpPr>
          <p:nvPr>
            <p:ph type="dt" sz="half" idx="10"/>
          </p:nvPr>
        </p:nvSpPr>
        <p:spPr/>
        <p:txBody>
          <a:bodyPr/>
          <a:lstStyle/>
          <a:p>
            <a:fld id="{0C7A6CAC-C26E-4589-ABB3-F7AEB9DDD03A}" type="datetime1">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3391A8C0-1210-4587-37E8-A00EF691429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B1C51C5-6718-6579-C0CB-DA4EBFF8057C}"/>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26255719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4AEEBF-7DCD-150B-AA2F-5D9054BA594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FC5AE1F-70B2-8FD8-2025-DBA91AC3460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129538-5A1B-0EC9-FAFB-888BE891E3AA}"/>
              </a:ext>
            </a:extLst>
          </p:cNvPr>
          <p:cNvSpPr>
            <a:spLocks noGrp="1"/>
          </p:cNvSpPr>
          <p:nvPr>
            <p:ph type="dt" sz="half" idx="10"/>
          </p:nvPr>
        </p:nvSpPr>
        <p:spPr/>
        <p:txBody>
          <a:bodyPr/>
          <a:lstStyle/>
          <a:p>
            <a:fld id="{83970C4E-BCAA-460E-88AC-AE13FA1D9027}"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FB8C24D6-66C9-8A04-0350-14699C0B0C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9660607-ED8C-73F6-5747-E8AD655902BC}"/>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9600513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9B3CCA3-C8FB-10C3-16D9-5D9C3B7AF7B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76730B2-7CEF-DCA5-7A38-A0B7765F0A6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DD93016-63A6-5BE2-F156-F1DC539E7197}"/>
              </a:ext>
            </a:extLst>
          </p:cNvPr>
          <p:cNvSpPr>
            <a:spLocks noGrp="1"/>
          </p:cNvSpPr>
          <p:nvPr>
            <p:ph type="dt" sz="half" idx="10"/>
          </p:nvPr>
        </p:nvSpPr>
        <p:spPr/>
        <p:txBody>
          <a:bodyPr/>
          <a:lstStyle/>
          <a:p>
            <a:fld id="{3F59B7A4-CF25-40BB-B971-43F64AD72AA7}"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753FC5F9-F99C-910B-E88A-A85D1AEF4C5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0E4F2E-EC79-67D0-2070-5AF7CBC06188}"/>
              </a:ext>
            </a:extLst>
          </p:cNvPr>
          <p:cNvSpPr>
            <a:spLocks noGrp="1"/>
          </p:cNvSpPr>
          <p:nvPr>
            <p:ph type="sldNum" sz="quarter" idx="12"/>
          </p:nvPr>
        </p:nvSpPr>
        <p:spPr/>
        <p:txBody>
          <a:body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356039549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3FF1F4E-CD9F-4055-8466-AE8246679F7C}"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257013207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D13F100-2665-4673-8AE4-55F19D1C1C25}"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373781981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D056728-05AD-4CF8-ACC7-E3E93C12118C}"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510132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753E21F8-2C8F-4414-8E8F-6E9E39C828AA}" type="datetime1">
              <a:rPr kumimoji="1" lang="ja-JP" altLang="en-US" smtClean="0"/>
              <a:t>2025/10/29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122991510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A740F69-40DA-463F-A61B-DAD1BDB5EDC0}" type="datetime1">
              <a:rPr kumimoji="1" lang="ja-JP" altLang="en-US" smtClean="0"/>
              <a:t>2025/10/29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107751268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59AA101-21B7-4B11-8470-FA5A32739DB2}" type="datetime1">
              <a:rPr kumimoji="1" lang="ja-JP" altLang="en-US" smtClean="0"/>
              <a:t>2025/10/29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2374311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34986233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D466D5-D655-4ECF-B5C5-17C873B07C87}" type="datetime1">
              <a:rPr kumimoji="1" lang="ja-JP" altLang="en-US" smtClean="0"/>
              <a:t>2025/10/29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354433923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3511BE7-6367-4B97-B90B-85F2932F94AA}" type="datetime1">
              <a:rPr kumimoji="1" lang="ja-JP" altLang="en-US" smtClean="0"/>
              <a:t>2025/10/29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228039898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C3F9B72-0115-4079-B281-95759FC5EBE1}" type="datetime1">
              <a:rPr kumimoji="1" lang="ja-JP" altLang="en-US" smtClean="0"/>
              <a:t>2025/10/29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36568048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201A759-4CDA-46E8-8FC7-304120E58623}"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280347840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2A7EA34-8247-4659-BA91-DE46AF4936B9}"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94974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3405665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700963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3759387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1446070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B21326D-5288-44E5-B462-0037E552A353}" type="datetimeFigureOut">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1383518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21326D-5288-44E5-B462-0037E552A353}" type="datetimeFigureOut">
              <a:rPr kumimoji="1" lang="ja-JP" altLang="en-US" smtClean="0"/>
              <a:t>2025/10/29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50F4D-AAE6-43AD-8195-C7B6C96C4FCB}" type="slidenum">
              <a:rPr kumimoji="1" lang="ja-JP" altLang="en-US" smtClean="0"/>
              <a:t>‹#›</a:t>
            </a:fld>
            <a:endParaRPr kumimoji="1" lang="ja-JP" altLang="en-US"/>
          </a:p>
        </p:txBody>
      </p:sp>
    </p:spTree>
    <p:extLst>
      <p:ext uri="{BB962C8B-B14F-4D97-AF65-F5344CB8AC3E}">
        <p14:creationId xmlns:p14="http://schemas.microsoft.com/office/powerpoint/2010/main" val="425749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10/29/2025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31415372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2702896-C3F8-8477-3393-8321D20422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0186424-DCCE-3A35-87EF-EB85F39EEF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1E8E9EA-006F-EEE2-41D0-304C9BF06F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48C24-9F4C-4C3B-B523-67529743BDCA}"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C016744F-5AD0-2DC8-083B-7568A7A5E9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68CCD1-F53E-9803-FB2B-D138705F19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7F2486-3822-46D0-83DA-95FADCF02025}" type="slidenum">
              <a:rPr kumimoji="1" lang="ja-JP" altLang="en-US" smtClean="0"/>
              <a:t>‹#›</a:t>
            </a:fld>
            <a:endParaRPr kumimoji="1" lang="ja-JP" altLang="en-US"/>
          </a:p>
        </p:txBody>
      </p:sp>
    </p:spTree>
    <p:extLst>
      <p:ext uri="{BB962C8B-B14F-4D97-AF65-F5344CB8AC3E}">
        <p14:creationId xmlns:p14="http://schemas.microsoft.com/office/powerpoint/2010/main" val="15094245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B41146-D83F-4D3C-8325-5EAAF36F7FE3}" type="datetime1">
              <a:rPr kumimoji="1" lang="ja-JP" altLang="en-US" smtClean="0"/>
              <a:t>2025/10/29</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CD9303-3AC7-4599-B15C-8D25FB80E6D7}" type="slidenum">
              <a:rPr kumimoji="1" lang="ja-JP" altLang="en-US" smtClean="0"/>
              <a:t>‹#›</a:t>
            </a:fld>
            <a:endParaRPr kumimoji="1" lang="ja-JP" altLang="en-US"/>
          </a:p>
        </p:txBody>
      </p:sp>
    </p:spTree>
    <p:extLst>
      <p:ext uri="{BB962C8B-B14F-4D97-AF65-F5344CB8AC3E}">
        <p14:creationId xmlns:p14="http://schemas.microsoft.com/office/powerpoint/2010/main" val="280087925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A4B636-1484-C6E2-F228-92C6550F4E82}"/>
              </a:ext>
            </a:extLst>
          </p:cNvPr>
          <p:cNvSpPr>
            <a:spLocks noGrp="1"/>
          </p:cNvSpPr>
          <p:nvPr>
            <p:ph type="ctrTitle"/>
          </p:nvPr>
        </p:nvSpPr>
        <p:spPr/>
        <p:txBody>
          <a:bodyPr>
            <a:normAutofit/>
          </a:bodyPr>
          <a:lstStyle/>
          <a:p>
            <a:r>
              <a:rPr kumimoji="1" lang="ja-JP" altLang="en-US" sz="4000" dirty="0" smtClean="0">
                <a:latin typeface="UD デジタル 教科書体 NK-R" panose="02020400000000000000" pitchFamily="18" charset="-128"/>
                <a:ea typeface="UD デジタル 教科書体 NK-R" panose="02020400000000000000" pitchFamily="18" charset="-128"/>
              </a:rPr>
              <a:t>重層的</a:t>
            </a:r>
            <a:r>
              <a:rPr kumimoji="1" lang="ja-JP" altLang="en-US" sz="4000" dirty="0">
                <a:latin typeface="UD デジタル 教科書体 NK-R" panose="02020400000000000000" pitchFamily="18" charset="-128"/>
                <a:ea typeface="UD デジタル 教科書体 NK-R" panose="02020400000000000000" pitchFamily="18" charset="-128"/>
              </a:rPr>
              <a:t>支援体制整備</a:t>
            </a:r>
            <a:r>
              <a:rPr kumimoji="1" lang="ja-JP" altLang="en-US" sz="4000" dirty="0" smtClean="0">
                <a:latin typeface="UD デジタル 教科書体 NK-R" panose="02020400000000000000" pitchFamily="18" charset="-128"/>
                <a:ea typeface="UD デジタル 教科書体 NK-R" panose="02020400000000000000" pitchFamily="18" charset="-128"/>
              </a:rPr>
              <a:t>事業</a:t>
            </a:r>
            <a:r>
              <a:rPr lang="ja-JP" altLang="en-US" sz="4000" dirty="0" smtClean="0">
                <a:latin typeface="UD デジタル 教科書体 NK-R" panose="02020400000000000000" pitchFamily="18" charset="-128"/>
                <a:ea typeface="UD デジタル 教科書体 NK-R" panose="02020400000000000000" pitchFamily="18" charset="-128"/>
              </a:rPr>
              <a:t>の実績について</a:t>
            </a:r>
            <a:r>
              <a:rPr kumimoji="1" lang="en-US" altLang="ja-JP" sz="4000" dirty="0">
                <a:latin typeface="UD デジタル 教科書体 NK-R" panose="02020400000000000000" pitchFamily="18" charset="-128"/>
                <a:ea typeface="UD デジタル 教科書体 NK-R" panose="02020400000000000000" pitchFamily="18" charset="-128"/>
              </a:rPr>
              <a:t/>
            </a:r>
            <a:br>
              <a:rPr kumimoji="1" lang="en-US" altLang="ja-JP" sz="4000" dirty="0">
                <a:latin typeface="UD デジタル 教科書体 NK-R" panose="02020400000000000000" pitchFamily="18" charset="-128"/>
                <a:ea typeface="UD デジタル 教科書体 NK-R" panose="02020400000000000000" pitchFamily="18" charset="-128"/>
              </a:rPr>
            </a:br>
            <a:endParaRPr kumimoji="1" lang="ja-JP" altLang="en-US" sz="4000" dirty="0">
              <a:latin typeface="UD デジタル 教科書体 NK-R" panose="02020400000000000000" pitchFamily="18" charset="-128"/>
              <a:ea typeface="UD デジタル 教科書体 NK-R" panose="02020400000000000000" pitchFamily="18" charset="-128"/>
            </a:endParaRPr>
          </a:p>
        </p:txBody>
      </p:sp>
      <p:sp>
        <p:nvSpPr>
          <p:cNvPr id="3" name="字幕 2">
            <a:extLst>
              <a:ext uri="{FF2B5EF4-FFF2-40B4-BE49-F238E27FC236}">
                <a16:creationId xmlns:a16="http://schemas.microsoft.com/office/drawing/2014/main" id="{255E5D6D-7AC4-A07A-11A3-67E35F9A2595}"/>
              </a:ext>
            </a:extLst>
          </p:cNvPr>
          <p:cNvSpPr>
            <a:spLocks noGrp="1"/>
          </p:cNvSpPr>
          <p:nvPr>
            <p:ph type="subTitle" idx="1"/>
          </p:nvPr>
        </p:nvSpPr>
        <p:spPr>
          <a:xfrm>
            <a:off x="2026231" y="4883150"/>
            <a:ext cx="9144000" cy="1655762"/>
          </a:xfrm>
        </p:spPr>
        <p:txBody>
          <a:bodyPr>
            <a:normAutofit/>
          </a:bodyPr>
          <a:lstStyle/>
          <a:p>
            <a:pPr algn="r"/>
            <a:r>
              <a:rPr kumimoji="1" lang="ja-JP" altLang="en-US" sz="3200" dirty="0" smtClean="0">
                <a:latin typeface="UD デジタル 教科書体 NK-R" panose="02020400000000000000" pitchFamily="18" charset="-128"/>
                <a:ea typeface="UD デジタル 教科書体 NK-R" panose="02020400000000000000" pitchFamily="18" charset="-128"/>
              </a:rPr>
              <a:t>令和</a:t>
            </a:r>
            <a:r>
              <a:rPr lang="ja-JP" altLang="en-US" sz="3200" dirty="0">
                <a:latin typeface="UD デジタル 教科書体 NK-R" panose="02020400000000000000" pitchFamily="18" charset="-128"/>
                <a:ea typeface="UD デジタル 教科書体 NK-R" panose="02020400000000000000" pitchFamily="18" charset="-128"/>
              </a:rPr>
              <a:t>７</a:t>
            </a:r>
            <a:r>
              <a:rPr kumimoji="1" lang="ja-JP" altLang="en-US" sz="3200" dirty="0" smtClean="0">
                <a:latin typeface="UD デジタル 教科書体 NK-R" panose="02020400000000000000" pitchFamily="18" charset="-128"/>
                <a:ea typeface="UD デジタル 教科書体 NK-R" panose="02020400000000000000" pitchFamily="18" charset="-128"/>
              </a:rPr>
              <a:t>年</a:t>
            </a:r>
            <a:r>
              <a:rPr lang="ja-JP" altLang="en-US" sz="3200" dirty="0" smtClean="0">
                <a:latin typeface="UD デジタル 教科書体 NK-R" panose="02020400000000000000" pitchFamily="18" charset="-128"/>
                <a:ea typeface="UD デジタル 教科書体 NK-R" panose="02020400000000000000" pitchFamily="18" charset="-128"/>
              </a:rPr>
              <a:t>１１</a:t>
            </a:r>
            <a:r>
              <a:rPr kumimoji="1" lang="ja-JP" altLang="en-US" sz="3200" dirty="0" smtClean="0">
                <a:latin typeface="UD デジタル 教科書体 NK-R" panose="02020400000000000000" pitchFamily="18" charset="-128"/>
                <a:ea typeface="UD デジタル 教科書体 NK-R" panose="02020400000000000000" pitchFamily="18" charset="-128"/>
              </a:rPr>
              <a:t>月</a:t>
            </a:r>
            <a:r>
              <a:rPr lang="ja-JP" altLang="en-US" sz="3200" dirty="0" smtClean="0">
                <a:latin typeface="UD デジタル 教科書体 NK-R" panose="02020400000000000000" pitchFamily="18" charset="-128"/>
                <a:ea typeface="UD デジタル 教科書体 NK-R" panose="02020400000000000000" pitchFamily="18" charset="-128"/>
              </a:rPr>
              <a:t>２０</a:t>
            </a:r>
            <a:r>
              <a:rPr kumimoji="1" lang="ja-JP" altLang="en-US" sz="3200" dirty="0" smtClean="0">
                <a:latin typeface="UD デジタル 教科書体 NK-R" panose="02020400000000000000" pitchFamily="18" charset="-128"/>
                <a:ea typeface="UD デジタル 教科書体 NK-R" panose="02020400000000000000" pitchFamily="18" charset="-128"/>
              </a:rPr>
              <a:t>日</a:t>
            </a:r>
            <a:endParaRPr kumimoji="1" lang="en-US" altLang="ja-JP" sz="3200" dirty="0" smtClean="0">
              <a:latin typeface="UD デジタル 教科書体 NK-R" panose="02020400000000000000" pitchFamily="18" charset="-128"/>
              <a:ea typeface="UD デジタル 教科書体 NK-R" panose="02020400000000000000" pitchFamily="18" charset="-128"/>
            </a:endParaRPr>
          </a:p>
          <a:p>
            <a:pPr algn="r"/>
            <a:r>
              <a:rPr lang="ja-JP" altLang="en-US" sz="3200" dirty="0" smtClean="0">
                <a:latin typeface="UD デジタル 教科書体 NK-R" panose="02020400000000000000" pitchFamily="18" charset="-128"/>
                <a:ea typeface="UD デジタル 教科書体 NK-R" panose="02020400000000000000" pitchFamily="18" charset="-128"/>
              </a:rPr>
              <a:t>地域福祉課</a:t>
            </a:r>
            <a:r>
              <a:rPr kumimoji="1" lang="ja-JP" altLang="en-US" dirty="0">
                <a:latin typeface="UD デジタル 教科書体 NK-R" panose="02020400000000000000" pitchFamily="18" charset="-128"/>
                <a:ea typeface="UD デジタル 教科書体 NK-R" panose="02020400000000000000" pitchFamily="18" charset="-128"/>
              </a:rPr>
              <a:t>　</a:t>
            </a:r>
            <a:endParaRPr kumimoji="1" lang="en-US" altLang="ja-JP"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099FA804-5EF4-E7CA-3F89-4C30A96018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F2486-3822-46D0-83DA-95FADCF02025}"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6" name="テキスト ボックス 5"/>
          <p:cNvSpPr txBox="1"/>
          <p:nvPr/>
        </p:nvSpPr>
        <p:spPr>
          <a:xfrm>
            <a:off x="10367158" y="748145"/>
            <a:ext cx="1258785" cy="400110"/>
          </a:xfrm>
          <a:prstGeom prst="rect">
            <a:avLst/>
          </a:prstGeom>
          <a:noFill/>
          <a:ln>
            <a:solidFill>
              <a:schemeClr val="tx1"/>
            </a:solidFill>
          </a:ln>
        </p:spPr>
        <p:txBody>
          <a:bodyPr wrap="square" rtlCol="0">
            <a:spAutoFit/>
          </a:bodyPr>
          <a:lstStyle/>
          <a:p>
            <a:r>
              <a:rPr kumimoji="1" lang="ja-JP" altLang="en-US" sz="2000" dirty="0" smtClean="0"/>
              <a:t>資料</a:t>
            </a:r>
            <a:r>
              <a:rPr kumimoji="1" lang="en-US" altLang="ja-JP" sz="2000" dirty="0" smtClean="0"/>
              <a:t>7</a:t>
            </a:r>
            <a:r>
              <a:rPr kumimoji="1" lang="ja-JP" altLang="en-US" sz="2000" dirty="0" smtClean="0"/>
              <a:t>－</a:t>
            </a:r>
            <a:r>
              <a:rPr kumimoji="1" lang="en-US" altLang="ja-JP" sz="2000" dirty="0" smtClean="0"/>
              <a:t>2</a:t>
            </a:r>
            <a:endParaRPr kumimoji="1" lang="ja-JP" altLang="en-US" sz="2000" dirty="0"/>
          </a:p>
        </p:txBody>
      </p:sp>
    </p:spTree>
    <p:extLst>
      <p:ext uri="{BB962C8B-B14F-4D97-AF65-F5344CB8AC3E}">
        <p14:creationId xmlns:p14="http://schemas.microsoft.com/office/powerpoint/2010/main" val="3614859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975211" y="588680"/>
            <a:ext cx="71756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●参加者から出た意見・提案等</a:t>
            </a:r>
          </a:p>
        </p:txBody>
      </p:sp>
      <p:sp>
        <p:nvSpPr>
          <p:cNvPr id="7" name="テキスト ボックス 6"/>
          <p:cNvSpPr txBox="1"/>
          <p:nvPr/>
        </p:nvSpPr>
        <p:spPr>
          <a:xfrm>
            <a:off x="1162063" y="1087503"/>
            <a:ext cx="9502114" cy="3785652"/>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地域包括</a:t>
            </a:r>
            <a:r>
              <a:rPr kumimoji="0"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支援センター</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亡母支援</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当時の家庭の状況を紹介。</a:t>
            </a:r>
          </a:p>
          <a:p>
            <a:pPr marR="0" lvl="0" algn="l" defTabSz="457200" rtl="0" eaLnBrk="1" fontAlgn="auto" latinLnBrk="0" hangingPunct="1">
              <a:lnSpc>
                <a:spcPct val="100000"/>
              </a:lnSpc>
              <a:spcBef>
                <a:spcPts val="0"/>
              </a:spcBef>
              <a:spcAft>
                <a:spcPts val="0"/>
              </a:spcAft>
              <a:buClrTx/>
              <a:buSzTx/>
              <a:tabLst/>
              <a:defRPr/>
            </a:pP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ふなぽ</a:t>
            </a:r>
            <a:r>
              <a:rPr kumimoji="0" lang="ja-JP" altLang="en-US"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ーと</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受診して異常がなくても、歩行ができない状況であれば、リハビリが必要と考える。受診が難しい場合は、訪問診療という手段もある。</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R="0" lvl="0" algn="l" defTabSz="457200" rtl="0" eaLnBrk="1" fontAlgn="auto" latinLnBrk="0" hangingPunct="1">
              <a:lnSpc>
                <a:spcPct val="100000"/>
              </a:lnSpc>
              <a:spcBef>
                <a:spcPts val="0"/>
              </a:spcBef>
              <a:spcAft>
                <a:spcPts val="0"/>
              </a:spcAft>
              <a:buClrTx/>
              <a:buSzTx/>
              <a:tabLst/>
              <a:defRPr/>
            </a:pP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保健センター</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実施できる可能性のある支援として、買い物支援や宅配サービスの申し込みの支援が挙げられる。成人</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保健事業の一環として、保健師</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が訪問</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をして健康</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相談は可能</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。必要に応じて</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、体操などをしている場の提供は可能。</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R="0" lvl="0" algn="l" defTabSz="457200" rtl="0" eaLnBrk="1" fontAlgn="auto" latinLnBrk="0" hangingPunct="1">
              <a:lnSpc>
                <a:spcPct val="100000"/>
              </a:lnSpc>
              <a:spcBef>
                <a:spcPts val="0"/>
              </a:spcBef>
              <a:spcAft>
                <a:spcPts val="0"/>
              </a:spcAft>
              <a:buClrTx/>
              <a:buSzTx/>
              <a:tabLst/>
              <a:defRPr/>
            </a:pP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地区社協</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地域で傾聴ボランティアをしている人がいるので、希望があればつなぐことは可能。</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 name="テキスト ボックス 7"/>
          <p:cNvSpPr txBox="1"/>
          <p:nvPr/>
        </p:nvSpPr>
        <p:spPr>
          <a:xfrm>
            <a:off x="1162063" y="4932964"/>
            <a:ext cx="9609786" cy="163121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今後歩行できるようになる可能性を探るため、地域の医療機関への受診を勧奨する。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相続について</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は弁護士に相談して進める。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興味があれば、傾聴ボランティアにつなげていく。</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テキスト ボックス 8"/>
          <p:cNvSpPr txBox="1"/>
          <p:nvPr/>
        </p:nvSpPr>
        <p:spPr>
          <a:xfrm>
            <a:off x="975211" y="4775669"/>
            <a:ext cx="336138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●支援プラン</a:t>
            </a: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案　</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lvl="0" defTabSz="457200">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lang="ja-JP" altLang="en-US" sz="2000" dirty="0">
                <a:solidFill>
                  <a:prstClr val="white"/>
                </a:solidFill>
                <a:latin typeface="HGP創英角ｺﾞｼｯｸUB" panose="020B0900000000000000" pitchFamily="50" charset="-128"/>
                <a:ea typeface="HGP創英角ｺﾞｼｯｸUB" panose="020B0900000000000000" pitchFamily="50" charset="-128"/>
              </a:rPr>
              <a:t>重層的支援会議で取り扱った具体的な</a:t>
            </a:r>
            <a:r>
              <a:rPr lang="ja-JP" altLang="en-US" sz="2000" dirty="0" smtClean="0">
                <a:solidFill>
                  <a:prstClr val="white"/>
                </a:solidFill>
                <a:latin typeface="HGP創英角ｺﾞｼｯｸUB" panose="020B0900000000000000" pitchFamily="50" charset="-128"/>
                <a:ea typeface="HGP創英角ｺﾞｼｯｸUB" panose="020B0900000000000000" pitchFamily="50" charset="-128"/>
              </a:rPr>
              <a:t>事例①</a:t>
            </a:r>
            <a:endParaRPr lang="ja-JP" altLang="en-US" sz="1600" spc="20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12"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554583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1426335" y="5420516"/>
            <a:ext cx="2588654"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●本人の希望</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7" name="テキスト ボックス 16"/>
          <p:cNvSpPr txBox="1"/>
          <p:nvPr/>
        </p:nvSpPr>
        <p:spPr>
          <a:xfrm>
            <a:off x="1617371" y="5847847"/>
            <a:ext cx="9133268" cy="400110"/>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「稼げるなら稼ぎたい」という発言があり、就労</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意欲が出てきた。</a:t>
            </a:r>
            <a:endPar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テキスト ボックス 8">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lvl="0" defTabSz="457200">
              <a:defRPr/>
            </a:pPr>
            <a:r>
              <a:rPr kumimoji="1" lang="ja-JP" altLang="en-US" sz="16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lang="ja-JP" altLang="en-US" sz="2000" dirty="0">
                <a:solidFill>
                  <a:prstClr val="white"/>
                </a:solidFill>
                <a:latin typeface="HGP創英角ｺﾞｼｯｸUB" panose="020B0900000000000000" pitchFamily="50" charset="-128"/>
                <a:ea typeface="HGP創英角ｺﾞｼｯｸUB" panose="020B0900000000000000" pitchFamily="50" charset="-128"/>
              </a:rPr>
              <a:t>重層的支援会議で取り扱った具体的な</a:t>
            </a:r>
            <a:r>
              <a:rPr lang="ja-JP" altLang="en-US" sz="2000" dirty="0" smtClean="0">
                <a:solidFill>
                  <a:prstClr val="white"/>
                </a:solidFill>
                <a:latin typeface="HGP創英角ｺﾞｼｯｸUB" panose="020B0900000000000000" pitchFamily="50" charset="-128"/>
                <a:ea typeface="HGP創英角ｺﾞｼｯｸUB" panose="020B0900000000000000" pitchFamily="50" charset="-128"/>
              </a:rPr>
              <a:t>事例①</a:t>
            </a:r>
            <a:endParaRPr lang="ja-JP" altLang="en-US" sz="1600" spc="20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8" name="テキスト ボックス 7"/>
          <p:cNvSpPr txBox="1"/>
          <p:nvPr/>
        </p:nvSpPr>
        <p:spPr>
          <a:xfrm>
            <a:off x="1617371" y="1104841"/>
            <a:ext cx="9133268" cy="2862322"/>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mn-cs"/>
              </a:rPr>
              <a:t>ふなぽ</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ー</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とから紹介のあった医療機関を受診。様々な疾患が発見され大学病院に入院するなど、医療的な支援が入った。</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退院後、訪問看護を導入</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身体障害</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手帳の取得</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介護保険の認定を</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取得</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ふれあい収集の導入</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弁護士と受任契約を締結</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軽度生活援助員を導入</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食品配達</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サービスを導入</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p:cNvSpPr txBox="1"/>
          <p:nvPr/>
        </p:nvSpPr>
        <p:spPr>
          <a:xfrm>
            <a:off x="1426335" y="628365"/>
            <a:ext cx="2588654"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●支援内容</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テキスト ボックス 10"/>
          <p:cNvSpPr txBox="1"/>
          <p:nvPr/>
        </p:nvSpPr>
        <p:spPr>
          <a:xfrm>
            <a:off x="1617371" y="4521051"/>
            <a:ext cx="9133268" cy="70788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リハビリを受け、杖をついての自力歩行が可能と</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なった。</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導入した軽度生活援助員の担当ボランティアとの会話を楽しみにしている。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テキスト ボックス 11"/>
          <p:cNvSpPr txBox="1"/>
          <p:nvPr/>
        </p:nvSpPr>
        <p:spPr>
          <a:xfrm>
            <a:off x="1426335" y="3967163"/>
            <a:ext cx="4677582"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●支援中の様子など</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4"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62042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p:cNvSpPr/>
          <p:nvPr/>
        </p:nvSpPr>
        <p:spPr>
          <a:xfrm>
            <a:off x="2151993" y="3720662"/>
            <a:ext cx="977462"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楕円 5"/>
          <p:cNvSpPr/>
          <p:nvPr/>
        </p:nvSpPr>
        <p:spPr>
          <a:xfrm>
            <a:off x="2990192" y="2405576"/>
            <a:ext cx="2561356" cy="78025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地域</a:t>
            </a: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包括支援センター</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 name="楕円 7"/>
          <p:cNvSpPr/>
          <p:nvPr/>
        </p:nvSpPr>
        <p:spPr>
          <a:xfrm>
            <a:off x="791618" y="2642309"/>
            <a:ext cx="977462"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叔母</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cxnSp>
        <p:nvCxnSpPr>
          <p:cNvPr id="9" name="直線コネクタ 8"/>
          <p:cNvCxnSpPr/>
          <p:nvPr/>
        </p:nvCxnSpPr>
        <p:spPr>
          <a:xfrm>
            <a:off x="6077607" y="1694793"/>
            <a:ext cx="53836" cy="4280338"/>
          </a:xfrm>
          <a:prstGeom prst="line">
            <a:avLst/>
          </a:prstGeom>
        </p:spPr>
        <p:style>
          <a:lnRef idx="1">
            <a:schemeClr val="dk1"/>
          </a:lnRef>
          <a:fillRef idx="0">
            <a:schemeClr val="dk1"/>
          </a:fillRef>
          <a:effectRef idx="0">
            <a:schemeClr val="dk1"/>
          </a:effectRef>
          <a:fontRef idx="minor">
            <a:schemeClr val="tx1"/>
          </a:fontRef>
        </p:style>
      </p:cxnSp>
      <p:cxnSp>
        <p:nvCxnSpPr>
          <p:cNvPr id="11" name="直線コネクタ 10"/>
          <p:cNvCxnSpPr>
            <a:stCxn id="6" idx="4"/>
            <a:endCxn id="4" idx="7"/>
          </p:cNvCxnSpPr>
          <p:nvPr/>
        </p:nvCxnSpPr>
        <p:spPr>
          <a:xfrm flipH="1">
            <a:off x="2986309" y="3185832"/>
            <a:ext cx="1284561" cy="614484"/>
          </a:xfrm>
          <a:prstGeom prst="line">
            <a:avLst/>
          </a:prstGeom>
        </p:spPr>
        <p:style>
          <a:lnRef idx="1">
            <a:schemeClr val="dk1"/>
          </a:lnRef>
          <a:fillRef idx="0">
            <a:schemeClr val="dk1"/>
          </a:fillRef>
          <a:effectRef idx="0">
            <a:schemeClr val="dk1"/>
          </a:effectRef>
          <a:fontRef idx="minor">
            <a:schemeClr val="tx1"/>
          </a:fontRef>
        </p:style>
      </p:cxnSp>
      <p:cxnSp>
        <p:nvCxnSpPr>
          <p:cNvPr id="15" name="直線コネクタ 14"/>
          <p:cNvCxnSpPr>
            <a:stCxn id="8" idx="4"/>
            <a:endCxn id="4" idx="1"/>
          </p:cNvCxnSpPr>
          <p:nvPr/>
        </p:nvCxnSpPr>
        <p:spPr>
          <a:xfrm>
            <a:off x="1280349" y="3186219"/>
            <a:ext cx="1014790" cy="614097"/>
          </a:xfrm>
          <a:prstGeom prst="line">
            <a:avLst/>
          </a:prstGeom>
        </p:spPr>
        <p:style>
          <a:lnRef idx="1">
            <a:schemeClr val="dk1"/>
          </a:lnRef>
          <a:fillRef idx="0">
            <a:schemeClr val="dk1"/>
          </a:fillRef>
          <a:effectRef idx="0">
            <a:schemeClr val="dk1"/>
          </a:effectRef>
          <a:fontRef idx="minor">
            <a:schemeClr val="tx1"/>
          </a:fontRef>
        </p:style>
      </p:cxnSp>
      <p:sp>
        <p:nvSpPr>
          <p:cNvPr id="18" name="テキスト ボックス 17"/>
          <p:cNvSpPr txBox="1"/>
          <p:nvPr/>
        </p:nvSpPr>
        <p:spPr>
          <a:xfrm>
            <a:off x="3368236" y="818007"/>
            <a:ext cx="5418741" cy="461665"/>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支援</a:t>
            </a:r>
            <a:r>
              <a:rPr kumimoji="1"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導入前後の関係者の整理</a:t>
            </a:r>
            <a:endPar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9" name="楕円 18"/>
          <p:cNvSpPr/>
          <p:nvPr/>
        </p:nvSpPr>
        <p:spPr>
          <a:xfrm>
            <a:off x="8398364" y="3720662"/>
            <a:ext cx="977462"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0" name="楕円 19"/>
          <p:cNvSpPr/>
          <p:nvPr/>
        </p:nvSpPr>
        <p:spPr>
          <a:xfrm>
            <a:off x="8523848" y="2641921"/>
            <a:ext cx="2682168"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ふれあい収集</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1" name="楕円 20"/>
          <p:cNvSpPr/>
          <p:nvPr/>
        </p:nvSpPr>
        <p:spPr>
          <a:xfrm>
            <a:off x="7037989" y="2642309"/>
            <a:ext cx="977462"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叔母</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cxnSp>
        <p:nvCxnSpPr>
          <p:cNvPr id="22" name="直線コネクタ 21"/>
          <p:cNvCxnSpPr>
            <a:stCxn id="20" idx="4"/>
            <a:endCxn id="19" idx="7"/>
          </p:cNvCxnSpPr>
          <p:nvPr/>
        </p:nvCxnSpPr>
        <p:spPr>
          <a:xfrm flipH="1">
            <a:off x="9232680" y="3185831"/>
            <a:ext cx="632252" cy="614485"/>
          </a:xfrm>
          <a:prstGeom prst="line">
            <a:avLst/>
          </a:prstGeom>
        </p:spPr>
        <p:style>
          <a:lnRef idx="1">
            <a:schemeClr val="dk1"/>
          </a:lnRef>
          <a:fillRef idx="0">
            <a:schemeClr val="dk1"/>
          </a:fillRef>
          <a:effectRef idx="0">
            <a:schemeClr val="dk1"/>
          </a:effectRef>
          <a:fontRef idx="minor">
            <a:schemeClr val="tx1"/>
          </a:fontRef>
        </p:style>
      </p:cxnSp>
      <p:cxnSp>
        <p:nvCxnSpPr>
          <p:cNvPr id="23" name="直線コネクタ 22"/>
          <p:cNvCxnSpPr>
            <a:stCxn id="21" idx="4"/>
            <a:endCxn id="19" idx="1"/>
          </p:cNvCxnSpPr>
          <p:nvPr/>
        </p:nvCxnSpPr>
        <p:spPr>
          <a:xfrm>
            <a:off x="7526720" y="3186219"/>
            <a:ext cx="1014790" cy="614097"/>
          </a:xfrm>
          <a:prstGeom prst="line">
            <a:avLst/>
          </a:prstGeom>
        </p:spPr>
        <p:style>
          <a:lnRef idx="1">
            <a:schemeClr val="dk1"/>
          </a:lnRef>
          <a:fillRef idx="0">
            <a:schemeClr val="dk1"/>
          </a:fillRef>
          <a:effectRef idx="0">
            <a:schemeClr val="dk1"/>
          </a:effectRef>
          <a:fontRef idx="minor">
            <a:schemeClr val="tx1"/>
          </a:fontRef>
        </p:style>
      </p:cxnSp>
      <p:sp>
        <p:nvSpPr>
          <p:cNvPr id="25" name="楕円 24"/>
          <p:cNvSpPr/>
          <p:nvPr/>
        </p:nvSpPr>
        <p:spPr>
          <a:xfrm>
            <a:off x="6244401" y="3720662"/>
            <a:ext cx="1873469"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弁護士</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6" name="楕円 25"/>
          <p:cNvSpPr/>
          <p:nvPr/>
        </p:nvSpPr>
        <p:spPr>
          <a:xfrm>
            <a:off x="6589985" y="4657668"/>
            <a:ext cx="1873469"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医療機関</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7" name="楕円 26"/>
          <p:cNvSpPr/>
          <p:nvPr/>
        </p:nvSpPr>
        <p:spPr>
          <a:xfrm>
            <a:off x="9075639" y="4711753"/>
            <a:ext cx="2843092" cy="56322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軽度生活援助員</a:t>
            </a:r>
          </a:p>
        </p:txBody>
      </p:sp>
      <p:sp>
        <p:nvSpPr>
          <p:cNvPr id="28" name="楕円 27"/>
          <p:cNvSpPr/>
          <p:nvPr/>
        </p:nvSpPr>
        <p:spPr>
          <a:xfrm>
            <a:off x="3506484" y="3720662"/>
            <a:ext cx="1873469"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さーくる</a:t>
            </a:r>
          </a:p>
        </p:txBody>
      </p:sp>
      <p:cxnSp>
        <p:nvCxnSpPr>
          <p:cNvPr id="30" name="直線コネクタ 29"/>
          <p:cNvCxnSpPr>
            <a:stCxn id="4" idx="6"/>
            <a:endCxn id="28" idx="2"/>
          </p:cNvCxnSpPr>
          <p:nvPr/>
        </p:nvCxnSpPr>
        <p:spPr>
          <a:xfrm>
            <a:off x="3129455" y="3992617"/>
            <a:ext cx="377029" cy="0"/>
          </a:xfrm>
          <a:prstGeom prst="line">
            <a:avLst/>
          </a:prstGeom>
        </p:spPr>
        <p:style>
          <a:lnRef idx="1">
            <a:schemeClr val="dk1"/>
          </a:lnRef>
          <a:fillRef idx="0">
            <a:schemeClr val="dk1"/>
          </a:fillRef>
          <a:effectRef idx="0">
            <a:schemeClr val="dk1"/>
          </a:effectRef>
          <a:fontRef idx="minor">
            <a:schemeClr val="tx1"/>
          </a:fontRef>
        </p:style>
      </p:cxnSp>
      <p:sp>
        <p:nvSpPr>
          <p:cNvPr id="31" name="楕円 30"/>
          <p:cNvSpPr/>
          <p:nvPr/>
        </p:nvSpPr>
        <p:spPr>
          <a:xfrm>
            <a:off x="9712128" y="3723680"/>
            <a:ext cx="1873469"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さーくる</a:t>
            </a:r>
          </a:p>
        </p:txBody>
      </p:sp>
      <p:cxnSp>
        <p:nvCxnSpPr>
          <p:cNvPr id="32" name="直線コネクタ 31"/>
          <p:cNvCxnSpPr>
            <a:stCxn id="19" idx="6"/>
            <a:endCxn id="31" idx="2"/>
          </p:cNvCxnSpPr>
          <p:nvPr/>
        </p:nvCxnSpPr>
        <p:spPr>
          <a:xfrm>
            <a:off x="9375826" y="3992617"/>
            <a:ext cx="336302" cy="3018"/>
          </a:xfrm>
          <a:prstGeom prst="line">
            <a:avLst/>
          </a:prstGeom>
        </p:spPr>
        <p:style>
          <a:lnRef idx="1">
            <a:schemeClr val="dk1"/>
          </a:lnRef>
          <a:fillRef idx="0">
            <a:schemeClr val="dk1"/>
          </a:fillRef>
          <a:effectRef idx="0">
            <a:schemeClr val="dk1"/>
          </a:effectRef>
          <a:fontRef idx="minor">
            <a:schemeClr val="tx1"/>
          </a:fontRef>
        </p:style>
      </p:cxnSp>
      <p:cxnSp>
        <p:nvCxnSpPr>
          <p:cNvPr id="36" name="直線コネクタ 35"/>
          <p:cNvCxnSpPr>
            <a:stCxn id="19" idx="5"/>
            <a:endCxn id="27" idx="0"/>
          </p:cNvCxnSpPr>
          <p:nvPr/>
        </p:nvCxnSpPr>
        <p:spPr>
          <a:xfrm>
            <a:off x="9232680" y="4184918"/>
            <a:ext cx="1264505" cy="526835"/>
          </a:xfrm>
          <a:prstGeom prst="line">
            <a:avLst/>
          </a:prstGeom>
        </p:spPr>
        <p:style>
          <a:lnRef idx="1">
            <a:schemeClr val="dk1"/>
          </a:lnRef>
          <a:fillRef idx="0">
            <a:schemeClr val="dk1"/>
          </a:fillRef>
          <a:effectRef idx="0">
            <a:schemeClr val="dk1"/>
          </a:effectRef>
          <a:fontRef idx="minor">
            <a:schemeClr val="tx1"/>
          </a:fontRef>
        </p:style>
      </p:cxnSp>
      <p:cxnSp>
        <p:nvCxnSpPr>
          <p:cNvPr id="38" name="直線コネクタ 37"/>
          <p:cNvCxnSpPr>
            <a:stCxn id="19" idx="3"/>
            <a:endCxn id="26" idx="0"/>
          </p:cNvCxnSpPr>
          <p:nvPr/>
        </p:nvCxnSpPr>
        <p:spPr>
          <a:xfrm flipH="1">
            <a:off x="7526720" y="4184918"/>
            <a:ext cx="1014790" cy="472750"/>
          </a:xfrm>
          <a:prstGeom prst="line">
            <a:avLst/>
          </a:prstGeom>
        </p:spPr>
        <p:style>
          <a:lnRef idx="1">
            <a:schemeClr val="dk1"/>
          </a:lnRef>
          <a:fillRef idx="0">
            <a:schemeClr val="dk1"/>
          </a:fillRef>
          <a:effectRef idx="0">
            <a:schemeClr val="dk1"/>
          </a:effectRef>
          <a:fontRef idx="minor">
            <a:schemeClr val="tx1"/>
          </a:fontRef>
        </p:style>
      </p:cxnSp>
      <p:cxnSp>
        <p:nvCxnSpPr>
          <p:cNvPr id="40" name="直線コネクタ 39"/>
          <p:cNvCxnSpPr>
            <a:stCxn id="19" idx="2"/>
            <a:endCxn id="25" idx="6"/>
          </p:cNvCxnSpPr>
          <p:nvPr/>
        </p:nvCxnSpPr>
        <p:spPr>
          <a:xfrm flipH="1">
            <a:off x="8117870" y="3992617"/>
            <a:ext cx="280494" cy="0"/>
          </a:xfrm>
          <a:prstGeom prst="line">
            <a:avLst/>
          </a:prstGeom>
        </p:spPr>
        <p:style>
          <a:lnRef idx="1">
            <a:schemeClr val="dk1"/>
          </a:lnRef>
          <a:fillRef idx="0">
            <a:schemeClr val="dk1"/>
          </a:fillRef>
          <a:effectRef idx="0">
            <a:schemeClr val="dk1"/>
          </a:effectRef>
          <a:fontRef idx="minor">
            <a:schemeClr val="tx1"/>
          </a:fontRef>
        </p:style>
      </p:cxnSp>
      <p:sp>
        <p:nvSpPr>
          <p:cNvPr id="41" name="テキスト ボックス 40">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lvl="0" defTabSz="457200">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lang="ja-JP" altLang="en-US" sz="2000" dirty="0">
                <a:solidFill>
                  <a:prstClr val="white"/>
                </a:solidFill>
                <a:latin typeface="HGP創英角ｺﾞｼｯｸUB" panose="020B0900000000000000" pitchFamily="50" charset="-128"/>
                <a:ea typeface="HGP創英角ｺﾞｼｯｸUB" panose="020B0900000000000000" pitchFamily="50" charset="-128"/>
              </a:rPr>
              <a:t>重層的支援会議で取り扱った具体的な</a:t>
            </a:r>
            <a:r>
              <a:rPr lang="ja-JP" altLang="en-US" sz="2000" dirty="0" smtClean="0">
                <a:solidFill>
                  <a:prstClr val="white"/>
                </a:solidFill>
                <a:latin typeface="HGP創英角ｺﾞｼｯｸUB" panose="020B0900000000000000" pitchFamily="50" charset="-128"/>
                <a:ea typeface="HGP創英角ｺﾞｼｯｸUB" panose="020B0900000000000000" pitchFamily="50" charset="-128"/>
              </a:rPr>
              <a:t>事例①</a:t>
            </a:r>
            <a:endParaRPr lang="ja-JP" altLang="en-US" sz="1600" spc="20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45" name="テキスト ボックス 44"/>
          <p:cNvSpPr txBox="1"/>
          <p:nvPr/>
        </p:nvSpPr>
        <p:spPr>
          <a:xfrm>
            <a:off x="1842895" y="1771280"/>
            <a:ext cx="1519387" cy="461665"/>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前</a:t>
            </a:r>
            <a:endPar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6" name="テキスト ボックス 45"/>
          <p:cNvSpPr txBox="1"/>
          <p:nvPr/>
        </p:nvSpPr>
        <p:spPr>
          <a:xfrm>
            <a:off x="8034115" y="1771280"/>
            <a:ext cx="1519387" cy="461665"/>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後</a:t>
            </a:r>
          </a:p>
        </p:txBody>
      </p:sp>
      <p:sp>
        <p:nvSpPr>
          <p:cNvPr id="33"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8632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lvl="0" defTabSz="457200">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lang="ja-JP" altLang="en-US" sz="2000" dirty="0">
                <a:solidFill>
                  <a:prstClr val="white"/>
                </a:solidFill>
                <a:latin typeface="HGP創英角ｺﾞｼｯｸUB" panose="020B0900000000000000" pitchFamily="50" charset="-128"/>
                <a:ea typeface="HGP創英角ｺﾞｼｯｸUB" panose="020B0900000000000000" pitchFamily="50" charset="-128"/>
              </a:rPr>
              <a:t>重層的支援会議で取り扱った具体的な</a:t>
            </a:r>
            <a:r>
              <a:rPr lang="ja-JP" altLang="en-US" sz="2000" dirty="0" smtClean="0">
                <a:solidFill>
                  <a:prstClr val="white"/>
                </a:solidFill>
                <a:latin typeface="HGP創英角ｺﾞｼｯｸUB" panose="020B0900000000000000" pitchFamily="50" charset="-128"/>
                <a:ea typeface="HGP創英角ｺﾞｼｯｸUB" panose="020B0900000000000000" pitchFamily="50" charset="-128"/>
              </a:rPr>
              <a:t>事例①</a:t>
            </a:r>
            <a:endParaRPr lang="ja-JP" altLang="en-US" sz="1600" spc="20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4" name="コンテンツ プレースホルダー 2"/>
          <p:cNvSpPr txBox="1">
            <a:spLocks/>
          </p:cNvSpPr>
          <p:nvPr/>
        </p:nvSpPr>
        <p:spPr>
          <a:xfrm>
            <a:off x="831744" y="4279584"/>
            <a:ext cx="10515600" cy="1459058"/>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3200" b="0"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重層的支援会議を通じて医療機関など福祉以外の関係者とも連携し、どの制度にも対象にならないような相談者に対し、自立への支援を行っている。</a:t>
            </a:r>
            <a:endParaRPr kumimoji="1" lang="en-US" altLang="ja-JP" sz="3200" b="0"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 name="テキスト ボックス 5"/>
          <p:cNvSpPr txBox="1"/>
          <p:nvPr/>
        </p:nvSpPr>
        <p:spPr>
          <a:xfrm>
            <a:off x="831744" y="1353553"/>
            <a:ext cx="10522055" cy="2308324"/>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・様々な</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サービス</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を導入することで、生活支援と同時に見守りの体制を　</a:t>
            </a:r>
            <a:endPar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構築した。</a:t>
            </a:r>
            <a:endPar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・歩行ができるようになったことで、</a:t>
            </a:r>
            <a:r>
              <a:rPr kumimoji="0" lang="ja-JP" altLang="en-US" sz="2400" b="0"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さ</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ーくるが実施する居場所に参加</a:t>
            </a:r>
            <a:endPar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するなど、他者との交流を持つことができるようになってきている。</a:t>
            </a:r>
            <a:endPar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・就労につながる発言もあり、時期を見て提案していく予定。</a:t>
            </a:r>
            <a:endPar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 name="テキスト ボックス 6"/>
          <p:cNvSpPr txBox="1"/>
          <p:nvPr/>
        </p:nvSpPr>
        <p:spPr>
          <a:xfrm>
            <a:off x="1031297" y="792769"/>
            <a:ext cx="3552578"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●会議後の支援状況</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50003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1293701" y="1245758"/>
            <a:ext cx="9584505"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年齢</a:t>
            </a: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a:t>
            </a: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0</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代</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性別</a:t>
            </a: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男性</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同居者</a:t>
            </a: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あり（妹、</a:t>
            </a: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20</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代）</a:t>
            </a:r>
            <a:endPar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無職</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（アルバイト歴</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有）</a:t>
            </a:r>
            <a:endPar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その他</a:t>
            </a: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精神保健福祉手帳、</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生活</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保護受給</a:t>
            </a:r>
            <a:endPar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 name="テキスト ボックス 4"/>
          <p:cNvSpPr txBox="1"/>
          <p:nvPr/>
        </p:nvSpPr>
        <p:spPr>
          <a:xfrm>
            <a:off x="6900540" y="3478585"/>
            <a:ext cx="1926219" cy="400110"/>
          </a:xfrm>
          <a:prstGeom prst="rect">
            <a:avLst/>
          </a:prstGeom>
          <a:noFill/>
          <a:ln>
            <a:solidFill>
              <a:schemeClr val="tx1">
                <a:alpha val="98000"/>
              </a:schemeClr>
            </a:solidFill>
          </a:ln>
        </p:spPr>
        <p:txBody>
          <a:bodyPr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母</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】R</a:t>
            </a:r>
            <a:r>
              <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逝去</a:t>
            </a:r>
            <a:endPar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テキスト ボックス 5"/>
          <p:cNvSpPr txBox="1"/>
          <p:nvPr/>
        </p:nvSpPr>
        <p:spPr>
          <a:xfrm>
            <a:off x="1959429" y="3473073"/>
            <a:ext cx="2031517" cy="400110"/>
          </a:xfrm>
          <a:prstGeom prst="rect">
            <a:avLst/>
          </a:prstGeom>
          <a:noFill/>
          <a:ln>
            <a:solidFill>
              <a:schemeClr val="tx1">
                <a:alpha val="98000"/>
              </a:schemeClr>
            </a:solidFill>
          </a:ln>
        </p:spPr>
        <p:txBody>
          <a:bodyPr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父</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音信不通</a:t>
            </a:r>
            <a:endPar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 name="テキスト ボックス 6"/>
          <p:cNvSpPr txBox="1"/>
          <p:nvPr/>
        </p:nvSpPr>
        <p:spPr>
          <a:xfrm>
            <a:off x="6900540" y="4917467"/>
            <a:ext cx="1519708" cy="400110"/>
          </a:xfrm>
          <a:prstGeom prst="rect">
            <a:avLst/>
          </a:prstGeom>
          <a:noFill/>
          <a:ln>
            <a:solidFill>
              <a:schemeClr val="tx1">
                <a:alpha val="98000"/>
              </a:schemeClr>
            </a:solidFill>
          </a:ln>
        </p:spPr>
        <p:txBody>
          <a:bodyPr wrap="square" rtlCol="0" anchor="ctr" anchorCtr="1">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妹</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p:cNvSpPr txBox="1"/>
          <p:nvPr/>
        </p:nvSpPr>
        <p:spPr>
          <a:xfrm>
            <a:off x="2547191" y="4939438"/>
            <a:ext cx="1444880" cy="400110"/>
          </a:xfrm>
          <a:prstGeom prst="rect">
            <a:avLst/>
          </a:prstGeom>
          <a:solidFill>
            <a:srgbClr val="FFC000"/>
          </a:solidFill>
          <a:ln>
            <a:solidFill>
              <a:schemeClr val="tx1">
                <a:alpha val="98000"/>
              </a:schemeClr>
            </a:solidFill>
          </a:ln>
        </p:spPr>
        <p:txBody>
          <a:bodyPr wrap="square" rtlCol="0" anchor="ctr" anchorCtr="1">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本人</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テキスト ボックス 11"/>
          <p:cNvSpPr txBox="1"/>
          <p:nvPr/>
        </p:nvSpPr>
        <p:spPr>
          <a:xfrm>
            <a:off x="1188828" y="773758"/>
            <a:ext cx="2588654"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●支援対象者</a:t>
            </a:r>
          </a:p>
        </p:txBody>
      </p:sp>
      <p:sp>
        <p:nvSpPr>
          <p:cNvPr id="16" name="テキスト ボックス 15">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16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20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重層的支援会議で取り扱った具体的な事例②</a:t>
            </a:r>
            <a:endParaRPr kumimoji="1" lang="ja-JP" altLang="en-US" sz="1600" b="0" i="0" u="none" strike="noStrike" kern="1200" cap="none" spc="2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4" name="テキスト ボックス 13"/>
          <p:cNvSpPr txBox="1"/>
          <p:nvPr/>
        </p:nvSpPr>
        <p:spPr>
          <a:xfrm>
            <a:off x="7155004" y="984191"/>
            <a:ext cx="4072635"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0"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600" b="0"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実際に取り扱った事例を加工しています</a:t>
            </a:r>
            <a:endParaRPr kumimoji="0" lang="ja-JP" altLang="en-US" sz="16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5738" y="3184750"/>
            <a:ext cx="2662277" cy="2705877"/>
          </a:xfrm>
          <a:prstGeom prst="rect">
            <a:avLst/>
          </a:prstGeom>
        </p:spPr>
      </p:pic>
      <p:sp>
        <p:nvSpPr>
          <p:cNvPr id="8" name="楕円 7"/>
          <p:cNvSpPr/>
          <p:nvPr/>
        </p:nvSpPr>
        <p:spPr>
          <a:xfrm>
            <a:off x="4293213" y="4392471"/>
            <a:ext cx="2607327" cy="2064268"/>
          </a:xfrm>
          <a:prstGeom prst="ellipse">
            <a:avLst/>
          </a:prstGeom>
          <a:no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cxnSp>
        <p:nvCxnSpPr>
          <p:cNvPr id="15" name="直線コネクタ 14"/>
          <p:cNvCxnSpPr/>
          <p:nvPr/>
        </p:nvCxnSpPr>
        <p:spPr>
          <a:xfrm flipH="1">
            <a:off x="5219245" y="3527220"/>
            <a:ext cx="727788" cy="400110"/>
          </a:xfrm>
          <a:prstGeom prst="line">
            <a:avLst/>
          </a:prstGeom>
        </p:spPr>
        <p:style>
          <a:lnRef idx="1">
            <a:schemeClr val="dk1"/>
          </a:lnRef>
          <a:fillRef idx="0">
            <a:schemeClr val="dk1"/>
          </a:fillRef>
          <a:effectRef idx="0">
            <a:schemeClr val="dk1"/>
          </a:effectRef>
          <a:fontRef idx="minor">
            <a:schemeClr val="tx1"/>
          </a:fontRef>
        </p:style>
      </p:cxnSp>
      <p:cxnSp>
        <p:nvCxnSpPr>
          <p:cNvPr id="19" name="直線コネクタ 18"/>
          <p:cNvCxnSpPr/>
          <p:nvPr/>
        </p:nvCxnSpPr>
        <p:spPr>
          <a:xfrm>
            <a:off x="5219245" y="3520011"/>
            <a:ext cx="727788" cy="400110"/>
          </a:xfrm>
          <a:prstGeom prst="line">
            <a:avLst/>
          </a:prstGeom>
        </p:spPr>
        <p:style>
          <a:lnRef idx="1">
            <a:schemeClr val="dk1"/>
          </a:lnRef>
          <a:fillRef idx="0">
            <a:schemeClr val="dk1"/>
          </a:fillRef>
          <a:effectRef idx="0">
            <a:schemeClr val="dk1"/>
          </a:effectRef>
          <a:fontRef idx="minor">
            <a:schemeClr val="tx1"/>
          </a:fontRef>
        </p:style>
      </p:cxnSp>
      <p:sp>
        <p:nvSpPr>
          <p:cNvPr id="17"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722347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1617371" y="1446511"/>
            <a:ext cx="9133268" cy="2246769"/>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両親の離婚後、母・本人・妹の</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3</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人で生活していたが、</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R6</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に母が病気で急逝し、本人と妹の二人暮らしとなった（市外に居住）。</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家賃滞納により船橋市へ転居したため、転居前に本人たちを支援していた中核地域生活支援センターからさーくる</a:t>
            </a:r>
            <a:r>
              <a:rPr kumimoji="0" lang="ja-JP" altLang="en-US" sz="2000" b="0"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へ</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相談があった。</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本人と妹はともに生活保護を受給しているが、妹は令和</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7</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年</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4</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月から就労を開始したため、令和</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8</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年</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4</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月までに転居することを目標に本人</a:t>
            </a:r>
            <a:r>
              <a:rPr kumimoji="0" lang="ja-JP" altLang="en-US" sz="2000" dirty="0">
                <a:solidFill>
                  <a:prstClr val="black"/>
                </a:solidFill>
                <a:latin typeface="メイリオ" panose="020B0604030504040204" pitchFamily="50" charset="-128"/>
                <a:ea typeface="メイリオ" panose="020B0604030504040204" pitchFamily="50" charset="-128"/>
              </a:rPr>
              <a:t>と</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世帯分離</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した</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6" name="テキスト ボックス 15"/>
          <p:cNvSpPr txBox="1"/>
          <p:nvPr/>
        </p:nvSpPr>
        <p:spPr>
          <a:xfrm>
            <a:off x="1426334" y="1001567"/>
            <a:ext cx="9600254"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経緯（中核地域生活支援センターから相談）</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7" name="テキスト ボックス 16"/>
          <p:cNvSpPr txBox="1"/>
          <p:nvPr/>
        </p:nvSpPr>
        <p:spPr>
          <a:xfrm>
            <a:off x="1617371" y="4292143"/>
            <a:ext cx="9133268" cy="2246769"/>
          </a:xfrm>
          <a:prstGeom prst="rect">
            <a:avLst/>
          </a:prstGeom>
          <a:noFill/>
        </p:spPr>
        <p:txBody>
          <a:bodyPr wrap="square" rtlCol="0">
            <a:spAutoFit/>
          </a:bodyPr>
          <a:lstStyle/>
          <a:p>
            <a:pPr marL="342900" indent="-342900" defTabSz="457200">
              <a:buFont typeface="Arial" panose="020B0604020202020204" pitchFamily="34" charset="0"/>
              <a:buChar char="•"/>
              <a:defRPr/>
            </a:pPr>
            <a:r>
              <a:rPr kumimoji="0" lang="ja-JP" altLang="en-US" sz="2000" dirty="0">
                <a:solidFill>
                  <a:prstClr val="black"/>
                </a:solidFill>
                <a:latin typeface="メイリオ" panose="020B0604030504040204" pitchFamily="50" charset="-128"/>
                <a:ea typeface="メイリオ" panose="020B0604030504040204" pitchFamily="50" charset="-128"/>
              </a:rPr>
              <a:t>本人</a:t>
            </a:r>
            <a:r>
              <a:rPr kumimoji="0" lang="ja-JP" altLang="en-US" sz="2000" dirty="0" smtClean="0">
                <a:solidFill>
                  <a:prstClr val="black"/>
                </a:solidFill>
                <a:latin typeface="メイリオ" panose="020B0604030504040204" pitchFamily="50" charset="-128"/>
                <a:ea typeface="メイリオ" panose="020B0604030504040204" pitchFamily="50" charset="-128"/>
              </a:rPr>
              <a:t>は</a:t>
            </a:r>
            <a:r>
              <a:rPr kumimoji="0" lang="en-US" altLang="ja-JP" sz="2000" dirty="0" smtClean="0">
                <a:solidFill>
                  <a:prstClr val="black"/>
                </a:solidFill>
                <a:latin typeface="メイリオ" panose="020B0604030504040204" pitchFamily="50" charset="-128"/>
                <a:ea typeface="メイリオ" panose="020B0604030504040204" pitchFamily="50" charset="-128"/>
              </a:rPr>
              <a:t>R6</a:t>
            </a:r>
            <a:r>
              <a:rPr kumimoji="0" lang="ja-JP" altLang="en-US" sz="2000" dirty="0">
                <a:solidFill>
                  <a:prstClr val="black"/>
                </a:solidFill>
                <a:latin typeface="メイリオ" panose="020B0604030504040204" pitchFamily="50" charset="-128"/>
                <a:ea typeface="メイリオ" panose="020B0604030504040204" pitchFamily="50" charset="-128"/>
              </a:rPr>
              <a:t>に体調を崩しアルバイトを辞めた。診療内科・精神科を受診したところ、統合失調症・うつ病・</a:t>
            </a:r>
            <a:r>
              <a:rPr kumimoji="0" lang="en-US" altLang="ja-JP" sz="2000" dirty="0">
                <a:solidFill>
                  <a:prstClr val="black"/>
                </a:solidFill>
                <a:latin typeface="メイリオ" panose="020B0604030504040204" pitchFamily="50" charset="-128"/>
                <a:ea typeface="メイリオ" panose="020B0604030504040204" pitchFamily="50" charset="-128"/>
              </a:rPr>
              <a:t>ADHD</a:t>
            </a:r>
            <a:r>
              <a:rPr kumimoji="0" lang="ja-JP" altLang="en-US" sz="2000" dirty="0">
                <a:solidFill>
                  <a:prstClr val="black"/>
                </a:solidFill>
                <a:latin typeface="メイリオ" panose="020B0604030504040204" pitchFamily="50" charset="-128"/>
                <a:ea typeface="メイリオ" panose="020B0604030504040204" pitchFamily="50" charset="-128"/>
              </a:rPr>
              <a:t>の診断を受ける</a:t>
            </a:r>
            <a:r>
              <a:rPr kumimoji="0" lang="ja-JP" altLang="en-US" sz="2000" dirty="0" smtClean="0">
                <a:solidFill>
                  <a:prstClr val="black"/>
                </a:solidFill>
                <a:latin typeface="メイリオ" panose="020B0604030504040204" pitchFamily="50" charset="-128"/>
                <a:ea typeface="メイリオ" panose="020B0604030504040204" pitchFamily="50" charset="-128"/>
              </a:rPr>
              <a:t>。</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船橋市へ転居後も家賃滞納を繰り返しており、本人・妹ともに金銭管理に不安がある。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本人は体調不良時には家事など妹に頼って生活している。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本人・妹ともに部屋が片付けられない。</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自立に向けて、本人・妹それぞれに支援が必要。</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テキスト ボックス 8">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20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重層的支援会議で取り扱った具体的な</a:t>
            </a:r>
            <a:r>
              <a:rPr kumimoji="1" lang="ja-JP" altLang="en-US" sz="20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事例②</a:t>
            </a:r>
            <a:endParaRPr kumimoji="1" lang="ja-JP" altLang="en-US" sz="1600" b="0" i="0" u="none" strike="noStrike" kern="1200" cap="none" spc="2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0" name="テキスト ボックス 9"/>
          <p:cNvSpPr txBox="1"/>
          <p:nvPr/>
        </p:nvSpPr>
        <p:spPr>
          <a:xfrm>
            <a:off x="1426334" y="3700308"/>
            <a:ext cx="2588654"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課題</a:t>
            </a:r>
          </a:p>
        </p:txBody>
      </p:sp>
      <p:sp>
        <p:nvSpPr>
          <p:cNvPr id="7"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752101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710241265"/>
              </p:ext>
            </p:extLst>
          </p:nvPr>
        </p:nvGraphicFramePr>
        <p:xfrm>
          <a:off x="1409257" y="1298708"/>
          <a:ext cx="9360574" cy="3934474"/>
        </p:xfrm>
        <a:graphic>
          <a:graphicData uri="http://schemas.openxmlformats.org/drawingml/2006/table">
            <a:tbl>
              <a:tblPr bandCol="1">
                <a:tableStyleId>{5C22544A-7EE6-4342-B048-85BDC9FD1C3A}</a:tableStyleId>
              </a:tblPr>
              <a:tblGrid>
                <a:gridCol w="3106472">
                  <a:extLst>
                    <a:ext uri="{9D8B030D-6E8A-4147-A177-3AD203B41FA5}">
                      <a16:colId xmlns:a16="http://schemas.microsoft.com/office/drawing/2014/main" val="3875895410"/>
                    </a:ext>
                  </a:extLst>
                </a:gridCol>
                <a:gridCol w="6254102">
                  <a:extLst>
                    <a:ext uri="{9D8B030D-6E8A-4147-A177-3AD203B41FA5}">
                      <a16:colId xmlns:a16="http://schemas.microsoft.com/office/drawing/2014/main" val="3334823498"/>
                    </a:ext>
                  </a:extLst>
                </a:gridCol>
              </a:tblGrid>
              <a:tr h="614498">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2000" b="0" i="0" u="none" strike="noStrike" dirty="0" smtClean="0">
                          <a:solidFill>
                            <a:schemeClr val="dk1"/>
                          </a:solidFill>
                          <a:effectLst/>
                          <a:latin typeface="メイリオ" panose="020B0604030504040204" pitchFamily="50" charset="-128"/>
                          <a:ea typeface="メイリオ" panose="020B0604030504040204" pitchFamily="50" charset="-128"/>
                        </a:rPr>
                        <a:t>地域福祉課</a:t>
                      </a:r>
                      <a:endPar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会議の事務局</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3733627093"/>
                  </a:ext>
                </a:extLst>
              </a:tr>
              <a:tr h="687611">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保健と福祉の総合相談窓口　さーくる</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本人と面談した時の状態などの共有</a:t>
                      </a:r>
                      <a:endParaRPr lang="en-US" altLang="ja-JP" sz="20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多機関協働事業としてプラン案の作成</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3268821175"/>
                  </a:ext>
                </a:extLst>
              </a:tr>
              <a:tr h="592549">
                <a:tc>
                  <a:txBody>
                    <a:bodyPr/>
                    <a:lstStyle/>
                    <a:p>
                      <a:pPr algn="l" fontAlgn="ctr"/>
                      <a:r>
                        <a:rPr lang="ja-JP" altLang="en-US" sz="2000" u="none" strike="noStrike" dirty="0">
                          <a:effectLst/>
                          <a:latin typeface="メイリオ" panose="020B0604030504040204" pitchFamily="50" charset="-128"/>
                          <a:ea typeface="メイリオ" panose="020B0604030504040204" pitchFamily="50" charset="-128"/>
                        </a:rPr>
                        <a:t>福祉政策課</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u="none" strike="noStrike" dirty="0">
                          <a:effectLst/>
                          <a:latin typeface="メイリオ" panose="020B0604030504040204" pitchFamily="50" charset="-128"/>
                          <a:ea typeface="メイリオ" panose="020B0604030504040204" pitchFamily="50" charset="-128"/>
                        </a:rPr>
                        <a:t>重層的支援体制整備事業の</a:t>
                      </a:r>
                      <a:r>
                        <a:rPr lang="ja-JP" altLang="en-US" sz="2000" u="none" strike="noStrike" dirty="0" smtClean="0">
                          <a:effectLst/>
                          <a:latin typeface="メイリオ" panose="020B0604030504040204" pitchFamily="50" charset="-128"/>
                          <a:ea typeface="メイリオ" panose="020B0604030504040204" pitchFamily="50" charset="-128"/>
                        </a:rPr>
                        <a:t>所管</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2616946082"/>
                  </a:ext>
                </a:extLst>
              </a:tr>
              <a:tr h="606181">
                <a:tc>
                  <a:txBody>
                    <a:bodyPr/>
                    <a:lstStyle/>
                    <a:p>
                      <a:pPr algn="l" fontAlgn="ctr"/>
                      <a:r>
                        <a:rPr lang="ja-JP" altLang="en-US" sz="2000" u="none" strike="noStrike" dirty="0" smtClean="0">
                          <a:effectLst/>
                          <a:latin typeface="メイリオ" panose="020B0604030504040204" pitchFamily="50" charset="-128"/>
                          <a:ea typeface="メイリオ" panose="020B0604030504040204" pitchFamily="50" charset="-128"/>
                        </a:rPr>
                        <a:t>生活支援課</a:t>
                      </a:r>
                      <a:endParaRPr lang="en-US" altLang="ja-JP" sz="2000" u="none" strike="noStrike" dirty="0" smtClean="0">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u="none" strike="noStrike" dirty="0" smtClean="0">
                          <a:effectLst/>
                          <a:latin typeface="メイリオ" panose="020B0604030504040204" pitchFamily="50" charset="-128"/>
                          <a:ea typeface="メイリオ" panose="020B0604030504040204" pitchFamily="50" charset="-128"/>
                        </a:rPr>
                        <a:t>生活保護受給中</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3155496610"/>
                  </a:ext>
                </a:extLst>
              </a:tr>
              <a:tr h="603641">
                <a:tc>
                  <a:txBody>
                    <a:bodyPr/>
                    <a:lstStyle/>
                    <a:p>
                      <a:pPr algn="l" fontAlgn="ctr"/>
                      <a:r>
                        <a:rPr lang="ja-JP" altLang="en-US" sz="2000" u="none" strike="noStrike" dirty="0" smtClean="0">
                          <a:effectLst/>
                          <a:latin typeface="メイリオ" panose="020B0604030504040204" pitchFamily="50" charset="-128"/>
                          <a:ea typeface="メイリオ" panose="020B0604030504040204" pitchFamily="50" charset="-128"/>
                        </a:rPr>
                        <a:t>相談支援事業所</a:t>
                      </a:r>
                      <a:endParaRPr lang="en-US" altLang="ja-JP" sz="2000" u="none" strike="noStrike" dirty="0" smtClean="0">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障害福祉サービスの利用</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1926782393"/>
                  </a:ext>
                </a:extLst>
              </a:tr>
              <a:tr h="829994">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ふなば</a:t>
                      </a:r>
                      <a:r>
                        <a:rPr lang="ja-JP" altLang="en-US" sz="2000" b="0" i="0" u="none" strike="noStrike" dirty="0" err="1" smtClean="0">
                          <a:solidFill>
                            <a:srgbClr val="000000"/>
                          </a:solidFill>
                          <a:effectLst/>
                          <a:latin typeface="メイリオ" panose="020B0604030504040204" pitchFamily="50" charset="-128"/>
                          <a:ea typeface="メイリオ" panose="020B0604030504040204" pitchFamily="50" charset="-128"/>
                        </a:rPr>
                        <a:t>し</a:t>
                      </a: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高齢者等権利擁護センター「ぱれっと」</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日常生活自立支援事業の利用</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970188113"/>
                  </a:ext>
                </a:extLst>
              </a:tr>
            </a:tbl>
          </a:graphicData>
        </a:graphic>
      </p:graphicFrame>
      <p:sp>
        <p:nvSpPr>
          <p:cNvPr id="5" name="テキスト ボックス 4"/>
          <p:cNvSpPr txBox="1"/>
          <p:nvPr/>
        </p:nvSpPr>
        <p:spPr>
          <a:xfrm>
            <a:off x="1200955" y="775488"/>
            <a:ext cx="9790090"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●参加部署・</a:t>
            </a: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機関</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 name="テキスト ボックス 6">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20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重層的支援会議で取り扱った具体的な</a:t>
            </a:r>
            <a:r>
              <a:rPr kumimoji="1" lang="ja-JP" altLang="en-US" sz="20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事例②</a:t>
            </a:r>
            <a:endParaRPr kumimoji="1" lang="ja-JP" altLang="en-US" sz="1600" b="0" i="0" u="none" strike="noStrike" kern="1200" cap="none" spc="2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6"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97736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969680" y="646123"/>
            <a:ext cx="71756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●参加者から出た意見・提案等</a:t>
            </a:r>
          </a:p>
        </p:txBody>
      </p:sp>
      <p:sp>
        <p:nvSpPr>
          <p:cNvPr id="7" name="テキスト ボックス 6"/>
          <p:cNvSpPr txBox="1"/>
          <p:nvPr/>
        </p:nvSpPr>
        <p:spPr>
          <a:xfrm>
            <a:off x="1197810" y="1100729"/>
            <a:ext cx="9502114" cy="532453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さーく</a:t>
            </a:r>
            <a:r>
              <a:rPr kumimoji="0"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る</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通院や精神保健福祉手帳申請の際など必要に応じて同行支援を行っている。最近本人や妹と連絡が取れなくなっているため、自立に向けてきちんと貯蓄ができているのか確認が</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取れて</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いない。</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ぱれっ</a:t>
            </a:r>
            <a:r>
              <a:rPr kumimoji="0" lang="ja-JP" altLang="en-US"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と</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日常生活自立支援事業を利用し、金銭管理を支援する。事業利用のために市内支店の口座</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開設する必要がある。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相談支援事業所</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障害福祉サービスにてヘルパーサービスを利用しており、ヘルパー</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訪問</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時は本人が在宅していることが多いため、その</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タイミングを狙って連絡を</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取るのがよい。</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本人が一人で口座開設の手続きを行えない場合は、希望があれば移動支援のサービスを利用することができる。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本人は少しずつ部屋の片付け</a:t>
            </a:r>
            <a:r>
              <a:rPr kumimoji="0" lang="ja-JP" altLang="en-US" sz="2000" dirty="0" smtClean="0">
                <a:solidFill>
                  <a:prstClr val="black"/>
                </a:solidFill>
                <a:latin typeface="メイリオ" panose="020B0604030504040204" pitchFamily="50" charset="-128"/>
                <a:ea typeface="メイリオ" panose="020B0604030504040204" pitchFamily="50" charset="-128"/>
              </a:rPr>
              <a:t>ができるよう</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になってきたものの、妹はいまだ片付けられない。妹が転居して一人暮らしができるかが心配である。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生活支援課</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貯蓄等自立に向けた活動が不透明な場合は指導指示を行う可能性もある。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20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重層的支援会議で取り扱った具体的な</a:t>
            </a:r>
            <a:r>
              <a:rPr kumimoji="1" lang="ja-JP" altLang="en-US" sz="20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事例②</a:t>
            </a:r>
            <a:endParaRPr kumimoji="1" lang="ja-JP" altLang="en-US" sz="1600" b="0" i="0" u="none" strike="noStrike" kern="1200" cap="none" spc="2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5"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61732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157510" y="1255212"/>
            <a:ext cx="9609786" cy="501675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日常生活自立支援事業利用のために、移動支援サービスの利用を検討する。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日常生活自立支援</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事業</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利用し、</a:t>
            </a:r>
            <a:r>
              <a:rPr kumimoji="0" lang="ja-JP" altLang="en-US" sz="2000" b="0"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ぱれっとが</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家賃</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や光熱費の支払管理</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を</a:t>
            </a:r>
            <a:r>
              <a:rPr kumimoji="0" lang="ja-JP" altLang="en-US" sz="2000" dirty="0" smtClean="0">
                <a:solidFill>
                  <a:prstClr val="black"/>
                </a:solidFill>
                <a:latin typeface="メイリオ" panose="020B0604030504040204" pitchFamily="50" charset="-128"/>
                <a:ea typeface="メイリオ" panose="020B0604030504040204" pitchFamily="50" charset="-128"/>
              </a:rPr>
              <a:t>支援する</a:t>
            </a:r>
            <a:r>
              <a:rPr kumimoji="0" lang="ja-JP" altLang="en-US" sz="2000" b="0"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体調が安定するよう、精神科・心療内科への通院を継続する。</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妹</a:t>
            </a:r>
            <a:r>
              <a:rPr kumimoji="0" lang="en-US" altLang="ja-JP" sz="2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家計表をつけることによる家計</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の見直し</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や</a:t>
            </a:r>
            <a:r>
              <a:rPr kumimoji="0" lang="ja-JP"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自動積立送金</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を利用し</a:t>
            </a:r>
            <a:r>
              <a:rPr kumimoji="0" lang="ja-JP"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毎月計画的に貯蓄する</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indent="-342900" defTabSz="457200">
              <a:buFont typeface="Arial" panose="020B0604020202020204" pitchFamily="34" charset="0"/>
              <a:buChar char="•"/>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生活状況を確認し</a:t>
            </a:r>
            <a:r>
              <a:rPr kumimoji="0" lang="ja-JP" altLang="en-US" sz="2000" dirty="0" smtClean="0">
                <a:solidFill>
                  <a:prstClr val="black"/>
                </a:solidFill>
                <a:latin typeface="メイリオ" panose="020B0604030504040204" pitchFamily="50" charset="-128"/>
                <a:ea typeface="メイリオ" panose="020B0604030504040204" pitchFamily="50" charset="-128"/>
              </a:rPr>
              <a:t>つつ、</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見守りを継続する。</a:t>
            </a:r>
            <a:r>
              <a:rPr kumimoji="0" lang="ja-JP" altLang="en-US" sz="2000" dirty="0">
                <a:solidFill>
                  <a:prstClr val="black"/>
                </a:solidFill>
                <a:latin typeface="メイリオ" panose="020B0604030504040204" pitchFamily="50" charset="-128"/>
                <a:ea typeface="メイリオ" panose="020B0604030504040204" pitchFamily="50" charset="-128"/>
              </a:rPr>
              <a:t>障害者手帳がなく障害福祉サービスが使えないため、インフォーマルなサービスが利用できないか検討する</a:t>
            </a:r>
            <a:r>
              <a:rPr kumimoji="0" lang="ja-JP" altLang="en-US" sz="2000" dirty="0" smtClean="0">
                <a:solidFill>
                  <a:prstClr val="black"/>
                </a:solidFill>
                <a:latin typeface="メイリオ" panose="020B0604030504040204" pitchFamily="50" charset="-128"/>
                <a:ea typeface="メイリオ" panose="020B0604030504040204" pitchFamily="50" charset="-128"/>
              </a:rPr>
              <a:t>。</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一人暮らし</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に必要な</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スキルを身につけられるよう支援</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しつつ</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、自立に向けた金銭的な準備ができていない場合は指導</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指示等</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を行う。</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仕事上の悩みなどを聞き、就労定着に向けた支援を行う。</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⇒関係機関で情報共有を図りながら、本人・妹についてそれぞれ支援していく。</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テキスト ボックス 8"/>
          <p:cNvSpPr txBox="1"/>
          <p:nvPr/>
        </p:nvSpPr>
        <p:spPr>
          <a:xfrm>
            <a:off x="976360" y="674218"/>
            <a:ext cx="4746893"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●支援プラン</a:t>
            </a: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案　</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20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重層的支援会議で取り扱った具体的な</a:t>
            </a:r>
            <a:r>
              <a:rPr kumimoji="1" lang="ja-JP" altLang="en-US" sz="20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事例②</a:t>
            </a:r>
            <a:endParaRPr kumimoji="1" lang="ja-JP" altLang="en-US" sz="1600" b="0" i="0" u="none" strike="noStrike" kern="1200" cap="none" spc="2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5"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0916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p:cNvSpPr/>
          <p:nvPr/>
        </p:nvSpPr>
        <p:spPr>
          <a:xfrm>
            <a:off x="1697494" y="3832316"/>
            <a:ext cx="977462"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楕円 5"/>
          <p:cNvSpPr/>
          <p:nvPr/>
        </p:nvSpPr>
        <p:spPr>
          <a:xfrm>
            <a:off x="208324" y="2682818"/>
            <a:ext cx="2561356" cy="78025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中核地域生活支援センター</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 name="楕円 7"/>
          <p:cNvSpPr/>
          <p:nvPr/>
        </p:nvSpPr>
        <p:spPr>
          <a:xfrm>
            <a:off x="1697494" y="4638714"/>
            <a:ext cx="977462"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メイリオ" panose="020B0604030504040204" pitchFamily="50" charset="-128"/>
                <a:ea typeface="メイリオ" panose="020B0604030504040204" pitchFamily="50" charset="-128"/>
              </a:rPr>
              <a:t>妹</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cxnSp>
        <p:nvCxnSpPr>
          <p:cNvPr id="9" name="直線コネクタ 8"/>
          <p:cNvCxnSpPr/>
          <p:nvPr/>
        </p:nvCxnSpPr>
        <p:spPr>
          <a:xfrm>
            <a:off x="5387267" y="1771801"/>
            <a:ext cx="9192" cy="4584549"/>
          </a:xfrm>
          <a:prstGeom prst="line">
            <a:avLst/>
          </a:prstGeom>
        </p:spPr>
        <p:style>
          <a:lnRef idx="1">
            <a:schemeClr val="dk1"/>
          </a:lnRef>
          <a:fillRef idx="0">
            <a:schemeClr val="dk1"/>
          </a:fillRef>
          <a:effectRef idx="0">
            <a:schemeClr val="dk1"/>
          </a:effectRef>
          <a:fontRef idx="minor">
            <a:schemeClr val="tx1"/>
          </a:fontRef>
        </p:style>
      </p:cxnSp>
      <p:cxnSp>
        <p:nvCxnSpPr>
          <p:cNvPr id="11" name="直線コネクタ 10"/>
          <p:cNvCxnSpPr>
            <a:endCxn id="4" idx="0"/>
          </p:cNvCxnSpPr>
          <p:nvPr/>
        </p:nvCxnSpPr>
        <p:spPr>
          <a:xfrm>
            <a:off x="2030935" y="3432259"/>
            <a:ext cx="155290" cy="400057"/>
          </a:xfrm>
          <a:prstGeom prst="line">
            <a:avLst/>
          </a:prstGeom>
        </p:spPr>
        <p:style>
          <a:lnRef idx="1">
            <a:schemeClr val="dk1"/>
          </a:lnRef>
          <a:fillRef idx="0">
            <a:schemeClr val="dk1"/>
          </a:fillRef>
          <a:effectRef idx="0">
            <a:schemeClr val="dk1"/>
          </a:effectRef>
          <a:fontRef idx="minor">
            <a:schemeClr val="tx1"/>
          </a:fontRef>
        </p:style>
      </p:cxnSp>
      <p:cxnSp>
        <p:nvCxnSpPr>
          <p:cNvPr id="15" name="直線コネクタ 14"/>
          <p:cNvCxnSpPr>
            <a:stCxn id="4" idx="4"/>
            <a:endCxn id="8" idx="0"/>
          </p:cNvCxnSpPr>
          <p:nvPr/>
        </p:nvCxnSpPr>
        <p:spPr>
          <a:xfrm>
            <a:off x="2186225" y="4376226"/>
            <a:ext cx="0" cy="262488"/>
          </a:xfrm>
          <a:prstGeom prst="line">
            <a:avLst/>
          </a:prstGeom>
        </p:spPr>
        <p:style>
          <a:lnRef idx="1">
            <a:schemeClr val="dk1"/>
          </a:lnRef>
          <a:fillRef idx="0">
            <a:schemeClr val="dk1"/>
          </a:fillRef>
          <a:effectRef idx="0">
            <a:schemeClr val="dk1"/>
          </a:effectRef>
          <a:fontRef idx="minor">
            <a:schemeClr val="tx1"/>
          </a:fontRef>
        </p:style>
      </p:cxnSp>
      <p:sp>
        <p:nvSpPr>
          <p:cNvPr id="18" name="テキスト ボックス 17"/>
          <p:cNvSpPr txBox="1"/>
          <p:nvPr/>
        </p:nvSpPr>
        <p:spPr>
          <a:xfrm>
            <a:off x="3368236" y="818007"/>
            <a:ext cx="5418741" cy="461665"/>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支援</a:t>
            </a:r>
            <a:r>
              <a:rPr kumimoji="1"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導入前後の関係者の整理</a:t>
            </a:r>
            <a:endPar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9" name="楕円 18"/>
          <p:cNvSpPr/>
          <p:nvPr/>
        </p:nvSpPr>
        <p:spPr>
          <a:xfrm>
            <a:off x="8423675" y="3773585"/>
            <a:ext cx="977462"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本人</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0" name="楕円 19"/>
          <p:cNvSpPr/>
          <p:nvPr/>
        </p:nvSpPr>
        <p:spPr>
          <a:xfrm>
            <a:off x="8370715" y="2695821"/>
            <a:ext cx="1848946" cy="569733"/>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ヘルパー</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1" name="楕円 20"/>
          <p:cNvSpPr/>
          <p:nvPr/>
        </p:nvSpPr>
        <p:spPr>
          <a:xfrm>
            <a:off x="5666061" y="2857921"/>
            <a:ext cx="2112535" cy="543522"/>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生活支援課</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cxnSp>
        <p:nvCxnSpPr>
          <p:cNvPr id="22" name="直線コネクタ 21"/>
          <p:cNvCxnSpPr>
            <a:stCxn id="20" idx="4"/>
          </p:cNvCxnSpPr>
          <p:nvPr/>
        </p:nvCxnSpPr>
        <p:spPr>
          <a:xfrm flipH="1">
            <a:off x="9033540" y="3265554"/>
            <a:ext cx="261648" cy="519506"/>
          </a:xfrm>
          <a:prstGeom prst="line">
            <a:avLst/>
          </a:prstGeom>
        </p:spPr>
        <p:style>
          <a:lnRef idx="1">
            <a:schemeClr val="dk1"/>
          </a:lnRef>
          <a:fillRef idx="0">
            <a:schemeClr val="dk1"/>
          </a:fillRef>
          <a:effectRef idx="0">
            <a:schemeClr val="dk1"/>
          </a:effectRef>
          <a:fontRef idx="minor">
            <a:schemeClr val="tx1"/>
          </a:fontRef>
        </p:style>
      </p:cxnSp>
      <p:cxnSp>
        <p:nvCxnSpPr>
          <p:cNvPr id="23" name="直線コネクタ 22"/>
          <p:cNvCxnSpPr>
            <a:stCxn id="21" idx="4"/>
          </p:cNvCxnSpPr>
          <p:nvPr/>
        </p:nvCxnSpPr>
        <p:spPr>
          <a:xfrm>
            <a:off x="6722329" y="3401443"/>
            <a:ext cx="1878931" cy="440760"/>
          </a:xfrm>
          <a:prstGeom prst="line">
            <a:avLst/>
          </a:prstGeom>
        </p:spPr>
        <p:style>
          <a:lnRef idx="1">
            <a:schemeClr val="dk1"/>
          </a:lnRef>
          <a:fillRef idx="0">
            <a:schemeClr val="dk1"/>
          </a:fillRef>
          <a:effectRef idx="0">
            <a:schemeClr val="dk1"/>
          </a:effectRef>
          <a:fontRef idx="minor">
            <a:schemeClr val="tx1"/>
          </a:fontRef>
        </p:style>
      </p:cxnSp>
      <p:sp>
        <p:nvSpPr>
          <p:cNvPr id="25" name="楕円 24"/>
          <p:cNvSpPr/>
          <p:nvPr/>
        </p:nvSpPr>
        <p:spPr>
          <a:xfrm>
            <a:off x="5858272" y="3773585"/>
            <a:ext cx="1873469"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2000" dirty="0" err="1">
                <a:solidFill>
                  <a:prstClr val="black"/>
                </a:solidFill>
                <a:latin typeface="メイリオ" panose="020B0604030504040204" pitchFamily="50" charset="-128"/>
                <a:ea typeface="メイリオ" panose="020B0604030504040204" pitchFamily="50" charset="-128"/>
              </a:rPr>
              <a:t>ぱれっ</a:t>
            </a:r>
            <a:r>
              <a:rPr lang="ja-JP" altLang="en-US" sz="2000" dirty="0">
                <a:solidFill>
                  <a:prstClr val="black"/>
                </a:solidFill>
                <a:latin typeface="メイリオ" panose="020B0604030504040204" pitchFamily="50" charset="-128"/>
                <a:ea typeface="メイリオ" panose="020B0604030504040204" pitchFamily="50" charset="-128"/>
              </a:rPr>
              <a:t>と</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6" name="楕円 25"/>
          <p:cNvSpPr/>
          <p:nvPr/>
        </p:nvSpPr>
        <p:spPr>
          <a:xfrm>
            <a:off x="10112936" y="2086974"/>
            <a:ext cx="1873469"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医療機関</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7" name="楕円 26"/>
          <p:cNvSpPr/>
          <p:nvPr/>
        </p:nvSpPr>
        <p:spPr>
          <a:xfrm>
            <a:off x="5508618" y="2182697"/>
            <a:ext cx="2843092" cy="56322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2000" dirty="0" smtClean="0">
                <a:solidFill>
                  <a:prstClr val="black"/>
                </a:solidFill>
                <a:latin typeface="メイリオ" panose="020B0604030504040204" pitchFamily="50" charset="-128"/>
                <a:ea typeface="メイリオ" panose="020B0604030504040204" pitchFamily="50" charset="-128"/>
              </a:rPr>
              <a:t>相談支援事業所</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8" name="楕円 27"/>
          <p:cNvSpPr/>
          <p:nvPr/>
        </p:nvSpPr>
        <p:spPr>
          <a:xfrm>
            <a:off x="3051985" y="3832316"/>
            <a:ext cx="1873469"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さーくる</a:t>
            </a:r>
          </a:p>
        </p:txBody>
      </p:sp>
      <p:cxnSp>
        <p:nvCxnSpPr>
          <p:cNvPr id="30" name="直線コネクタ 29"/>
          <p:cNvCxnSpPr>
            <a:stCxn id="4" idx="6"/>
            <a:endCxn id="28" idx="2"/>
          </p:cNvCxnSpPr>
          <p:nvPr/>
        </p:nvCxnSpPr>
        <p:spPr>
          <a:xfrm>
            <a:off x="2674956" y="4104271"/>
            <a:ext cx="377029" cy="0"/>
          </a:xfrm>
          <a:prstGeom prst="line">
            <a:avLst/>
          </a:prstGeom>
        </p:spPr>
        <p:style>
          <a:lnRef idx="1">
            <a:schemeClr val="dk1"/>
          </a:lnRef>
          <a:fillRef idx="0">
            <a:schemeClr val="dk1"/>
          </a:fillRef>
          <a:effectRef idx="0">
            <a:schemeClr val="dk1"/>
          </a:effectRef>
          <a:fontRef idx="minor">
            <a:schemeClr val="tx1"/>
          </a:fontRef>
        </p:style>
      </p:cxnSp>
      <p:sp>
        <p:nvSpPr>
          <p:cNvPr id="31" name="楕円 30"/>
          <p:cNvSpPr/>
          <p:nvPr/>
        </p:nvSpPr>
        <p:spPr>
          <a:xfrm>
            <a:off x="9721454" y="3721710"/>
            <a:ext cx="1873469"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さーくる</a:t>
            </a:r>
          </a:p>
        </p:txBody>
      </p:sp>
      <p:cxnSp>
        <p:nvCxnSpPr>
          <p:cNvPr id="32" name="直線コネクタ 31"/>
          <p:cNvCxnSpPr/>
          <p:nvPr/>
        </p:nvCxnSpPr>
        <p:spPr>
          <a:xfrm>
            <a:off x="9385351" y="3991883"/>
            <a:ext cx="336302" cy="3018"/>
          </a:xfrm>
          <a:prstGeom prst="line">
            <a:avLst/>
          </a:prstGeom>
        </p:spPr>
        <p:style>
          <a:lnRef idx="1">
            <a:schemeClr val="dk1"/>
          </a:lnRef>
          <a:fillRef idx="0">
            <a:schemeClr val="dk1"/>
          </a:fillRef>
          <a:effectRef idx="0">
            <a:schemeClr val="dk1"/>
          </a:effectRef>
          <a:fontRef idx="minor">
            <a:schemeClr val="tx1"/>
          </a:fontRef>
        </p:style>
      </p:cxnSp>
      <p:cxnSp>
        <p:nvCxnSpPr>
          <p:cNvPr id="38" name="直線コネクタ 37"/>
          <p:cNvCxnSpPr>
            <a:stCxn id="34" idx="6"/>
            <a:endCxn id="37" idx="2"/>
          </p:cNvCxnSpPr>
          <p:nvPr/>
        </p:nvCxnSpPr>
        <p:spPr>
          <a:xfrm>
            <a:off x="9401137" y="5209110"/>
            <a:ext cx="510762" cy="239940"/>
          </a:xfrm>
          <a:prstGeom prst="line">
            <a:avLst/>
          </a:prstGeom>
        </p:spPr>
        <p:style>
          <a:lnRef idx="1">
            <a:schemeClr val="dk1"/>
          </a:lnRef>
          <a:fillRef idx="0">
            <a:schemeClr val="dk1"/>
          </a:fillRef>
          <a:effectRef idx="0">
            <a:schemeClr val="dk1"/>
          </a:effectRef>
          <a:fontRef idx="minor">
            <a:schemeClr val="tx1"/>
          </a:fontRef>
        </p:style>
      </p:cxnSp>
      <p:cxnSp>
        <p:nvCxnSpPr>
          <p:cNvPr id="40" name="直線コネクタ 39"/>
          <p:cNvCxnSpPr>
            <a:stCxn id="19" idx="2"/>
            <a:endCxn id="25" idx="6"/>
          </p:cNvCxnSpPr>
          <p:nvPr/>
        </p:nvCxnSpPr>
        <p:spPr>
          <a:xfrm flipH="1">
            <a:off x="7731741" y="4045540"/>
            <a:ext cx="691934" cy="0"/>
          </a:xfrm>
          <a:prstGeom prst="line">
            <a:avLst/>
          </a:prstGeom>
        </p:spPr>
        <p:style>
          <a:lnRef idx="1">
            <a:schemeClr val="dk1"/>
          </a:lnRef>
          <a:fillRef idx="0">
            <a:schemeClr val="dk1"/>
          </a:fillRef>
          <a:effectRef idx="0">
            <a:schemeClr val="dk1"/>
          </a:effectRef>
          <a:fontRef idx="minor">
            <a:schemeClr val="tx1"/>
          </a:fontRef>
        </p:style>
      </p:cxnSp>
      <p:sp>
        <p:nvSpPr>
          <p:cNvPr id="41" name="テキスト ボックス 40">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20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重層的支援会議で取り扱った具体的な</a:t>
            </a:r>
            <a:r>
              <a:rPr kumimoji="1" lang="ja-JP" altLang="en-US" sz="20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事例②</a:t>
            </a:r>
            <a:endParaRPr kumimoji="1" lang="ja-JP" altLang="en-US" sz="1600" b="0" i="0" u="none" strike="noStrike" kern="1200" cap="none" spc="2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45" name="テキスト ボックス 44"/>
          <p:cNvSpPr txBox="1"/>
          <p:nvPr/>
        </p:nvSpPr>
        <p:spPr>
          <a:xfrm>
            <a:off x="1842895" y="1771280"/>
            <a:ext cx="1519387" cy="461665"/>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前</a:t>
            </a:r>
            <a:endPar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6" name="テキスト ボックス 45"/>
          <p:cNvSpPr txBox="1"/>
          <p:nvPr/>
        </p:nvSpPr>
        <p:spPr>
          <a:xfrm>
            <a:off x="8034115" y="1771280"/>
            <a:ext cx="1519387" cy="461665"/>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後</a:t>
            </a:r>
          </a:p>
        </p:txBody>
      </p:sp>
      <p:sp>
        <p:nvSpPr>
          <p:cNvPr id="33"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34" name="楕円 33"/>
          <p:cNvSpPr/>
          <p:nvPr/>
        </p:nvSpPr>
        <p:spPr>
          <a:xfrm>
            <a:off x="8423675" y="4937155"/>
            <a:ext cx="977462"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メイリオ" panose="020B0604030504040204" pitchFamily="50" charset="-128"/>
                <a:ea typeface="メイリオ" panose="020B0604030504040204" pitchFamily="50" charset="-128"/>
              </a:rPr>
              <a:t>妹</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cxnSp>
        <p:nvCxnSpPr>
          <p:cNvPr id="35" name="直線コネクタ 34"/>
          <p:cNvCxnSpPr>
            <a:stCxn id="19" idx="4"/>
            <a:endCxn id="34" idx="0"/>
          </p:cNvCxnSpPr>
          <p:nvPr/>
        </p:nvCxnSpPr>
        <p:spPr>
          <a:xfrm>
            <a:off x="8912406" y="4317495"/>
            <a:ext cx="0" cy="619660"/>
          </a:xfrm>
          <a:prstGeom prst="line">
            <a:avLst/>
          </a:prstGeom>
        </p:spPr>
        <p:style>
          <a:lnRef idx="1">
            <a:schemeClr val="dk1"/>
          </a:lnRef>
          <a:fillRef idx="0">
            <a:schemeClr val="dk1"/>
          </a:fillRef>
          <a:effectRef idx="0">
            <a:schemeClr val="dk1"/>
          </a:effectRef>
          <a:fontRef idx="minor">
            <a:schemeClr val="tx1"/>
          </a:fontRef>
        </p:style>
      </p:cxnSp>
      <p:sp>
        <p:nvSpPr>
          <p:cNvPr id="37" name="楕円 36"/>
          <p:cNvSpPr/>
          <p:nvPr/>
        </p:nvSpPr>
        <p:spPr>
          <a:xfrm>
            <a:off x="9911899" y="5177289"/>
            <a:ext cx="2112535" cy="543522"/>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生活支援課</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楕円 38"/>
          <p:cNvSpPr/>
          <p:nvPr/>
        </p:nvSpPr>
        <p:spPr>
          <a:xfrm>
            <a:off x="5905127" y="5342351"/>
            <a:ext cx="1873469" cy="54391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さーくる</a:t>
            </a:r>
          </a:p>
        </p:txBody>
      </p:sp>
      <p:cxnSp>
        <p:nvCxnSpPr>
          <p:cNvPr id="44" name="直線コネクタ 43"/>
          <p:cNvCxnSpPr/>
          <p:nvPr/>
        </p:nvCxnSpPr>
        <p:spPr>
          <a:xfrm flipV="1">
            <a:off x="5549418" y="4607383"/>
            <a:ext cx="6488779" cy="7178"/>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直線コネクタ 52"/>
          <p:cNvCxnSpPr>
            <a:stCxn id="34" idx="2"/>
            <a:endCxn id="39" idx="6"/>
          </p:cNvCxnSpPr>
          <p:nvPr/>
        </p:nvCxnSpPr>
        <p:spPr>
          <a:xfrm flipH="1">
            <a:off x="7778596" y="5209110"/>
            <a:ext cx="645079" cy="405196"/>
          </a:xfrm>
          <a:prstGeom prst="line">
            <a:avLst/>
          </a:prstGeom>
        </p:spPr>
        <p:style>
          <a:lnRef idx="1">
            <a:schemeClr val="dk1"/>
          </a:lnRef>
          <a:fillRef idx="0">
            <a:schemeClr val="dk1"/>
          </a:fillRef>
          <a:effectRef idx="0">
            <a:schemeClr val="dk1"/>
          </a:effectRef>
          <a:fontRef idx="minor">
            <a:schemeClr val="tx1"/>
          </a:fontRef>
        </p:style>
      </p:cxnSp>
      <p:cxnSp>
        <p:nvCxnSpPr>
          <p:cNvPr id="59" name="直線コネクタ 58"/>
          <p:cNvCxnSpPr>
            <a:stCxn id="26" idx="4"/>
            <a:endCxn id="19" idx="7"/>
          </p:cNvCxnSpPr>
          <p:nvPr/>
        </p:nvCxnSpPr>
        <p:spPr>
          <a:xfrm flipH="1">
            <a:off x="9257991" y="2630884"/>
            <a:ext cx="1791680" cy="1222355"/>
          </a:xfrm>
          <a:prstGeom prst="line">
            <a:avLst/>
          </a:prstGeom>
        </p:spPr>
        <p:style>
          <a:lnRef idx="1">
            <a:schemeClr val="dk1"/>
          </a:lnRef>
          <a:fillRef idx="0">
            <a:schemeClr val="dk1"/>
          </a:fillRef>
          <a:effectRef idx="0">
            <a:schemeClr val="dk1"/>
          </a:effectRef>
          <a:fontRef idx="minor">
            <a:schemeClr val="tx1"/>
          </a:fontRef>
        </p:style>
      </p:cxnSp>
      <p:cxnSp>
        <p:nvCxnSpPr>
          <p:cNvPr id="69" name="直線コネクタ 68"/>
          <p:cNvCxnSpPr/>
          <p:nvPr/>
        </p:nvCxnSpPr>
        <p:spPr>
          <a:xfrm flipH="1" flipV="1">
            <a:off x="7464235" y="2722089"/>
            <a:ext cx="1277566" cy="1062971"/>
          </a:xfrm>
          <a:prstGeom prst="line">
            <a:avLst/>
          </a:prstGeom>
        </p:spPr>
        <p:style>
          <a:lnRef idx="1">
            <a:schemeClr val="dk1"/>
          </a:lnRef>
          <a:fillRef idx="0">
            <a:schemeClr val="dk1"/>
          </a:fillRef>
          <a:effectRef idx="0">
            <a:schemeClr val="dk1"/>
          </a:effectRef>
          <a:fontRef idx="minor">
            <a:schemeClr val="tx1"/>
          </a:fontRef>
        </p:style>
      </p:cxnSp>
      <p:cxnSp>
        <p:nvCxnSpPr>
          <p:cNvPr id="101" name="直線コネクタ 100"/>
          <p:cNvCxnSpPr>
            <a:endCxn id="8" idx="1"/>
          </p:cNvCxnSpPr>
          <p:nvPr/>
        </p:nvCxnSpPr>
        <p:spPr>
          <a:xfrm>
            <a:off x="1214975" y="3460593"/>
            <a:ext cx="625665" cy="1257775"/>
          </a:xfrm>
          <a:prstGeom prst="line">
            <a:avLst/>
          </a:prstGeom>
        </p:spPr>
        <p:style>
          <a:lnRef idx="1">
            <a:schemeClr val="dk1"/>
          </a:lnRef>
          <a:fillRef idx="0">
            <a:schemeClr val="dk1"/>
          </a:fillRef>
          <a:effectRef idx="0">
            <a:schemeClr val="dk1"/>
          </a:effectRef>
          <a:fontRef idx="minor">
            <a:schemeClr val="tx1"/>
          </a:fontRef>
        </p:style>
      </p:cxnSp>
      <p:cxnSp>
        <p:nvCxnSpPr>
          <p:cNvPr id="103" name="直線コネクタ 102"/>
          <p:cNvCxnSpPr>
            <a:stCxn id="28" idx="4"/>
            <a:endCxn id="8" idx="6"/>
          </p:cNvCxnSpPr>
          <p:nvPr/>
        </p:nvCxnSpPr>
        <p:spPr>
          <a:xfrm flipH="1">
            <a:off x="2674956" y="4376226"/>
            <a:ext cx="1313764" cy="53444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141487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A8F708-23B5-BF02-E603-F22FEFF42262}"/>
              </a:ext>
            </a:extLst>
          </p:cNvPr>
          <p:cNvSpPr>
            <a:spLocks noGrp="1"/>
          </p:cNvSpPr>
          <p:nvPr>
            <p:ph type="title"/>
          </p:nvPr>
        </p:nvSpPr>
        <p:spPr/>
        <p:txBody>
          <a:bodyPr/>
          <a:lstStyle/>
          <a:p>
            <a:r>
              <a:rPr kumimoji="1" lang="ja-JP" altLang="en-US" dirty="0">
                <a:latin typeface="UD デジタル 教科書体 NK-R" panose="02020400000000000000" pitchFamily="18" charset="-128"/>
                <a:ea typeface="UD デジタル 教科書体 NK-R" panose="02020400000000000000" pitchFamily="18" charset="-128"/>
              </a:rPr>
              <a:t>　　　　　　</a:t>
            </a:r>
            <a:r>
              <a:rPr kumimoji="1" lang="ja-JP" altLang="en-US" dirty="0" smtClean="0">
                <a:latin typeface="UD デジタル 教科書体 NK-R" panose="02020400000000000000" pitchFamily="18" charset="-128"/>
                <a:ea typeface="UD デジタル 教科書体 NK-R" panose="02020400000000000000" pitchFamily="18" charset="-128"/>
              </a:rPr>
              <a:t>　　重層</a:t>
            </a:r>
            <a:r>
              <a:rPr kumimoji="1" lang="ja-JP" altLang="en-US" dirty="0">
                <a:latin typeface="UD デジタル 教科書体 NK-R" panose="02020400000000000000" pitchFamily="18" charset="-128"/>
                <a:ea typeface="UD デジタル 教科書体 NK-R" panose="02020400000000000000" pitchFamily="18" charset="-128"/>
              </a:rPr>
              <a:t>の</a:t>
            </a:r>
            <a:r>
              <a:rPr kumimoji="1" lang="ja-JP" altLang="en-US" dirty="0" smtClean="0">
                <a:latin typeface="UD デジタル 教科書体 NK-R" panose="02020400000000000000" pitchFamily="18" charset="-128"/>
                <a:ea typeface="UD デジタル 教科書体 NK-R" panose="02020400000000000000" pitchFamily="18" charset="-128"/>
              </a:rPr>
              <a:t>取組～</a:t>
            </a:r>
            <a:r>
              <a:rPr kumimoji="1" lang="ja-JP" altLang="en-US" dirty="0">
                <a:latin typeface="UD デジタル 教科書体 NK-R" panose="02020400000000000000" pitchFamily="18" charset="-128"/>
                <a:ea typeface="UD デジタル 教科書体 NK-R" panose="02020400000000000000" pitchFamily="18" charset="-128"/>
              </a:rPr>
              <a:t>相談支援～</a:t>
            </a:r>
          </a:p>
        </p:txBody>
      </p:sp>
      <p:sp>
        <p:nvSpPr>
          <p:cNvPr id="3" name="コンテンツ プレースホルダー 2">
            <a:extLst>
              <a:ext uri="{FF2B5EF4-FFF2-40B4-BE49-F238E27FC236}">
                <a16:creationId xmlns:a16="http://schemas.microsoft.com/office/drawing/2014/main" id="{A902F4D8-C299-E321-87A3-4B565EFE7899}"/>
              </a:ext>
            </a:extLst>
          </p:cNvPr>
          <p:cNvSpPr>
            <a:spLocks noGrp="1"/>
          </p:cNvSpPr>
          <p:nvPr>
            <p:ph idx="1"/>
          </p:nvPr>
        </p:nvSpPr>
        <p:spPr>
          <a:xfrm>
            <a:off x="838200" y="1344137"/>
            <a:ext cx="10515600" cy="4351338"/>
          </a:xfrm>
        </p:spPr>
        <p:txBody>
          <a:bodyPr/>
          <a:lstStyle/>
          <a:p>
            <a:pPr marL="0" indent="0">
              <a:buNone/>
            </a:pPr>
            <a:r>
              <a:rPr lang="ja-JP" altLang="en-US" dirty="0">
                <a:latin typeface="UD デジタル 教科書体 NK-R" panose="02020400000000000000" pitchFamily="18" charset="-128"/>
                <a:ea typeface="UD デジタル 教科書体 NK-R" panose="02020400000000000000" pitchFamily="18" charset="-128"/>
              </a:rPr>
              <a:t>　</a:t>
            </a:r>
            <a:r>
              <a:rPr lang="ja-JP" altLang="en-US" dirty="0" smtClean="0">
                <a:latin typeface="UD デジタル 教科書体 NK-R" panose="02020400000000000000" pitchFamily="18" charset="-128"/>
                <a:ea typeface="UD デジタル 教科書体 NK-R" panose="02020400000000000000" pitchFamily="18" charset="-128"/>
              </a:rPr>
              <a:t>　①</a:t>
            </a:r>
            <a:r>
              <a:rPr lang="ja-JP" altLang="en-US" dirty="0">
                <a:latin typeface="UD デジタル 教科書体 NK-R" panose="02020400000000000000" pitchFamily="18" charset="-128"/>
                <a:ea typeface="UD デジタル 教科書体 NK-R" panose="02020400000000000000" pitchFamily="18" charset="-128"/>
              </a:rPr>
              <a:t>相談件数　　</a:t>
            </a: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r>
              <a:rPr lang="ja-JP" altLang="en-US" dirty="0">
                <a:latin typeface="UD デジタル 教科書体 NK-R" panose="02020400000000000000" pitchFamily="18" charset="-128"/>
                <a:ea typeface="UD デジタル 教科書体 NK-R" panose="02020400000000000000" pitchFamily="18" charset="-128"/>
              </a:rPr>
              <a:t>　　②重層的支援会議</a:t>
            </a:r>
            <a:r>
              <a:rPr lang="en-US" altLang="ja-JP" dirty="0">
                <a:latin typeface="UD デジタル 教科書体 NK-R" panose="02020400000000000000" pitchFamily="18" charset="-128"/>
                <a:ea typeface="UD デジタル 教科書体 NK-R" panose="02020400000000000000" pitchFamily="18" charset="-128"/>
              </a:rPr>
              <a:t>(</a:t>
            </a:r>
            <a:r>
              <a:rPr lang="ja-JP" altLang="en-US" dirty="0">
                <a:latin typeface="UD デジタル 教科書体 NK-R" panose="02020400000000000000" pitchFamily="18" charset="-128"/>
                <a:ea typeface="UD デジタル 教科書体 NK-R" panose="02020400000000000000" pitchFamily="18" charset="-128"/>
              </a:rPr>
              <a:t>支援会議）の</a:t>
            </a:r>
            <a:r>
              <a:rPr lang="ja-JP" altLang="en-US" dirty="0" smtClean="0">
                <a:latin typeface="UD デジタル 教科書体 NK-R" panose="02020400000000000000" pitchFamily="18" charset="-128"/>
                <a:ea typeface="UD デジタル 教科書体 NK-R" panose="02020400000000000000" pitchFamily="18" charset="-128"/>
              </a:rPr>
              <a:t>開催回数</a:t>
            </a: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kumimoji="1"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BEA6F80C-B535-EDA9-2514-D9DA6719D2A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graphicFrame>
        <p:nvGraphicFramePr>
          <p:cNvPr id="11" name="表 10">
            <a:extLst>
              <a:ext uri="{FF2B5EF4-FFF2-40B4-BE49-F238E27FC236}">
                <a16:creationId xmlns:a16="http://schemas.microsoft.com/office/drawing/2014/main" id="{D2232263-1436-0D06-E552-EF44A15FB0A5}"/>
              </a:ext>
            </a:extLst>
          </p:cNvPr>
          <p:cNvGraphicFramePr>
            <a:graphicFrameLocks noGrp="1"/>
          </p:cNvGraphicFramePr>
          <p:nvPr>
            <p:extLst>
              <p:ext uri="{D42A27DB-BD31-4B8C-83A1-F6EECF244321}">
                <p14:modId xmlns:p14="http://schemas.microsoft.com/office/powerpoint/2010/main" val="3435885132"/>
              </p:ext>
            </p:extLst>
          </p:nvPr>
        </p:nvGraphicFramePr>
        <p:xfrm>
          <a:off x="2354804" y="4344670"/>
          <a:ext cx="7627396" cy="2011680"/>
        </p:xfrm>
        <a:graphic>
          <a:graphicData uri="http://schemas.openxmlformats.org/drawingml/2006/table">
            <a:tbl>
              <a:tblPr>
                <a:tableStyleId>{5C22544A-7EE6-4342-B048-85BDC9FD1C3A}</a:tableStyleId>
              </a:tblPr>
              <a:tblGrid>
                <a:gridCol w="1951194">
                  <a:extLst>
                    <a:ext uri="{9D8B030D-6E8A-4147-A177-3AD203B41FA5}">
                      <a16:colId xmlns:a16="http://schemas.microsoft.com/office/drawing/2014/main" val="3228317510"/>
                    </a:ext>
                  </a:extLst>
                </a:gridCol>
                <a:gridCol w="1897980">
                  <a:extLst>
                    <a:ext uri="{9D8B030D-6E8A-4147-A177-3AD203B41FA5}">
                      <a16:colId xmlns:a16="http://schemas.microsoft.com/office/drawing/2014/main" val="2412053068"/>
                    </a:ext>
                  </a:extLst>
                </a:gridCol>
                <a:gridCol w="1897980">
                  <a:extLst>
                    <a:ext uri="{9D8B030D-6E8A-4147-A177-3AD203B41FA5}">
                      <a16:colId xmlns:a16="http://schemas.microsoft.com/office/drawing/2014/main" val="4006267166"/>
                    </a:ext>
                  </a:extLst>
                </a:gridCol>
                <a:gridCol w="1880242">
                  <a:extLst>
                    <a:ext uri="{9D8B030D-6E8A-4147-A177-3AD203B41FA5}">
                      <a16:colId xmlns:a16="http://schemas.microsoft.com/office/drawing/2014/main" val="166775937"/>
                    </a:ext>
                  </a:extLst>
                </a:gridCol>
              </a:tblGrid>
              <a:tr h="502920">
                <a:tc>
                  <a:txBody>
                    <a:bodyPr/>
                    <a:lstStyle/>
                    <a:p>
                      <a:pPr algn="ctr" fontAlgn="ct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zh-TW" altLang="en-US" sz="1800" u="none" strike="noStrike" dirty="0">
                          <a:effectLst/>
                          <a:latin typeface="UD デジタル 教科書体 NK-R" panose="02020400000000000000" pitchFamily="18" charset="-128"/>
                          <a:ea typeface="UD デジタル 教科書体 NK-R" panose="02020400000000000000" pitchFamily="18" charset="-128"/>
                        </a:rPr>
                        <a:t>重層的支援会議</a:t>
                      </a:r>
                      <a:endParaRPr lang="zh-TW"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支援会議</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合計</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extLst>
                  <a:ext uri="{0D108BD9-81ED-4DB2-BD59-A6C34878D82A}">
                    <a16:rowId xmlns:a16="http://schemas.microsoft.com/office/drawing/2014/main" val="1933115436"/>
                  </a:ext>
                </a:extLst>
              </a:tr>
              <a:tr h="502920">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令和</a:t>
                      </a:r>
                      <a:r>
                        <a:rPr lang="en-US" altLang="ja-JP" sz="1800" u="none" strike="noStrike">
                          <a:effectLst/>
                          <a:latin typeface="UD デジタル 教科書体 NK-R" panose="02020400000000000000" pitchFamily="18" charset="-128"/>
                          <a:ea typeface="UD デジタル 教科書体 NK-R" panose="02020400000000000000" pitchFamily="18" charset="-128"/>
                        </a:rPr>
                        <a:t>5</a:t>
                      </a:r>
                      <a:r>
                        <a:rPr lang="ja-JP" altLang="en-US" sz="1800" u="none" strike="noStrike">
                          <a:effectLst/>
                          <a:latin typeface="UD デジタル 教科書体 NK-R" panose="02020400000000000000" pitchFamily="18" charset="-128"/>
                          <a:ea typeface="UD デジタル 教科書体 NK-R" panose="02020400000000000000" pitchFamily="18" charset="-128"/>
                        </a:rPr>
                        <a:t>年度</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a:t>
                      </a:r>
                      <a:r>
                        <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回</a:t>
                      </a:r>
                    </a:p>
                  </a:txBody>
                  <a:tcPr marL="7620" marR="7620" marT="7620" marB="0" anchor="ctr"/>
                </a:tc>
                <a:tc>
                  <a:txBody>
                    <a:bodyPr/>
                    <a:lstStyle/>
                    <a:p>
                      <a:pPr algn="ctr" fontAlgn="ctr"/>
                      <a:r>
                        <a:rPr lang="en-US" altLang="ja-JP"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a:t>
                      </a:r>
                      <a:r>
                        <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回</a:t>
                      </a:r>
                    </a:p>
                  </a:txBody>
                  <a:tcPr marL="7620" marR="7620" marT="7620" marB="0" anchor="ctr"/>
                </a:tc>
                <a:tc>
                  <a:txBody>
                    <a:bodyPr/>
                    <a:lstStyle/>
                    <a:p>
                      <a:pPr algn="ctr" fontAlgn="ctr"/>
                      <a:r>
                        <a:rPr lang="en-US" altLang="ja-JP"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17</a:t>
                      </a:r>
                      <a:r>
                        <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回</a:t>
                      </a:r>
                    </a:p>
                  </a:txBody>
                  <a:tcPr marL="7620" marR="7620" marT="7620" marB="0" anchor="ctr"/>
                </a:tc>
                <a:extLst>
                  <a:ext uri="{0D108BD9-81ED-4DB2-BD59-A6C34878D82A}">
                    <a16:rowId xmlns:a16="http://schemas.microsoft.com/office/drawing/2014/main" val="3993254376"/>
                  </a:ext>
                </a:extLst>
              </a:tr>
              <a:tr h="502920">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令和</a:t>
                      </a:r>
                      <a:r>
                        <a:rPr lang="en-US" altLang="ja-JP" sz="1800" u="none" strike="noStrike">
                          <a:effectLst/>
                          <a:latin typeface="UD デジタル 教科書体 NK-R" panose="02020400000000000000" pitchFamily="18" charset="-128"/>
                          <a:ea typeface="UD デジタル 教科書体 NK-R" panose="02020400000000000000" pitchFamily="18" charset="-128"/>
                        </a:rPr>
                        <a:t>6</a:t>
                      </a:r>
                      <a:r>
                        <a:rPr lang="ja-JP" altLang="en-US" sz="1800" u="none" strike="noStrike">
                          <a:effectLst/>
                          <a:latin typeface="UD デジタル 教科書体 NK-R" panose="02020400000000000000" pitchFamily="18" charset="-128"/>
                          <a:ea typeface="UD デジタル 教科書体 NK-R" panose="02020400000000000000" pitchFamily="18" charset="-128"/>
                        </a:rPr>
                        <a:t>年度</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22</a:t>
                      </a:r>
                      <a:r>
                        <a:rPr lang="ja-JP" altLang="en-US"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回</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5</a:t>
                      </a:r>
                      <a:r>
                        <a:rPr lang="ja-JP" altLang="en-US"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回</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27</a:t>
                      </a:r>
                      <a:r>
                        <a:rPr lang="ja-JP" altLang="en-US"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回</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extLst>
                  <a:ext uri="{0D108BD9-81ED-4DB2-BD59-A6C34878D82A}">
                    <a16:rowId xmlns:a16="http://schemas.microsoft.com/office/drawing/2014/main" val="241004027"/>
                  </a:ext>
                </a:extLst>
              </a:tr>
              <a:tr h="502920">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合計</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33</a:t>
                      </a:r>
                      <a:r>
                        <a:rPr lang="ja-JP" altLang="en-US"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回</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11</a:t>
                      </a:r>
                      <a:r>
                        <a:rPr lang="ja-JP" altLang="en-US"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回</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44</a:t>
                      </a:r>
                      <a:r>
                        <a:rPr lang="ja-JP" altLang="en-US"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回</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extLst>
                  <a:ext uri="{0D108BD9-81ED-4DB2-BD59-A6C34878D82A}">
                    <a16:rowId xmlns:a16="http://schemas.microsoft.com/office/drawing/2014/main" val="1062771684"/>
                  </a:ext>
                </a:extLst>
              </a:tr>
            </a:tbl>
          </a:graphicData>
        </a:graphic>
      </p:graphicFrame>
      <p:graphicFrame>
        <p:nvGraphicFramePr>
          <p:cNvPr id="16" name="表 15">
            <a:extLst>
              <a:ext uri="{FF2B5EF4-FFF2-40B4-BE49-F238E27FC236}">
                <a16:creationId xmlns:a16="http://schemas.microsoft.com/office/drawing/2014/main" id="{DFB83F82-A08F-4DEB-71D7-A54F9CCBADF9}"/>
              </a:ext>
            </a:extLst>
          </p:cNvPr>
          <p:cNvGraphicFramePr>
            <a:graphicFrameLocks noGrp="1"/>
          </p:cNvGraphicFramePr>
          <p:nvPr>
            <p:extLst>
              <p:ext uri="{D42A27DB-BD31-4B8C-83A1-F6EECF244321}">
                <p14:modId xmlns:p14="http://schemas.microsoft.com/office/powerpoint/2010/main" val="1819996589"/>
              </p:ext>
            </p:extLst>
          </p:nvPr>
        </p:nvGraphicFramePr>
        <p:xfrm>
          <a:off x="2354805" y="1779918"/>
          <a:ext cx="7627395" cy="2011680"/>
        </p:xfrm>
        <a:graphic>
          <a:graphicData uri="http://schemas.openxmlformats.org/drawingml/2006/table">
            <a:tbl>
              <a:tblPr>
                <a:tableStyleId>{5C22544A-7EE6-4342-B048-85BDC9FD1C3A}</a:tableStyleId>
              </a:tblPr>
              <a:tblGrid>
                <a:gridCol w="1384177">
                  <a:extLst>
                    <a:ext uri="{9D8B030D-6E8A-4147-A177-3AD203B41FA5}">
                      <a16:colId xmlns:a16="http://schemas.microsoft.com/office/drawing/2014/main" val="2651593081"/>
                    </a:ext>
                  </a:extLst>
                </a:gridCol>
                <a:gridCol w="1441852">
                  <a:extLst>
                    <a:ext uri="{9D8B030D-6E8A-4147-A177-3AD203B41FA5}">
                      <a16:colId xmlns:a16="http://schemas.microsoft.com/office/drawing/2014/main" val="3041983081"/>
                    </a:ext>
                  </a:extLst>
                </a:gridCol>
                <a:gridCol w="1658130">
                  <a:extLst>
                    <a:ext uri="{9D8B030D-6E8A-4147-A177-3AD203B41FA5}">
                      <a16:colId xmlns:a16="http://schemas.microsoft.com/office/drawing/2014/main" val="3159637260"/>
                    </a:ext>
                  </a:extLst>
                </a:gridCol>
                <a:gridCol w="1571618">
                  <a:extLst>
                    <a:ext uri="{9D8B030D-6E8A-4147-A177-3AD203B41FA5}">
                      <a16:colId xmlns:a16="http://schemas.microsoft.com/office/drawing/2014/main" val="141696838"/>
                    </a:ext>
                  </a:extLst>
                </a:gridCol>
                <a:gridCol w="1571618">
                  <a:extLst>
                    <a:ext uri="{9D8B030D-6E8A-4147-A177-3AD203B41FA5}">
                      <a16:colId xmlns:a16="http://schemas.microsoft.com/office/drawing/2014/main" val="2543639606"/>
                    </a:ext>
                  </a:extLst>
                </a:gridCol>
              </a:tblGrid>
              <a:tr h="502920">
                <a:tc>
                  <a:txBody>
                    <a:bodyPr/>
                    <a:lstStyle/>
                    <a:p>
                      <a:pPr algn="ctr" fontAlgn="ct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zh-TW" altLang="en-US" sz="1800" u="none" strike="noStrike">
                          <a:effectLst/>
                          <a:latin typeface="UD デジタル 教科書体 NK-R" panose="02020400000000000000" pitchFamily="18" charset="-128"/>
                          <a:ea typeface="UD デジタル 教科書体 NK-R" panose="02020400000000000000" pitchFamily="18" charset="-128"/>
                        </a:rPr>
                        <a:t>新規相談件数</a:t>
                      </a:r>
                      <a:endParaRPr lang="zh-TW"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多機関協働</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アウトリーチ</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ja-JP" altLang="en-US" sz="1800" u="none" strike="noStrike" dirty="0">
                          <a:effectLst/>
                          <a:latin typeface="UD デジタル 教科書体 NK-R" panose="02020400000000000000" pitchFamily="18" charset="-128"/>
                          <a:ea typeface="UD デジタル 教科書体 NK-R" panose="02020400000000000000" pitchFamily="18" charset="-128"/>
                        </a:rPr>
                        <a:t>参加支援</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extLst>
                  <a:ext uri="{0D108BD9-81ED-4DB2-BD59-A6C34878D82A}">
                    <a16:rowId xmlns:a16="http://schemas.microsoft.com/office/drawing/2014/main" val="361113217"/>
                  </a:ext>
                </a:extLst>
              </a:tr>
              <a:tr h="502920">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令和</a:t>
                      </a:r>
                      <a:r>
                        <a:rPr lang="en-US" altLang="ja-JP" sz="1800" u="none" strike="noStrike">
                          <a:effectLst/>
                          <a:latin typeface="UD デジタル 教科書体 NK-R" panose="02020400000000000000" pitchFamily="18" charset="-128"/>
                          <a:ea typeface="UD デジタル 教科書体 NK-R" panose="02020400000000000000" pitchFamily="18" charset="-128"/>
                        </a:rPr>
                        <a:t>5</a:t>
                      </a:r>
                      <a:r>
                        <a:rPr lang="ja-JP" altLang="en-US" sz="1800" u="none" strike="noStrike">
                          <a:effectLst/>
                          <a:latin typeface="UD デジタル 教科書体 NK-R" panose="02020400000000000000" pitchFamily="18" charset="-128"/>
                          <a:ea typeface="UD デジタル 教科書体 NK-R" panose="02020400000000000000" pitchFamily="18" charset="-128"/>
                        </a:rPr>
                        <a:t>年度</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296</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8</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3</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a:t>
                      </a:r>
                    </a:p>
                  </a:txBody>
                  <a:tcPr marL="7620" marR="7620" marT="7620" marB="0" anchor="ctr"/>
                </a:tc>
                <a:extLst>
                  <a:ext uri="{0D108BD9-81ED-4DB2-BD59-A6C34878D82A}">
                    <a16:rowId xmlns:a16="http://schemas.microsoft.com/office/drawing/2014/main" val="402669849"/>
                  </a:ext>
                </a:extLst>
              </a:tr>
              <a:tr h="502920">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令和</a:t>
                      </a:r>
                      <a:r>
                        <a:rPr lang="en-US" altLang="ja-JP" sz="1800" u="none" strike="noStrike">
                          <a:effectLst/>
                          <a:latin typeface="UD デジタル 教科書体 NK-R" panose="02020400000000000000" pitchFamily="18" charset="-128"/>
                          <a:ea typeface="UD デジタル 教科書体 NK-R" panose="02020400000000000000" pitchFamily="18" charset="-128"/>
                        </a:rPr>
                        <a:t>6</a:t>
                      </a:r>
                      <a:r>
                        <a:rPr lang="ja-JP" altLang="en-US" sz="1800" u="none" strike="noStrike">
                          <a:effectLst/>
                          <a:latin typeface="UD デジタル 教科書体 NK-R" panose="02020400000000000000" pitchFamily="18" charset="-128"/>
                          <a:ea typeface="UD デジタル 教科書体 NK-R" panose="02020400000000000000" pitchFamily="18" charset="-128"/>
                        </a:rPr>
                        <a:t>年度</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366</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28</a:t>
                      </a:r>
                      <a:r>
                        <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9</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13</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extLst>
                  <a:ext uri="{0D108BD9-81ED-4DB2-BD59-A6C34878D82A}">
                    <a16:rowId xmlns:a16="http://schemas.microsoft.com/office/drawing/2014/main" val="130669516"/>
                  </a:ext>
                </a:extLst>
              </a:tr>
              <a:tr h="502920">
                <a:tc>
                  <a:txBody>
                    <a:bodyPr/>
                    <a:lstStyle/>
                    <a:p>
                      <a:pPr algn="ctr" fontAlgn="ctr"/>
                      <a:r>
                        <a:rPr lang="ja-JP" altLang="en-US" sz="1800" u="none" strike="noStrike">
                          <a:effectLst/>
                          <a:latin typeface="UD デジタル 教科書体 NK-R" panose="02020400000000000000" pitchFamily="18" charset="-128"/>
                          <a:ea typeface="UD デジタル 教科書体 NK-R" panose="02020400000000000000" pitchFamily="18" charset="-128"/>
                        </a:rPr>
                        <a:t>合計</a:t>
                      </a:r>
                      <a:endPar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662</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36</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12</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tc>
                  <a:txBody>
                    <a:bodyPr/>
                    <a:lstStyle/>
                    <a:p>
                      <a:pPr algn="ctr" fontAlgn="ctr"/>
                      <a:r>
                        <a:rPr lang="en-US" altLang="ja-JP" sz="1800" b="0" i="0" u="none" strike="noStrike" dirty="0" smtClean="0">
                          <a:solidFill>
                            <a:srgbClr val="000000"/>
                          </a:solidFill>
                          <a:effectLst/>
                          <a:latin typeface="UD デジタル 教科書体 NK-R" panose="02020400000000000000" pitchFamily="18" charset="-128"/>
                          <a:ea typeface="UD デジタル 教科書体 NK-R" panose="02020400000000000000" pitchFamily="18" charset="-128"/>
                        </a:rPr>
                        <a:t>18</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620" marR="7620" marT="7620" marB="0" anchor="ctr"/>
                </a:tc>
                <a:extLst>
                  <a:ext uri="{0D108BD9-81ED-4DB2-BD59-A6C34878D82A}">
                    <a16:rowId xmlns:a16="http://schemas.microsoft.com/office/drawing/2014/main" val="3831847043"/>
                  </a:ext>
                </a:extLst>
              </a:tr>
            </a:tbl>
          </a:graphicData>
        </a:graphic>
      </p:graphicFrame>
    </p:spTree>
    <p:extLst>
      <p:ext uri="{BB962C8B-B14F-4D97-AF65-F5344CB8AC3E}">
        <p14:creationId xmlns:p14="http://schemas.microsoft.com/office/powerpoint/2010/main" val="874185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1EA208-E11C-9B62-5FDE-AFF67A135A55}"/>
              </a:ext>
            </a:extLst>
          </p:cNvPr>
          <p:cNvSpPr>
            <a:spLocks noGrp="1"/>
          </p:cNvSpPr>
          <p:nvPr>
            <p:ph type="title"/>
          </p:nvPr>
        </p:nvSpPr>
        <p:spPr>
          <a:xfrm>
            <a:off x="838200" y="365125"/>
            <a:ext cx="7620000" cy="701675"/>
          </a:xfrm>
        </p:spPr>
        <p:txBody>
          <a:bodyPr>
            <a:normAutofit/>
          </a:bodyPr>
          <a:lstStyle/>
          <a:p>
            <a:r>
              <a:rPr kumimoji="1" lang="ja-JP" altLang="en-US" dirty="0">
                <a:latin typeface="UD デジタル 教科書体 NK-R" panose="02020400000000000000" pitchFamily="18" charset="-128"/>
                <a:ea typeface="UD デジタル 教科書体 NK-R" panose="02020400000000000000" pitchFamily="18" charset="-128"/>
              </a:rPr>
              <a:t>会議への参加機関内訳　（１）</a:t>
            </a:r>
          </a:p>
        </p:txBody>
      </p:sp>
      <p:sp>
        <p:nvSpPr>
          <p:cNvPr id="4"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graphicFrame>
        <p:nvGraphicFramePr>
          <p:cNvPr id="8" name="表 7">
            <a:extLst>
              <a:ext uri="{FF2B5EF4-FFF2-40B4-BE49-F238E27FC236}">
                <a16:creationId xmlns:a16="http://schemas.microsoft.com/office/drawing/2014/main" id="{D0AA78E1-0E29-761A-47BB-1425CCEDC195}"/>
              </a:ext>
            </a:extLst>
          </p:cNvPr>
          <p:cNvGraphicFramePr>
            <a:graphicFrameLocks noGrp="1"/>
          </p:cNvGraphicFramePr>
          <p:nvPr>
            <p:extLst/>
          </p:nvPr>
        </p:nvGraphicFramePr>
        <p:xfrm>
          <a:off x="838200" y="1271245"/>
          <a:ext cx="4591049" cy="2440073"/>
        </p:xfrm>
        <a:graphic>
          <a:graphicData uri="http://schemas.openxmlformats.org/drawingml/2006/table">
            <a:tbl>
              <a:tblPr firstRow="1" bandRow="1">
                <a:tableStyleId>{5C22544A-7EE6-4342-B048-85BDC9FD1C3A}</a:tableStyleId>
              </a:tblPr>
              <a:tblGrid>
                <a:gridCol w="2798655">
                  <a:extLst>
                    <a:ext uri="{9D8B030D-6E8A-4147-A177-3AD203B41FA5}">
                      <a16:colId xmlns:a16="http://schemas.microsoft.com/office/drawing/2014/main" val="3695643490"/>
                    </a:ext>
                  </a:extLst>
                </a:gridCol>
                <a:gridCol w="944494">
                  <a:extLst>
                    <a:ext uri="{9D8B030D-6E8A-4147-A177-3AD203B41FA5}">
                      <a16:colId xmlns:a16="http://schemas.microsoft.com/office/drawing/2014/main" val="3958883355"/>
                    </a:ext>
                  </a:extLst>
                </a:gridCol>
                <a:gridCol w="847900">
                  <a:extLst>
                    <a:ext uri="{9D8B030D-6E8A-4147-A177-3AD203B41FA5}">
                      <a16:colId xmlns:a16="http://schemas.microsoft.com/office/drawing/2014/main" val="1919984789"/>
                    </a:ext>
                  </a:extLst>
                </a:gridCol>
              </a:tblGrid>
              <a:tr h="358219">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高齢</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重層的支援会議</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支援会議</a:t>
                      </a:r>
                    </a:p>
                  </a:txBody>
                  <a:tcPr/>
                </a:tc>
                <a:extLst>
                  <a:ext uri="{0D108BD9-81ED-4DB2-BD59-A6C34878D82A}">
                    <a16:rowId xmlns:a16="http://schemas.microsoft.com/office/drawing/2014/main" val="3399372052"/>
                  </a:ext>
                </a:extLst>
              </a:tr>
              <a:tr h="276127">
                <a:tc>
                  <a:txBody>
                    <a:bodyPr/>
                    <a:lstStyle/>
                    <a:p>
                      <a:pPr algn="l" fontAlgn="ctr"/>
                      <a:r>
                        <a:rPr lang="zh-TW"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高齢者福祉課</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1047879"/>
                  </a:ext>
                </a:extLst>
              </a:tr>
              <a:tr h="240471">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地域包括ケア推進課</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376000393"/>
                  </a:ext>
                </a:extLst>
              </a:tr>
              <a:tr h="322839">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北部地域包括支援センター</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4077500032"/>
                  </a:ext>
                </a:extLst>
              </a:tr>
              <a:tr h="265900">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新高根・芝山、高根台地域包括支援センター</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854737096"/>
                  </a:ext>
                </a:extLst>
              </a:tr>
              <a:tr h="323392">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大穴在宅介護支援センター</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747865"/>
                  </a:ext>
                </a:extLst>
              </a:tr>
              <a:tr h="322839">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ケアプランセンター船橋</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4284058017"/>
                  </a:ext>
                </a:extLst>
              </a:tr>
            </a:tbl>
          </a:graphicData>
        </a:graphic>
      </p:graphicFrame>
      <p:graphicFrame>
        <p:nvGraphicFramePr>
          <p:cNvPr id="9" name="表 8">
            <a:extLst>
              <a:ext uri="{FF2B5EF4-FFF2-40B4-BE49-F238E27FC236}">
                <a16:creationId xmlns:a16="http://schemas.microsoft.com/office/drawing/2014/main" id="{6174BDE5-EFF3-532A-45AC-AAD9E5942C00}"/>
              </a:ext>
            </a:extLst>
          </p:cNvPr>
          <p:cNvGraphicFramePr>
            <a:graphicFrameLocks noGrp="1"/>
          </p:cNvGraphicFramePr>
          <p:nvPr>
            <p:extLst>
              <p:ext uri="{D42A27DB-BD31-4B8C-83A1-F6EECF244321}">
                <p14:modId xmlns:p14="http://schemas.microsoft.com/office/powerpoint/2010/main" val="1149959192"/>
              </p:ext>
            </p:extLst>
          </p:nvPr>
        </p:nvGraphicFramePr>
        <p:xfrm>
          <a:off x="6210300" y="1271245"/>
          <a:ext cx="4800600" cy="2293742"/>
        </p:xfrm>
        <a:graphic>
          <a:graphicData uri="http://schemas.openxmlformats.org/drawingml/2006/table">
            <a:tbl>
              <a:tblPr firstRow="1" bandRow="1">
                <a:tableStyleId>{5C22544A-7EE6-4342-B048-85BDC9FD1C3A}</a:tableStyleId>
              </a:tblPr>
              <a:tblGrid>
                <a:gridCol w="2926395">
                  <a:extLst>
                    <a:ext uri="{9D8B030D-6E8A-4147-A177-3AD203B41FA5}">
                      <a16:colId xmlns:a16="http://schemas.microsoft.com/office/drawing/2014/main" val="3695643490"/>
                    </a:ext>
                  </a:extLst>
                </a:gridCol>
                <a:gridCol w="987604">
                  <a:extLst>
                    <a:ext uri="{9D8B030D-6E8A-4147-A177-3AD203B41FA5}">
                      <a16:colId xmlns:a16="http://schemas.microsoft.com/office/drawing/2014/main" val="3958883355"/>
                    </a:ext>
                  </a:extLst>
                </a:gridCol>
                <a:gridCol w="886601">
                  <a:extLst>
                    <a:ext uri="{9D8B030D-6E8A-4147-A177-3AD203B41FA5}">
                      <a16:colId xmlns:a16="http://schemas.microsoft.com/office/drawing/2014/main" val="1919984789"/>
                    </a:ext>
                  </a:extLst>
                </a:gridCol>
              </a:tblGrid>
              <a:tr h="378247">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障害</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重層的支援会議</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支援会議</a:t>
                      </a:r>
                    </a:p>
                  </a:txBody>
                  <a:tcPr/>
                </a:tc>
                <a:extLst>
                  <a:ext uri="{0D108BD9-81ED-4DB2-BD59-A6C34878D82A}">
                    <a16:rowId xmlns:a16="http://schemas.microsoft.com/office/drawing/2014/main" val="3399372052"/>
                  </a:ext>
                </a:extLst>
              </a:tr>
              <a:tr h="247400">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障害福祉課</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3</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3391047879"/>
                  </a:ext>
                </a:extLst>
              </a:tr>
              <a:tr h="215454">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ふらっと船橋</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1748268930"/>
                  </a:ext>
                </a:extLst>
              </a:tr>
              <a:tr h="215454">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ヴェルフ藤原</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2376000393"/>
                  </a:ext>
                </a:extLst>
              </a:tr>
              <a:tr h="265174">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テレサ会</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4077500032"/>
                  </a:ext>
                </a:extLst>
              </a:tr>
              <a:tr h="238237">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はーぷ</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2854737096"/>
                  </a:ext>
                </a:extLst>
              </a:tr>
              <a:tr h="289748">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大久保学園</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339747865"/>
                  </a:ext>
                </a:extLst>
              </a:tr>
              <a:tr h="289253">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訪問介護みかん</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4284058017"/>
                  </a:ext>
                </a:extLst>
              </a:tr>
            </a:tbl>
          </a:graphicData>
        </a:graphic>
      </p:graphicFrame>
      <p:graphicFrame>
        <p:nvGraphicFramePr>
          <p:cNvPr id="10" name="表 9">
            <a:extLst>
              <a:ext uri="{FF2B5EF4-FFF2-40B4-BE49-F238E27FC236}">
                <a16:creationId xmlns:a16="http://schemas.microsoft.com/office/drawing/2014/main" id="{45907832-51FA-8859-FF36-3E53E4651613}"/>
              </a:ext>
            </a:extLst>
          </p:cNvPr>
          <p:cNvGraphicFramePr>
            <a:graphicFrameLocks noGrp="1"/>
          </p:cNvGraphicFramePr>
          <p:nvPr>
            <p:extLst/>
          </p:nvPr>
        </p:nvGraphicFramePr>
        <p:xfrm>
          <a:off x="838201" y="3870925"/>
          <a:ext cx="4591048" cy="2774667"/>
        </p:xfrm>
        <a:graphic>
          <a:graphicData uri="http://schemas.openxmlformats.org/drawingml/2006/table">
            <a:tbl>
              <a:tblPr firstRow="1" bandRow="1">
                <a:tableStyleId>{5C22544A-7EE6-4342-B048-85BDC9FD1C3A}</a:tableStyleId>
              </a:tblPr>
              <a:tblGrid>
                <a:gridCol w="2711394">
                  <a:extLst>
                    <a:ext uri="{9D8B030D-6E8A-4147-A177-3AD203B41FA5}">
                      <a16:colId xmlns:a16="http://schemas.microsoft.com/office/drawing/2014/main" val="3103522951"/>
                    </a:ext>
                  </a:extLst>
                </a:gridCol>
                <a:gridCol w="939827">
                  <a:extLst>
                    <a:ext uri="{9D8B030D-6E8A-4147-A177-3AD203B41FA5}">
                      <a16:colId xmlns:a16="http://schemas.microsoft.com/office/drawing/2014/main" val="3958883355"/>
                    </a:ext>
                  </a:extLst>
                </a:gridCol>
                <a:gridCol w="939827">
                  <a:extLst>
                    <a:ext uri="{9D8B030D-6E8A-4147-A177-3AD203B41FA5}">
                      <a16:colId xmlns:a16="http://schemas.microsoft.com/office/drawing/2014/main" val="1919984789"/>
                    </a:ext>
                  </a:extLst>
                </a:gridCol>
              </a:tblGrid>
              <a:tr h="359590">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児童</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重層的支援会議</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支援会議</a:t>
                      </a:r>
                    </a:p>
                  </a:txBody>
                  <a:tcPr/>
                </a:tc>
                <a:extLst>
                  <a:ext uri="{0D108BD9-81ED-4DB2-BD59-A6C34878D82A}">
                    <a16:rowId xmlns:a16="http://schemas.microsoft.com/office/drawing/2014/main" val="3399372052"/>
                  </a:ext>
                </a:extLst>
              </a:tr>
              <a:tr h="259915">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ふなここ</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1047879"/>
                  </a:ext>
                </a:extLst>
              </a:tr>
              <a:tr h="226353">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こども家庭支援課</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2376000393"/>
                  </a:ext>
                </a:extLst>
              </a:tr>
              <a:tr h="303886">
                <a:tc>
                  <a:txBody>
                    <a:bodyPr/>
                    <a:lstStyle/>
                    <a:p>
                      <a:pPr algn="l" fontAlgn="ctr"/>
                      <a:r>
                        <a:rPr lang="zh-TW"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家庭児童相談室</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3</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3463354179"/>
                  </a:ext>
                </a:extLst>
              </a:tr>
              <a:tr h="303886">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指導課児童・生徒サポート室</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785790273"/>
                  </a:ext>
                </a:extLst>
              </a:tr>
              <a:tr h="303886">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夏見台小学校</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4077500032"/>
                  </a:ext>
                </a:extLst>
              </a:tr>
              <a:tr h="250289">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行田中学校</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854737096"/>
                  </a:ext>
                </a:extLst>
              </a:tr>
              <a:tr h="304406">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ローゼンかみやま保育園</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747865"/>
                  </a:ext>
                </a:extLst>
              </a:tr>
              <a:tr h="303886">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青い鳥ホーム</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4284058017"/>
                  </a:ext>
                </a:extLst>
              </a:tr>
            </a:tbl>
          </a:graphicData>
        </a:graphic>
      </p:graphicFrame>
      <p:graphicFrame>
        <p:nvGraphicFramePr>
          <p:cNvPr id="11" name="表 10">
            <a:extLst>
              <a:ext uri="{FF2B5EF4-FFF2-40B4-BE49-F238E27FC236}">
                <a16:creationId xmlns:a16="http://schemas.microsoft.com/office/drawing/2014/main" id="{AB850F0F-0F01-DA45-5DAA-2B084A08333F}"/>
              </a:ext>
            </a:extLst>
          </p:cNvPr>
          <p:cNvGraphicFramePr>
            <a:graphicFrameLocks noGrp="1"/>
          </p:cNvGraphicFramePr>
          <p:nvPr>
            <p:extLst>
              <p:ext uri="{D42A27DB-BD31-4B8C-83A1-F6EECF244321}">
                <p14:modId xmlns:p14="http://schemas.microsoft.com/office/powerpoint/2010/main" val="4281521555"/>
              </p:ext>
            </p:extLst>
          </p:nvPr>
        </p:nvGraphicFramePr>
        <p:xfrm>
          <a:off x="6210301" y="3861778"/>
          <a:ext cx="4800599" cy="2748881"/>
        </p:xfrm>
        <a:graphic>
          <a:graphicData uri="http://schemas.openxmlformats.org/drawingml/2006/table">
            <a:tbl>
              <a:tblPr firstRow="1" bandRow="1">
                <a:tableStyleId>{5C22544A-7EE6-4342-B048-85BDC9FD1C3A}</a:tableStyleId>
              </a:tblPr>
              <a:tblGrid>
                <a:gridCol w="2835151">
                  <a:extLst>
                    <a:ext uri="{9D8B030D-6E8A-4147-A177-3AD203B41FA5}">
                      <a16:colId xmlns:a16="http://schemas.microsoft.com/office/drawing/2014/main" val="3103522951"/>
                    </a:ext>
                  </a:extLst>
                </a:gridCol>
                <a:gridCol w="982724">
                  <a:extLst>
                    <a:ext uri="{9D8B030D-6E8A-4147-A177-3AD203B41FA5}">
                      <a16:colId xmlns:a16="http://schemas.microsoft.com/office/drawing/2014/main" val="3958883355"/>
                    </a:ext>
                  </a:extLst>
                </a:gridCol>
                <a:gridCol w="982724">
                  <a:extLst>
                    <a:ext uri="{9D8B030D-6E8A-4147-A177-3AD203B41FA5}">
                      <a16:colId xmlns:a16="http://schemas.microsoft.com/office/drawing/2014/main" val="1919984789"/>
                    </a:ext>
                  </a:extLst>
                </a:gridCol>
              </a:tblGrid>
              <a:tr h="399700">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保健・医療</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重層的支援会議</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支援会議</a:t>
                      </a:r>
                    </a:p>
                  </a:txBody>
                  <a:tcPr/>
                </a:tc>
                <a:extLst>
                  <a:ext uri="{0D108BD9-81ED-4DB2-BD59-A6C34878D82A}">
                    <a16:rowId xmlns:a16="http://schemas.microsoft.com/office/drawing/2014/main" val="3399372052"/>
                  </a:ext>
                </a:extLst>
              </a:tr>
              <a:tr h="256945">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地域保健課</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1047879"/>
                  </a:ext>
                </a:extLst>
              </a:tr>
              <a:tr h="223767">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北部保健センター</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376000393"/>
                  </a:ext>
                </a:extLst>
              </a:tr>
              <a:tr h="300413">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西部保健センター</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463354179"/>
                  </a:ext>
                </a:extLst>
              </a:tr>
              <a:tr h="300413">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保健総務課</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9525" marR="9525" marT="9525" marB="0" anchor="ctr"/>
                </a:tc>
                <a:extLst>
                  <a:ext uri="{0D108BD9-81ED-4DB2-BD59-A6C34878D82A}">
                    <a16:rowId xmlns:a16="http://schemas.microsoft.com/office/drawing/2014/main" val="2785790273"/>
                  </a:ext>
                </a:extLst>
              </a:tr>
              <a:tr h="300413">
                <a:tc>
                  <a:txBody>
                    <a:bodyPr/>
                    <a:lstStyle/>
                    <a:p>
                      <a:pPr algn="l" fontAlgn="ctr"/>
                      <a:r>
                        <a:rPr lang="ja-JP" altLang="en-US" sz="1400" b="0" i="0" u="none" strike="noStrike" dirty="0" err="1">
                          <a:solidFill>
                            <a:srgbClr val="000000"/>
                          </a:solidFill>
                          <a:effectLst/>
                          <a:latin typeface="UD デジタル 教科書体 NK-R" panose="02020400000000000000" pitchFamily="18" charset="-128"/>
                          <a:ea typeface="UD デジタル 教科書体 NK-R" panose="02020400000000000000" pitchFamily="18" charset="-128"/>
                        </a:rPr>
                        <a:t>ふなぽ</a:t>
                      </a: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ーと</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4077500032"/>
                  </a:ext>
                </a:extLst>
              </a:tr>
              <a:tr h="247429">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きたなら駅上ほっとクリニック</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854737096"/>
                  </a:ext>
                </a:extLst>
              </a:tr>
              <a:tr h="300928">
                <a:tc>
                  <a:txBody>
                    <a:bodyPr/>
                    <a:lstStyle/>
                    <a:p>
                      <a:pPr algn="l"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Amoeba</a:t>
                      </a: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訪問看護ステーション</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747865"/>
                  </a:ext>
                </a:extLst>
              </a:tr>
              <a:tr h="300413">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セントケア訪問看護ステーション船橋</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4284058017"/>
                  </a:ext>
                </a:extLst>
              </a:tr>
            </a:tbl>
          </a:graphicData>
        </a:graphic>
      </p:graphicFrame>
    </p:spTree>
    <p:extLst>
      <p:ext uri="{BB962C8B-B14F-4D97-AF65-F5344CB8AC3E}">
        <p14:creationId xmlns:p14="http://schemas.microsoft.com/office/powerpoint/2010/main" val="3272941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5D785D60-EDAC-0693-23D5-9E68F9D9AC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5" name="タイトル 1">
            <a:extLst>
              <a:ext uri="{FF2B5EF4-FFF2-40B4-BE49-F238E27FC236}">
                <a16:creationId xmlns:a16="http://schemas.microsoft.com/office/drawing/2014/main" id="{95E7E4D6-5DDA-ED4D-9CC3-371FC55DB55A}"/>
              </a:ext>
            </a:extLst>
          </p:cNvPr>
          <p:cNvSpPr>
            <a:spLocks noGrp="1"/>
          </p:cNvSpPr>
          <p:nvPr>
            <p:ph type="title"/>
          </p:nvPr>
        </p:nvSpPr>
        <p:spPr>
          <a:xfrm>
            <a:off x="838200" y="365125"/>
            <a:ext cx="7620000" cy="701675"/>
          </a:xfrm>
        </p:spPr>
        <p:txBody>
          <a:bodyPr>
            <a:normAutofit/>
          </a:bodyPr>
          <a:lstStyle/>
          <a:p>
            <a:r>
              <a:rPr kumimoji="1" lang="ja-JP" altLang="en-US" dirty="0">
                <a:latin typeface="UD デジタル 教科書体 NK-R" panose="02020400000000000000" pitchFamily="18" charset="-128"/>
                <a:ea typeface="UD デジタル 教科書体 NK-R" panose="02020400000000000000" pitchFamily="18" charset="-128"/>
              </a:rPr>
              <a:t>会議への参加機関内訳　（２）</a:t>
            </a:r>
          </a:p>
        </p:txBody>
      </p:sp>
      <p:graphicFrame>
        <p:nvGraphicFramePr>
          <p:cNvPr id="6" name="表 5">
            <a:extLst>
              <a:ext uri="{FF2B5EF4-FFF2-40B4-BE49-F238E27FC236}">
                <a16:creationId xmlns:a16="http://schemas.microsoft.com/office/drawing/2014/main" id="{BBB820FE-ADF7-9B4F-8A17-AC8A947205AF}"/>
              </a:ext>
            </a:extLst>
          </p:cNvPr>
          <p:cNvGraphicFramePr>
            <a:graphicFrameLocks noGrp="1"/>
          </p:cNvGraphicFramePr>
          <p:nvPr>
            <p:extLst>
              <p:ext uri="{D42A27DB-BD31-4B8C-83A1-F6EECF244321}">
                <p14:modId xmlns:p14="http://schemas.microsoft.com/office/powerpoint/2010/main" val="1617996796"/>
              </p:ext>
            </p:extLst>
          </p:nvPr>
        </p:nvGraphicFramePr>
        <p:xfrm>
          <a:off x="6410322" y="1408103"/>
          <a:ext cx="4800599" cy="2134453"/>
        </p:xfrm>
        <a:graphic>
          <a:graphicData uri="http://schemas.openxmlformats.org/drawingml/2006/table">
            <a:tbl>
              <a:tblPr firstRow="1" bandRow="1">
                <a:tableStyleId>{5C22544A-7EE6-4342-B048-85BDC9FD1C3A}</a:tableStyleId>
              </a:tblPr>
              <a:tblGrid>
                <a:gridCol w="2926394">
                  <a:extLst>
                    <a:ext uri="{9D8B030D-6E8A-4147-A177-3AD203B41FA5}">
                      <a16:colId xmlns:a16="http://schemas.microsoft.com/office/drawing/2014/main" val="3695643490"/>
                    </a:ext>
                  </a:extLst>
                </a:gridCol>
                <a:gridCol w="987604">
                  <a:extLst>
                    <a:ext uri="{9D8B030D-6E8A-4147-A177-3AD203B41FA5}">
                      <a16:colId xmlns:a16="http://schemas.microsoft.com/office/drawing/2014/main" val="3958883355"/>
                    </a:ext>
                  </a:extLst>
                </a:gridCol>
                <a:gridCol w="886601">
                  <a:extLst>
                    <a:ext uri="{9D8B030D-6E8A-4147-A177-3AD203B41FA5}">
                      <a16:colId xmlns:a16="http://schemas.microsoft.com/office/drawing/2014/main" val="1919984789"/>
                    </a:ext>
                  </a:extLst>
                </a:gridCol>
              </a:tblGrid>
              <a:tr h="524547">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社会福祉協議会</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重層的支援会議</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支援会議</a:t>
                      </a:r>
                    </a:p>
                  </a:txBody>
                  <a:tcPr/>
                </a:tc>
                <a:extLst>
                  <a:ext uri="{0D108BD9-81ED-4DB2-BD59-A6C34878D82A}">
                    <a16:rowId xmlns:a16="http://schemas.microsoft.com/office/drawing/2014/main" val="3399372052"/>
                  </a:ext>
                </a:extLst>
              </a:tr>
              <a:tr h="374110">
                <a:tc>
                  <a:txBody>
                    <a:bodyPr/>
                    <a:lstStyle/>
                    <a:p>
                      <a:pPr algn="l" fontAlgn="ctr"/>
                      <a:r>
                        <a:rPr lang="zh-TW"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船橋市社会福祉協議会</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1047879"/>
                  </a:ext>
                </a:extLst>
              </a:tr>
              <a:tr h="360253">
                <a:tc>
                  <a:txBody>
                    <a:bodyPr/>
                    <a:lstStyle/>
                    <a:p>
                      <a:pPr algn="l" fontAlgn="ctr"/>
                      <a:r>
                        <a:rPr lang="zh-CN"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大穴地区社会福祉協議会</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854737096"/>
                  </a:ext>
                </a:extLst>
              </a:tr>
              <a:tr h="438147">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塚田地区社会福祉協議会</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747865"/>
                  </a:ext>
                </a:extLst>
              </a:tr>
              <a:tr h="437396">
                <a:tc>
                  <a:txBody>
                    <a:bodyPr/>
                    <a:lstStyle/>
                    <a:p>
                      <a:pPr algn="l" fontAlgn="ctr"/>
                      <a:r>
                        <a:rPr lang="zh-CN"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法典地区社会福祉協議会</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4284058017"/>
                  </a:ext>
                </a:extLst>
              </a:tr>
            </a:tbl>
          </a:graphicData>
        </a:graphic>
      </p:graphicFrame>
      <p:graphicFrame>
        <p:nvGraphicFramePr>
          <p:cNvPr id="7" name="表 6">
            <a:extLst>
              <a:ext uri="{FF2B5EF4-FFF2-40B4-BE49-F238E27FC236}">
                <a16:creationId xmlns:a16="http://schemas.microsoft.com/office/drawing/2014/main" id="{EB123E11-24D3-C2C1-528D-051951E70202}"/>
              </a:ext>
            </a:extLst>
          </p:cNvPr>
          <p:cNvGraphicFramePr>
            <a:graphicFrameLocks noGrp="1"/>
          </p:cNvGraphicFramePr>
          <p:nvPr>
            <p:extLst/>
          </p:nvPr>
        </p:nvGraphicFramePr>
        <p:xfrm>
          <a:off x="6410323" y="3857127"/>
          <a:ext cx="4800599" cy="1834444"/>
        </p:xfrm>
        <a:graphic>
          <a:graphicData uri="http://schemas.openxmlformats.org/drawingml/2006/table">
            <a:tbl>
              <a:tblPr firstRow="1" bandRow="1">
                <a:tableStyleId>{5C22544A-7EE6-4342-B048-85BDC9FD1C3A}</a:tableStyleId>
              </a:tblPr>
              <a:tblGrid>
                <a:gridCol w="2926394">
                  <a:extLst>
                    <a:ext uri="{9D8B030D-6E8A-4147-A177-3AD203B41FA5}">
                      <a16:colId xmlns:a16="http://schemas.microsoft.com/office/drawing/2014/main" val="3695643490"/>
                    </a:ext>
                  </a:extLst>
                </a:gridCol>
                <a:gridCol w="987604">
                  <a:extLst>
                    <a:ext uri="{9D8B030D-6E8A-4147-A177-3AD203B41FA5}">
                      <a16:colId xmlns:a16="http://schemas.microsoft.com/office/drawing/2014/main" val="3958883355"/>
                    </a:ext>
                  </a:extLst>
                </a:gridCol>
                <a:gridCol w="886601">
                  <a:extLst>
                    <a:ext uri="{9D8B030D-6E8A-4147-A177-3AD203B41FA5}">
                      <a16:colId xmlns:a16="http://schemas.microsoft.com/office/drawing/2014/main" val="1919984789"/>
                    </a:ext>
                  </a:extLst>
                </a:gridCol>
              </a:tblGrid>
              <a:tr h="591149">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動物（ペット）</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重層的支援会議</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支援会議</a:t>
                      </a:r>
                    </a:p>
                  </a:txBody>
                  <a:tcPr/>
                </a:tc>
                <a:extLst>
                  <a:ext uri="{0D108BD9-81ED-4DB2-BD59-A6C34878D82A}">
                    <a16:rowId xmlns:a16="http://schemas.microsoft.com/office/drawing/2014/main" val="3399372052"/>
                  </a:ext>
                </a:extLst>
              </a:tr>
              <a:tr h="396695">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動物愛護指導センター</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1047879"/>
                  </a:ext>
                </a:extLst>
              </a:tr>
              <a:tr h="382002">
                <a:tc>
                  <a:txBody>
                    <a:bodyPr/>
                    <a:lstStyle/>
                    <a:p>
                      <a:pPr algn="l" fontAlgn="ctr"/>
                      <a:r>
                        <a:rPr 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Feline</a:t>
                      </a: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ととの森</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854737096"/>
                  </a:ext>
                </a:extLst>
              </a:tr>
              <a:tr h="464598">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猫の森</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747865"/>
                  </a:ext>
                </a:extLst>
              </a:tr>
            </a:tbl>
          </a:graphicData>
        </a:graphic>
      </p:graphicFrame>
      <p:graphicFrame>
        <p:nvGraphicFramePr>
          <p:cNvPr id="8" name="表 7">
            <a:extLst>
              <a:ext uri="{FF2B5EF4-FFF2-40B4-BE49-F238E27FC236}">
                <a16:creationId xmlns:a16="http://schemas.microsoft.com/office/drawing/2014/main" id="{BB1AE79E-42DD-A612-F966-93F06F117C36}"/>
              </a:ext>
            </a:extLst>
          </p:cNvPr>
          <p:cNvGraphicFramePr>
            <a:graphicFrameLocks noGrp="1"/>
          </p:cNvGraphicFramePr>
          <p:nvPr>
            <p:extLst/>
          </p:nvPr>
        </p:nvGraphicFramePr>
        <p:xfrm>
          <a:off x="981078" y="1407436"/>
          <a:ext cx="4800599" cy="4835323"/>
        </p:xfrm>
        <a:graphic>
          <a:graphicData uri="http://schemas.openxmlformats.org/drawingml/2006/table">
            <a:tbl>
              <a:tblPr firstRow="1" bandRow="1">
                <a:tableStyleId>{5C22544A-7EE6-4342-B048-85BDC9FD1C3A}</a:tableStyleId>
              </a:tblPr>
              <a:tblGrid>
                <a:gridCol w="2835151">
                  <a:extLst>
                    <a:ext uri="{9D8B030D-6E8A-4147-A177-3AD203B41FA5}">
                      <a16:colId xmlns:a16="http://schemas.microsoft.com/office/drawing/2014/main" val="3103522951"/>
                    </a:ext>
                  </a:extLst>
                </a:gridCol>
                <a:gridCol w="982724">
                  <a:extLst>
                    <a:ext uri="{9D8B030D-6E8A-4147-A177-3AD203B41FA5}">
                      <a16:colId xmlns:a16="http://schemas.microsoft.com/office/drawing/2014/main" val="3958883355"/>
                    </a:ext>
                  </a:extLst>
                </a:gridCol>
                <a:gridCol w="982724">
                  <a:extLst>
                    <a:ext uri="{9D8B030D-6E8A-4147-A177-3AD203B41FA5}">
                      <a16:colId xmlns:a16="http://schemas.microsoft.com/office/drawing/2014/main" val="1919984789"/>
                    </a:ext>
                  </a:extLst>
                </a:gridCol>
              </a:tblGrid>
              <a:tr h="615987">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その他</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重層的支援会議</a:t>
                      </a:r>
                    </a:p>
                  </a:txBody>
                  <a:tcPr/>
                </a:tc>
                <a:tc>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支援会議</a:t>
                      </a:r>
                    </a:p>
                  </a:txBody>
                  <a:tcPr/>
                </a:tc>
                <a:extLst>
                  <a:ext uri="{0D108BD9-81ED-4DB2-BD59-A6C34878D82A}">
                    <a16:rowId xmlns:a16="http://schemas.microsoft.com/office/drawing/2014/main" val="3399372052"/>
                  </a:ext>
                </a:extLst>
              </a:tr>
              <a:tr h="384647">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生活支援課</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3</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1047879"/>
                  </a:ext>
                </a:extLst>
              </a:tr>
              <a:tr h="334980">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衛生指導課</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376000393"/>
                  </a:ext>
                </a:extLst>
              </a:tr>
              <a:tr h="449719">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クリーン推進課</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9525" marR="9525" marT="9525" marB="0" anchor="ctr"/>
                </a:tc>
                <a:extLst>
                  <a:ext uri="{0D108BD9-81ED-4DB2-BD59-A6C34878D82A}">
                    <a16:rowId xmlns:a16="http://schemas.microsoft.com/office/drawing/2014/main" val="3463354179"/>
                  </a:ext>
                </a:extLst>
              </a:tr>
              <a:tr h="449719">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消費生活センター</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785790273"/>
                  </a:ext>
                </a:extLst>
              </a:tr>
              <a:tr h="449719">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道路維持課</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extLst>
                  <a:ext uri="{0D108BD9-81ED-4DB2-BD59-A6C34878D82A}">
                    <a16:rowId xmlns:a16="http://schemas.microsoft.com/office/drawing/2014/main" val="3686066523"/>
                  </a:ext>
                </a:extLst>
              </a:tr>
              <a:tr h="430223">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民生委員</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965652252"/>
                  </a:ext>
                </a:extLst>
              </a:tr>
              <a:tr h="449719">
                <a:tc>
                  <a:txBody>
                    <a:bodyPr/>
                    <a:lstStyle/>
                    <a:p>
                      <a:pPr algn="l" fontAlgn="ctr"/>
                      <a:r>
                        <a:rPr lang="zh-TW"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主任児童委員</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4077500032"/>
                  </a:ext>
                </a:extLst>
              </a:tr>
              <a:tr h="370402">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ファミリー・サポート・センター</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2854737096"/>
                  </a:ext>
                </a:extLst>
              </a:tr>
              <a:tr h="450489">
                <a:tc>
                  <a:txBody>
                    <a:bodyPr/>
                    <a:lstStyle/>
                    <a:p>
                      <a:pPr algn="l"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弁護士</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339747865"/>
                  </a:ext>
                </a:extLst>
              </a:tr>
              <a:tr h="449719">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支援対象者本人・家族</a:t>
                      </a:r>
                    </a:p>
                  </a:txBody>
                  <a:tcPr marL="9525" marR="9525" marT="9525" marB="0" anchor="ctr"/>
                </a:tc>
                <a:tc>
                  <a:txBody>
                    <a:bodyPr/>
                    <a:lstStyle/>
                    <a:p>
                      <a:pPr algn="r" fontAlgn="ctr"/>
                      <a:r>
                        <a:rPr lang="en-US" altLang="ja-JP"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9525" marR="9525" marT="9525" marB="0" anchor="ct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9525" marR="9525" marT="9525" marB="0" anchor="ctr"/>
                </a:tc>
                <a:extLst>
                  <a:ext uri="{0D108BD9-81ED-4DB2-BD59-A6C34878D82A}">
                    <a16:rowId xmlns:a16="http://schemas.microsoft.com/office/drawing/2014/main" val="4284058017"/>
                  </a:ext>
                </a:extLst>
              </a:tr>
            </a:tbl>
          </a:graphicData>
        </a:graphic>
      </p:graphicFrame>
      <p:sp>
        <p:nvSpPr>
          <p:cNvPr id="9" name="正方形/長方形 8">
            <a:extLst>
              <a:ext uri="{FF2B5EF4-FFF2-40B4-BE49-F238E27FC236}">
                <a16:creationId xmlns:a16="http://schemas.microsoft.com/office/drawing/2014/main" id="{3B563C3F-3CF6-93ED-9E2C-7B3895CB7765}"/>
              </a:ext>
            </a:extLst>
          </p:cNvPr>
          <p:cNvSpPr/>
          <p:nvPr/>
        </p:nvSpPr>
        <p:spPr>
          <a:xfrm>
            <a:off x="6096000" y="5702829"/>
            <a:ext cx="5296255" cy="83608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福祉政策課、地域福祉課は事務局として毎回参加しています</a:t>
            </a:r>
          </a:p>
        </p:txBody>
      </p:sp>
    </p:spTree>
    <p:extLst>
      <p:ext uri="{BB962C8B-B14F-4D97-AF65-F5344CB8AC3E}">
        <p14:creationId xmlns:p14="http://schemas.microsoft.com/office/powerpoint/2010/main" val="274617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7E0E5B-EDA5-9B9C-1704-53D0E5C32779}"/>
              </a:ext>
            </a:extLst>
          </p:cNvPr>
          <p:cNvSpPr>
            <a:spLocks noGrp="1"/>
          </p:cNvSpPr>
          <p:nvPr>
            <p:ph type="title"/>
          </p:nvPr>
        </p:nvSpPr>
        <p:spPr/>
        <p:txBody>
          <a:bodyPr/>
          <a:lstStyle/>
          <a:p>
            <a:r>
              <a:rPr kumimoji="1" lang="ja-JP" altLang="en-US" dirty="0"/>
              <a:t>令和５年度</a:t>
            </a:r>
            <a:r>
              <a:rPr kumimoji="1" lang="en-US" altLang="ja-JP" dirty="0"/>
              <a:t/>
            </a:r>
            <a:br>
              <a:rPr kumimoji="1" lang="en-US" altLang="ja-JP" dirty="0"/>
            </a:br>
            <a:r>
              <a:rPr kumimoji="1" lang="ja-JP" altLang="en-US" dirty="0"/>
              <a:t>重層的支援会議の開催状況</a:t>
            </a:r>
          </a:p>
        </p:txBody>
      </p:sp>
      <p:sp>
        <p:nvSpPr>
          <p:cNvPr id="3" name="コンテンツ プレースホルダー 2">
            <a:extLst>
              <a:ext uri="{FF2B5EF4-FFF2-40B4-BE49-F238E27FC236}">
                <a16:creationId xmlns:a16="http://schemas.microsoft.com/office/drawing/2014/main" id="{32BD58F4-FA62-6AE3-D7DD-35EC74673416}"/>
              </a:ext>
            </a:extLst>
          </p:cNvPr>
          <p:cNvSpPr>
            <a:spLocks noGrp="1"/>
          </p:cNvSpPr>
          <p:nvPr>
            <p:ph idx="1"/>
          </p:nvPr>
        </p:nvSpPr>
        <p:spPr>
          <a:xfrm>
            <a:off x="3989584" y="868680"/>
            <a:ext cx="7315200" cy="5120640"/>
          </a:xfrm>
        </p:spPr>
        <p:txBody>
          <a:bodyPr>
            <a:normAutofit/>
          </a:bodyPr>
          <a:lstStyle/>
          <a:p>
            <a:r>
              <a:rPr kumimoji="1" lang="ja-JP" altLang="en-US" sz="2400" dirty="0">
                <a:latin typeface="+mj-ea"/>
                <a:ea typeface="+mj-ea"/>
              </a:rPr>
              <a:t>重層的支援会議（</a:t>
            </a:r>
            <a:r>
              <a:rPr kumimoji="1" lang="en-US" altLang="ja-JP" sz="2400" dirty="0">
                <a:latin typeface="+mj-ea"/>
                <a:ea typeface="+mj-ea"/>
              </a:rPr>
              <a:t>11</a:t>
            </a:r>
            <a:r>
              <a:rPr kumimoji="1" lang="ja-JP" altLang="en-US" sz="2400" dirty="0">
                <a:latin typeface="+mj-ea"/>
                <a:ea typeface="+mj-ea"/>
              </a:rPr>
              <a:t>回、</a:t>
            </a:r>
            <a:r>
              <a:rPr kumimoji="1" lang="en-US" altLang="ja-JP" sz="2400" dirty="0">
                <a:latin typeface="+mj-ea"/>
                <a:ea typeface="+mj-ea"/>
              </a:rPr>
              <a:t>11</a:t>
            </a:r>
            <a:r>
              <a:rPr kumimoji="1" lang="ja-JP" altLang="en-US" sz="2400" dirty="0">
                <a:latin typeface="+mj-ea"/>
                <a:ea typeface="+mj-ea"/>
              </a:rPr>
              <a:t>世帯</a:t>
            </a:r>
            <a:r>
              <a:rPr kumimoji="1" lang="ja-JP" altLang="en-US" sz="2400" dirty="0"/>
              <a:t>）</a:t>
            </a:r>
            <a:endParaRPr kumimoji="1" lang="en-US" altLang="ja-JP" sz="2400" dirty="0"/>
          </a:p>
          <a:p>
            <a:pPr marL="0" indent="0">
              <a:buNone/>
            </a:pPr>
            <a:r>
              <a:rPr kumimoji="1" lang="ja-JP" altLang="en-US" dirty="0"/>
              <a:t>　</a:t>
            </a:r>
            <a:endParaRPr kumimoji="1" lang="en-US" altLang="ja-JP" dirty="0"/>
          </a:p>
          <a:p>
            <a:pPr marL="0" indent="0">
              <a:buNone/>
            </a:pPr>
            <a:r>
              <a:rPr lang="ja-JP" altLang="en-US" dirty="0">
                <a:latin typeface="+mn-ea"/>
              </a:rPr>
              <a:t>第</a:t>
            </a:r>
            <a:r>
              <a:rPr lang="en-US" altLang="ja-JP" dirty="0">
                <a:latin typeface="+mn-ea"/>
              </a:rPr>
              <a:t>1</a:t>
            </a:r>
            <a:r>
              <a:rPr lang="ja-JP" altLang="en-US" dirty="0">
                <a:latin typeface="+mn-ea"/>
              </a:rPr>
              <a:t>回、第</a:t>
            </a:r>
            <a:r>
              <a:rPr lang="en-US" altLang="ja-JP" dirty="0">
                <a:latin typeface="+mn-ea"/>
              </a:rPr>
              <a:t>5</a:t>
            </a:r>
            <a:r>
              <a:rPr lang="ja-JP" altLang="en-US" dirty="0">
                <a:latin typeface="+mn-ea"/>
              </a:rPr>
              <a:t>回：ごみ屋敷で暮らす課題意識があまりない女性</a:t>
            </a:r>
            <a:endParaRPr lang="en-US" altLang="ja-JP" dirty="0">
              <a:latin typeface="+mn-ea"/>
            </a:endParaRPr>
          </a:p>
          <a:p>
            <a:pPr marL="0" indent="0">
              <a:buNone/>
            </a:pPr>
            <a:r>
              <a:rPr lang="ja-JP" altLang="en-US" dirty="0">
                <a:latin typeface="+mn-ea"/>
              </a:rPr>
              <a:t>第</a:t>
            </a:r>
            <a:r>
              <a:rPr lang="en-US" altLang="ja-JP" dirty="0">
                <a:latin typeface="+mn-ea"/>
              </a:rPr>
              <a:t>2</a:t>
            </a:r>
            <a:r>
              <a:rPr lang="ja-JP" altLang="en-US" dirty="0">
                <a:latin typeface="+mn-ea"/>
              </a:rPr>
              <a:t>回：両親が入院し、独居になった知的障害の女性</a:t>
            </a:r>
            <a:endParaRPr lang="en-US" altLang="ja-JP" dirty="0">
              <a:latin typeface="+mn-ea"/>
            </a:endParaRPr>
          </a:p>
          <a:p>
            <a:pPr marL="0" indent="0">
              <a:buNone/>
            </a:pPr>
            <a:r>
              <a:rPr kumimoji="1" lang="ja-JP" altLang="en-US" dirty="0">
                <a:latin typeface="+mn-ea"/>
              </a:rPr>
              <a:t>第</a:t>
            </a:r>
            <a:r>
              <a:rPr kumimoji="1" lang="en-US" altLang="ja-JP" dirty="0">
                <a:latin typeface="+mn-ea"/>
              </a:rPr>
              <a:t>3</a:t>
            </a:r>
            <a:r>
              <a:rPr kumimoji="1" lang="ja-JP" altLang="en-US" dirty="0">
                <a:latin typeface="+mn-ea"/>
              </a:rPr>
              <a:t>回：難病未治療の母。子育てなど、多問題を抱える家族</a:t>
            </a:r>
            <a:endParaRPr kumimoji="1" lang="en-US" altLang="ja-JP" dirty="0">
              <a:latin typeface="+mn-ea"/>
            </a:endParaRPr>
          </a:p>
          <a:p>
            <a:pPr marL="0" indent="0">
              <a:buNone/>
            </a:pPr>
            <a:r>
              <a:rPr lang="ja-JP" altLang="en-US" dirty="0">
                <a:latin typeface="+mn-ea"/>
              </a:rPr>
              <a:t>第</a:t>
            </a:r>
            <a:r>
              <a:rPr lang="en-US" altLang="ja-JP" dirty="0">
                <a:latin typeface="+mn-ea"/>
              </a:rPr>
              <a:t>4</a:t>
            </a:r>
            <a:r>
              <a:rPr lang="ja-JP" altLang="en-US" dirty="0">
                <a:latin typeface="+mn-ea"/>
              </a:rPr>
              <a:t>回：ひきこもり状態の方の参加支援</a:t>
            </a:r>
            <a:endParaRPr lang="en-US" altLang="ja-JP" dirty="0">
              <a:latin typeface="+mn-ea"/>
            </a:endParaRPr>
          </a:p>
          <a:p>
            <a:pPr marL="0" indent="0">
              <a:buNone/>
            </a:pPr>
            <a:r>
              <a:rPr lang="ja-JP" altLang="en-US" dirty="0">
                <a:latin typeface="+mn-ea"/>
              </a:rPr>
              <a:t>第</a:t>
            </a:r>
            <a:r>
              <a:rPr lang="en-US" altLang="ja-JP" dirty="0">
                <a:latin typeface="+mn-ea"/>
              </a:rPr>
              <a:t>6</a:t>
            </a:r>
            <a:r>
              <a:rPr lang="ja-JP" altLang="en-US" dirty="0">
                <a:latin typeface="+mn-ea"/>
              </a:rPr>
              <a:t>回：生活困窮していないが、就職が難しい方の参加支援</a:t>
            </a:r>
            <a:endParaRPr lang="en-US" altLang="ja-JP" dirty="0">
              <a:latin typeface="+mn-ea"/>
            </a:endParaRPr>
          </a:p>
          <a:p>
            <a:pPr marL="0" indent="0">
              <a:buNone/>
            </a:pPr>
            <a:r>
              <a:rPr lang="ja-JP" altLang="en-US" dirty="0">
                <a:latin typeface="+mn-ea"/>
              </a:rPr>
              <a:t>第</a:t>
            </a:r>
            <a:r>
              <a:rPr lang="en-US" altLang="ja-JP" dirty="0">
                <a:latin typeface="+mn-ea"/>
              </a:rPr>
              <a:t>7</a:t>
            </a:r>
            <a:r>
              <a:rPr lang="ja-JP" altLang="en-US" dirty="0">
                <a:latin typeface="+mn-ea"/>
              </a:rPr>
              <a:t>回：生活保護受給により就労準備が中断した方の再開</a:t>
            </a:r>
            <a:endParaRPr lang="en-US" altLang="ja-JP" dirty="0">
              <a:latin typeface="+mn-ea"/>
            </a:endParaRPr>
          </a:p>
          <a:p>
            <a:pPr marL="0" indent="0">
              <a:buNone/>
            </a:pPr>
            <a:r>
              <a:rPr lang="ja-JP" altLang="en-US" dirty="0">
                <a:latin typeface="+mn-ea"/>
              </a:rPr>
              <a:t>第</a:t>
            </a:r>
            <a:r>
              <a:rPr lang="en-US" altLang="ja-JP" dirty="0">
                <a:latin typeface="+mn-ea"/>
              </a:rPr>
              <a:t>8</a:t>
            </a:r>
            <a:r>
              <a:rPr lang="ja-JP" altLang="en-US" dirty="0">
                <a:latin typeface="+mn-ea"/>
              </a:rPr>
              <a:t>回：</a:t>
            </a:r>
            <a:r>
              <a:rPr lang="ja-JP" altLang="en-US" dirty="0" smtClean="0">
                <a:latin typeface="+mn-ea"/>
              </a:rPr>
              <a:t>障</a:t>
            </a:r>
            <a:r>
              <a:rPr lang="ja-JP" altLang="en-US" dirty="0">
                <a:latin typeface="+mn-ea"/>
              </a:rPr>
              <a:t>害</a:t>
            </a:r>
            <a:r>
              <a:rPr lang="ja-JP" altLang="en-US" dirty="0" smtClean="0">
                <a:latin typeface="+mn-ea"/>
              </a:rPr>
              <a:t>の</a:t>
            </a:r>
            <a:r>
              <a:rPr lang="ja-JP" altLang="en-US" dirty="0">
                <a:latin typeface="+mn-ea"/>
              </a:rPr>
              <a:t>ある子を複数抱える世帯</a:t>
            </a:r>
            <a:endParaRPr lang="en-US" altLang="ja-JP" dirty="0">
              <a:latin typeface="+mn-ea"/>
            </a:endParaRPr>
          </a:p>
          <a:p>
            <a:pPr marL="0" indent="0">
              <a:buNone/>
            </a:pPr>
            <a:r>
              <a:rPr lang="ja-JP" altLang="en-US" dirty="0">
                <a:latin typeface="+mn-ea"/>
              </a:rPr>
              <a:t>第</a:t>
            </a:r>
            <a:r>
              <a:rPr lang="en-US" altLang="ja-JP" dirty="0">
                <a:latin typeface="+mn-ea"/>
              </a:rPr>
              <a:t>9</a:t>
            </a:r>
            <a:r>
              <a:rPr lang="ja-JP" altLang="en-US" dirty="0">
                <a:latin typeface="+mn-ea"/>
              </a:rPr>
              <a:t>回：外国籍の母と無戸籍状態の子の世帯</a:t>
            </a:r>
            <a:endParaRPr lang="en-US" altLang="ja-JP" dirty="0">
              <a:latin typeface="+mn-ea"/>
            </a:endParaRPr>
          </a:p>
          <a:p>
            <a:pPr marL="0" indent="0">
              <a:buNone/>
            </a:pPr>
            <a:r>
              <a:rPr lang="ja-JP" altLang="en-US" dirty="0">
                <a:latin typeface="+mn-ea"/>
              </a:rPr>
              <a:t>第</a:t>
            </a:r>
            <a:r>
              <a:rPr lang="en-US" altLang="ja-JP" dirty="0">
                <a:latin typeface="+mn-ea"/>
              </a:rPr>
              <a:t>10</a:t>
            </a:r>
            <a:r>
              <a:rPr lang="ja-JP" altLang="en-US" dirty="0">
                <a:latin typeface="+mn-ea"/>
              </a:rPr>
              <a:t>回：</a:t>
            </a:r>
            <a:r>
              <a:rPr lang="ja-JP" altLang="en-US" dirty="0" smtClean="0">
                <a:latin typeface="+mn-ea"/>
              </a:rPr>
              <a:t>障</a:t>
            </a:r>
            <a:r>
              <a:rPr lang="ja-JP" altLang="en-US" dirty="0">
                <a:latin typeface="+mn-ea"/>
              </a:rPr>
              <a:t>害</a:t>
            </a:r>
            <a:r>
              <a:rPr lang="ja-JP" altLang="en-US" dirty="0" smtClean="0">
                <a:latin typeface="+mn-ea"/>
              </a:rPr>
              <a:t>の</a:t>
            </a:r>
            <a:r>
              <a:rPr lang="ja-JP" altLang="en-US" dirty="0">
                <a:latin typeface="+mn-ea"/>
              </a:rPr>
              <a:t>ある方の支援方針の共有</a:t>
            </a:r>
            <a:endParaRPr lang="en-US" altLang="ja-JP" dirty="0">
              <a:latin typeface="+mn-ea"/>
            </a:endParaRPr>
          </a:p>
          <a:p>
            <a:pPr marL="0" indent="0">
              <a:buNone/>
            </a:pPr>
            <a:r>
              <a:rPr kumimoji="1" lang="ja-JP" altLang="en-US" dirty="0">
                <a:latin typeface="+mn-ea"/>
              </a:rPr>
              <a:t>第</a:t>
            </a:r>
            <a:r>
              <a:rPr kumimoji="1" lang="en-US" altLang="ja-JP" dirty="0">
                <a:latin typeface="+mn-ea"/>
              </a:rPr>
              <a:t>11</a:t>
            </a:r>
            <a:r>
              <a:rPr kumimoji="1" lang="ja-JP" altLang="en-US" dirty="0">
                <a:latin typeface="+mn-ea"/>
              </a:rPr>
              <a:t>回：支援経過の確認</a:t>
            </a:r>
            <a:endParaRPr kumimoji="1" lang="en-US" altLang="ja-JP" dirty="0">
              <a:latin typeface="+mn-ea"/>
            </a:endParaRPr>
          </a:p>
        </p:txBody>
      </p:sp>
      <p:sp>
        <p:nvSpPr>
          <p:cNvPr id="4"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728442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894B7B-C73A-92AE-8CB7-3455CDD161C3}"/>
              </a:ext>
            </a:extLst>
          </p:cNvPr>
          <p:cNvSpPr>
            <a:spLocks noGrp="1"/>
          </p:cNvSpPr>
          <p:nvPr>
            <p:ph type="title"/>
          </p:nvPr>
        </p:nvSpPr>
        <p:spPr/>
        <p:txBody>
          <a:bodyPr/>
          <a:lstStyle/>
          <a:p>
            <a:r>
              <a:rPr kumimoji="1" lang="ja-JP" altLang="en-US" dirty="0"/>
              <a:t>令和５年度</a:t>
            </a:r>
            <a:r>
              <a:rPr kumimoji="1" lang="en-US" altLang="ja-JP" dirty="0"/>
              <a:t/>
            </a:r>
            <a:br>
              <a:rPr kumimoji="1" lang="en-US" altLang="ja-JP" dirty="0"/>
            </a:br>
            <a:r>
              <a:rPr kumimoji="1" lang="ja-JP" altLang="en-US" dirty="0"/>
              <a:t>支援会議の開催状況</a:t>
            </a:r>
          </a:p>
        </p:txBody>
      </p:sp>
      <p:sp>
        <p:nvSpPr>
          <p:cNvPr id="3" name="コンテンツ プレースホルダー 2">
            <a:extLst>
              <a:ext uri="{FF2B5EF4-FFF2-40B4-BE49-F238E27FC236}">
                <a16:creationId xmlns:a16="http://schemas.microsoft.com/office/drawing/2014/main" id="{6753E83A-E78C-F4EB-6216-FB2C0B5E53B1}"/>
              </a:ext>
            </a:extLst>
          </p:cNvPr>
          <p:cNvSpPr>
            <a:spLocks noGrp="1"/>
          </p:cNvSpPr>
          <p:nvPr>
            <p:ph idx="1"/>
          </p:nvPr>
        </p:nvSpPr>
        <p:spPr/>
        <p:txBody>
          <a:bodyPr/>
          <a:lstStyle/>
          <a:p>
            <a:r>
              <a:rPr kumimoji="1" lang="ja-JP" altLang="en-US" sz="2400" dirty="0">
                <a:latin typeface="+mj-ea"/>
                <a:ea typeface="+mj-ea"/>
              </a:rPr>
              <a:t>支援会議（</a:t>
            </a:r>
            <a:r>
              <a:rPr lang="en-US" altLang="ja-JP" sz="2400" dirty="0">
                <a:latin typeface="+mj-ea"/>
                <a:ea typeface="+mj-ea"/>
              </a:rPr>
              <a:t>6</a:t>
            </a:r>
            <a:r>
              <a:rPr kumimoji="1" lang="ja-JP" altLang="en-US" sz="2400" dirty="0">
                <a:latin typeface="+mj-ea"/>
                <a:ea typeface="+mj-ea"/>
              </a:rPr>
              <a:t>回、</a:t>
            </a:r>
            <a:r>
              <a:rPr kumimoji="1" lang="en-US" altLang="ja-JP" sz="2400" dirty="0">
                <a:latin typeface="+mj-ea"/>
                <a:ea typeface="+mj-ea"/>
              </a:rPr>
              <a:t>4</a:t>
            </a:r>
            <a:r>
              <a:rPr kumimoji="1" lang="ja-JP" altLang="en-US" sz="2400" dirty="0">
                <a:latin typeface="+mj-ea"/>
                <a:ea typeface="+mj-ea"/>
              </a:rPr>
              <a:t>世帯）</a:t>
            </a:r>
            <a:endParaRPr kumimoji="1" lang="en-US" altLang="ja-JP" sz="2400" dirty="0">
              <a:latin typeface="+mj-ea"/>
              <a:ea typeface="+mj-ea"/>
            </a:endParaRPr>
          </a:p>
          <a:p>
            <a:pPr marL="0" indent="0">
              <a:buNone/>
            </a:pPr>
            <a:endParaRPr kumimoji="1" lang="en-US" altLang="ja-JP" dirty="0">
              <a:latin typeface="+mj-ea"/>
              <a:ea typeface="+mj-ea"/>
            </a:endParaRPr>
          </a:p>
          <a:p>
            <a:pPr marL="0" indent="0">
              <a:buNone/>
            </a:pPr>
            <a:r>
              <a:rPr lang="ja-JP" altLang="en-US" dirty="0">
                <a:latin typeface="+mj-ea"/>
                <a:ea typeface="+mj-ea"/>
              </a:rPr>
              <a:t>第</a:t>
            </a:r>
            <a:r>
              <a:rPr lang="en-US" altLang="ja-JP" dirty="0">
                <a:latin typeface="+mj-ea"/>
                <a:ea typeface="+mj-ea"/>
              </a:rPr>
              <a:t>1</a:t>
            </a:r>
            <a:r>
              <a:rPr lang="ja-JP" altLang="en-US" dirty="0">
                <a:latin typeface="+mj-ea"/>
                <a:ea typeface="+mj-ea"/>
              </a:rPr>
              <a:t>回、第</a:t>
            </a:r>
            <a:r>
              <a:rPr lang="en-US" altLang="ja-JP" dirty="0">
                <a:latin typeface="+mj-ea"/>
                <a:ea typeface="+mj-ea"/>
              </a:rPr>
              <a:t>5</a:t>
            </a:r>
            <a:r>
              <a:rPr lang="ja-JP" altLang="en-US" dirty="0">
                <a:latin typeface="+mj-ea"/>
                <a:ea typeface="+mj-ea"/>
              </a:rPr>
              <a:t>回：精神疾患のあるごみ屋敷で暮らす男性</a:t>
            </a:r>
            <a:endParaRPr lang="en-US" altLang="ja-JP" dirty="0">
              <a:latin typeface="+mj-ea"/>
              <a:ea typeface="+mj-ea"/>
            </a:endParaRPr>
          </a:p>
          <a:p>
            <a:pPr marL="0" indent="0">
              <a:buNone/>
            </a:pPr>
            <a:r>
              <a:rPr kumimoji="1" lang="ja-JP" altLang="en-US" dirty="0">
                <a:latin typeface="+mj-ea"/>
                <a:ea typeface="+mj-ea"/>
              </a:rPr>
              <a:t>第</a:t>
            </a:r>
            <a:r>
              <a:rPr kumimoji="1" lang="en-US" altLang="ja-JP" dirty="0">
                <a:latin typeface="+mj-ea"/>
                <a:ea typeface="+mj-ea"/>
              </a:rPr>
              <a:t>2</a:t>
            </a:r>
            <a:r>
              <a:rPr kumimoji="1" lang="ja-JP" altLang="en-US" dirty="0">
                <a:latin typeface="+mj-ea"/>
                <a:ea typeface="+mj-ea"/>
              </a:rPr>
              <a:t>回、第</a:t>
            </a:r>
            <a:r>
              <a:rPr kumimoji="1" lang="en-US" altLang="ja-JP" dirty="0">
                <a:latin typeface="+mj-ea"/>
                <a:ea typeface="+mj-ea"/>
              </a:rPr>
              <a:t>5</a:t>
            </a:r>
            <a:r>
              <a:rPr kumimoji="1" lang="ja-JP" altLang="en-US" dirty="0">
                <a:latin typeface="+mj-ea"/>
                <a:ea typeface="+mj-ea"/>
              </a:rPr>
              <a:t>回：家に入れず軒先で生活している男性</a:t>
            </a:r>
            <a:endParaRPr kumimoji="1" lang="en-US" altLang="ja-JP" dirty="0">
              <a:latin typeface="+mj-ea"/>
              <a:ea typeface="+mj-ea"/>
            </a:endParaRPr>
          </a:p>
          <a:p>
            <a:pPr marL="0" indent="0">
              <a:buNone/>
            </a:pPr>
            <a:r>
              <a:rPr lang="ja-JP" altLang="en-US" dirty="0">
                <a:latin typeface="+mj-ea"/>
                <a:ea typeface="+mj-ea"/>
              </a:rPr>
              <a:t>第</a:t>
            </a:r>
            <a:r>
              <a:rPr lang="en-US" altLang="ja-JP" dirty="0">
                <a:latin typeface="+mj-ea"/>
                <a:ea typeface="+mj-ea"/>
              </a:rPr>
              <a:t>3</a:t>
            </a:r>
            <a:r>
              <a:rPr lang="ja-JP" altLang="en-US" dirty="0">
                <a:latin typeface="+mj-ea"/>
                <a:ea typeface="+mj-ea"/>
              </a:rPr>
              <a:t>回：兄の介護、妹の不登校に悩んでいる若者</a:t>
            </a:r>
            <a:endParaRPr lang="en-US" altLang="ja-JP" dirty="0">
              <a:latin typeface="+mj-ea"/>
              <a:ea typeface="+mj-ea"/>
            </a:endParaRPr>
          </a:p>
          <a:p>
            <a:pPr marL="0" indent="0">
              <a:buNone/>
            </a:pPr>
            <a:r>
              <a:rPr kumimoji="1" lang="ja-JP" altLang="en-US" dirty="0">
                <a:latin typeface="+mj-ea"/>
                <a:ea typeface="+mj-ea"/>
              </a:rPr>
              <a:t>第</a:t>
            </a:r>
            <a:r>
              <a:rPr kumimoji="1" lang="en-US" altLang="ja-JP" dirty="0">
                <a:latin typeface="+mj-ea"/>
                <a:ea typeface="+mj-ea"/>
              </a:rPr>
              <a:t>4</a:t>
            </a:r>
            <a:r>
              <a:rPr kumimoji="1" lang="ja-JP" altLang="en-US" dirty="0">
                <a:latin typeface="+mj-ea"/>
                <a:ea typeface="+mj-ea"/>
              </a:rPr>
              <a:t>回：疾患、生活面に課題が山積み。生活保護受給中の男性</a:t>
            </a:r>
            <a:endParaRPr kumimoji="1" lang="en-US" altLang="ja-JP" dirty="0">
              <a:latin typeface="+mj-ea"/>
              <a:ea typeface="+mj-ea"/>
            </a:endParaRPr>
          </a:p>
          <a:p>
            <a:pPr marL="0" indent="0">
              <a:buNone/>
            </a:pPr>
            <a:r>
              <a:rPr lang="ja-JP" altLang="en-US" dirty="0">
                <a:latin typeface="+mj-ea"/>
                <a:ea typeface="+mj-ea"/>
              </a:rPr>
              <a:t>第</a:t>
            </a:r>
            <a:r>
              <a:rPr lang="en-US" altLang="ja-JP" dirty="0">
                <a:latin typeface="+mj-ea"/>
                <a:ea typeface="+mj-ea"/>
              </a:rPr>
              <a:t>6</a:t>
            </a:r>
            <a:r>
              <a:rPr lang="ja-JP" altLang="en-US" dirty="0">
                <a:latin typeface="+mj-ea"/>
                <a:ea typeface="+mj-ea"/>
              </a:rPr>
              <a:t>回：</a:t>
            </a:r>
            <a:r>
              <a:rPr kumimoji="1" lang="ja-JP" altLang="en-US" dirty="0">
                <a:latin typeface="+mn-ea"/>
              </a:rPr>
              <a:t>支援経過の確認</a:t>
            </a:r>
            <a:endParaRPr kumimoji="1" lang="en-US" altLang="ja-JP" dirty="0">
              <a:latin typeface="+mj-ea"/>
              <a:ea typeface="+mj-ea"/>
            </a:endParaRPr>
          </a:p>
          <a:p>
            <a:pPr marL="0" indent="0">
              <a:buNone/>
            </a:pPr>
            <a:endParaRPr kumimoji="1" lang="en-US" altLang="ja-JP" dirty="0">
              <a:latin typeface="+mj-ea"/>
              <a:ea typeface="+mj-ea"/>
            </a:endParaRPr>
          </a:p>
          <a:p>
            <a:pPr marL="0" indent="0">
              <a:buNone/>
            </a:pPr>
            <a:endParaRPr kumimoji="1" lang="en-US" altLang="ja-JP" dirty="0"/>
          </a:p>
          <a:p>
            <a:pPr marL="0" indent="0">
              <a:buNone/>
            </a:pPr>
            <a:endParaRPr kumimoji="1" lang="en-US" altLang="ja-JP" dirty="0"/>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757015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1293701" y="1245758"/>
            <a:ext cx="9584505"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年齢</a:t>
            </a: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a:t>
            </a: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0</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代</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性別</a:t>
            </a: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女性</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同居者</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なし（同居していた母が直近で亡くなり独りになった）</a:t>
            </a:r>
            <a:endPar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無職（職歴有）</a:t>
            </a:r>
            <a:endPar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その他</a:t>
            </a:r>
            <a:r>
              <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障害者手帳なし、生活保護未受給</a:t>
            </a:r>
            <a:endParaRPr kumimoji="0"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2" name="図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2115" y="2912962"/>
            <a:ext cx="4235721" cy="3176791"/>
          </a:xfrm>
          <a:prstGeom prst="rect">
            <a:avLst/>
          </a:prstGeom>
        </p:spPr>
      </p:pic>
      <p:sp>
        <p:nvSpPr>
          <p:cNvPr id="5" name="テキスト ボックス 4"/>
          <p:cNvSpPr txBox="1"/>
          <p:nvPr/>
        </p:nvSpPr>
        <p:spPr>
          <a:xfrm>
            <a:off x="4386066" y="2912962"/>
            <a:ext cx="2287817" cy="400110"/>
          </a:xfrm>
          <a:prstGeom prst="rect">
            <a:avLst/>
          </a:prstGeom>
          <a:noFill/>
          <a:ln>
            <a:solidFill>
              <a:schemeClr val="tx1">
                <a:alpha val="98000"/>
              </a:schemeClr>
            </a:solidFill>
          </a:ln>
        </p:spPr>
        <p:txBody>
          <a:bodyPr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父</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】R4</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逝去</a:t>
            </a:r>
            <a:endPar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テキスト ボックス 5"/>
          <p:cNvSpPr txBox="1"/>
          <p:nvPr/>
        </p:nvSpPr>
        <p:spPr>
          <a:xfrm>
            <a:off x="2070925" y="3135509"/>
            <a:ext cx="1395248" cy="707886"/>
          </a:xfrm>
          <a:prstGeom prst="rect">
            <a:avLst/>
          </a:prstGeom>
          <a:noFill/>
          <a:ln>
            <a:solidFill>
              <a:schemeClr val="tx1">
                <a:alpha val="98000"/>
              </a:schemeClr>
            </a:solidFill>
          </a:ln>
        </p:spPr>
        <p:txBody>
          <a:bodyPr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母</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R6</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逝去</a:t>
            </a:r>
            <a:endPar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 name="テキスト ボックス 6"/>
          <p:cNvSpPr txBox="1"/>
          <p:nvPr/>
        </p:nvSpPr>
        <p:spPr>
          <a:xfrm>
            <a:off x="2008695" y="5223336"/>
            <a:ext cx="1519708" cy="707886"/>
          </a:xfrm>
          <a:prstGeom prst="rect">
            <a:avLst/>
          </a:prstGeom>
          <a:noFill/>
          <a:ln>
            <a:solidFill>
              <a:schemeClr val="tx1">
                <a:alpha val="98000"/>
              </a:schemeClr>
            </a:solidFill>
          </a:ln>
        </p:spPr>
        <p:txBody>
          <a:bodyPr wrap="square" rtlCol="0" anchor="ctr" anchorCtr="1">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長男</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音信不通</a:t>
            </a:r>
            <a:endPar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p:cNvSpPr txBox="1"/>
          <p:nvPr/>
        </p:nvSpPr>
        <p:spPr>
          <a:xfrm>
            <a:off x="6026964" y="5377224"/>
            <a:ext cx="1444880" cy="400110"/>
          </a:xfrm>
          <a:prstGeom prst="rect">
            <a:avLst/>
          </a:prstGeom>
          <a:solidFill>
            <a:srgbClr val="FFC000"/>
          </a:solidFill>
          <a:ln>
            <a:solidFill>
              <a:schemeClr val="tx1">
                <a:alpha val="98000"/>
              </a:schemeClr>
            </a:solidFill>
          </a:ln>
        </p:spPr>
        <p:txBody>
          <a:bodyPr wrap="square" rtlCol="0" anchor="ctr" anchorCtr="1">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本人</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テキスト ボックス 11"/>
          <p:cNvSpPr txBox="1"/>
          <p:nvPr/>
        </p:nvSpPr>
        <p:spPr>
          <a:xfrm>
            <a:off x="1188828" y="773758"/>
            <a:ext cx="2588654"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●支援対象者</a:t>
            </a:r>
          </a:p>
        </p:txBody>
      </p:sp>
      <p:sp>
        <p:nvSpPr>
          <p:cNvPr id="16" name="テキスト ボックス 15">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16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2000" b="0" i="0" u="none" strike="noStrike" kern="1200" cap="none" spc="0" normalizeH="0" baseline="0" noProof="0" dirty="0" smtClean="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重層的支援会議で取り扱った具体的な事例①</a:t>
            </a:r>
            <a:endParaRPr kumimoji="1" lang="ja-JP" altLang="en-US" sz="1600" b="0" i="0" u="none" strike="noStrike" kern="1200" cap="none" spc="2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4" name="テキスト ボックス 13"/>
          <p:cNvSpPr txBox="1"/>
          <p:nvPr/>
        </p:nvSpPr>
        <p:spPr>
          <a:xfrm>
            <a:off x="7155004" y="984191"/>
            <a:ext cx="4072635"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0"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600" b="0"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実際に取り扱った事例を加工しています</a:t>
            </a:r>
            <a:endParaRPr kumimoji="0" lang="ja-JP" altLang="en-US" sz="16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7" name="テキスト ボックス 16"/>
          <p:cNvSpPr txBox="1"/>
          <p:nvPr/>
        </p:nvSpPr>
        <p:spPr>
          <a:xfrm>
            <a:off x="7774117" y="3515219"/>
            <a:ext cx="1489092" cy="707886"/>
          </a:xfrm>
          <a:prstGeom prst="rect">
            <a:avLst/>
          </a:prstGeom>
          <a:noFill/>
          <a:ln>
            <a:solidFill>
              <a:schemeClr val="tx1">
                <a:alpha val="98000"/>
              </a:schemeClr>
            </a:solidFill>
          </a:ln>
        </p:spPr>
        <p:txBody>
          <a:bodyPr wrap="square" rtlCol="0" anchor="ctr" anchorCtr="1">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叔母</a:t>
            </a:r>
            <a:r>
              <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近隣市在住</a:t>
            </a:r>
            <a:endPar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3"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72756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1617371" y="1446511"/>
            <a:ext cx="9133268" cy="1015663"/>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同居</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して</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いた母が</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自宅で</a:t>
            </a: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亡くなり、母を支援していた地域包括支援センターとしては対応終了予定。娘にも課題があるため、今後の支援について相談があった。</a:t>
            </a:r>
            <a:endParaRPr kumimoji="0" lang="en-US" altLang="ja-JP"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5" name="テキスト ボックス 14"/>
          <p:cNvSpPr txBox="1"/>
          <p:nvPr/>
        </p:nvSpPr>
        <p:spPr>
          <a:xfrm>
            <a:off x="1426334" y="2736406"/>
            <a:ext cx="2588654"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課題</a:t>
            </a:r>
          </a:p>
        </p:txBody>
      </p:sp>
      <p:sp>
        <p:nvSpPr>
          <p:cNvPr id="16" name="テキスト ボックス 15"/>
          <p:cNvSpPr txBox="1"/>
          <p:nvPr/>
        </p:nvSpPr>
        <p:spPr>
          <a:xfrm>
            <a:off x="1426334" y="1001567"/>
            <a:ext cx="7489065"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経緯（地域包括支援センターから相談）</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7" name="テキスト ボックス 16"/>
          <p:cNvSpPr txBox="1"/>
          <p:nvPr/>
        </p:nvSpPr>
        <p:spPr>
          <a:xfrm>
            <a:off x="1617371" y="3149137"/>
            <a:ext cx="9133268" cy="2862322"/>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１０年前から仕事に就いていない。</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２年前に自転車で転倒し、足を怪我してから足の裏で立つことができなくなり、膝立ちの状態で家の中を移動している。</a:t>
            </a:r>
            <a:endPar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一度受診したが、原因がわからなかった。何度も検査をして費用負担が増えることを懸念している。</a:t>
            </a:r>
            <a:endParaRPr kumimoji="0" lang="en-US" altLang="ja-JP"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金銭の引き出しや買い物</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に関しては叔母や近隣住民が手伝ってくれていたが高齢化しており先々が心配。</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兄</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が消息不明なこともあり、亡くなった両親の相続手続きができていない。</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地域</a:t>
            </a:r>
            <a:r>
              <a:rPr kumimoji="0"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とのつながりが希薄。</a:t>
            </a:r>
          </a:p>
        </p:txBody>
      </p:sp>
      <p:sp>
        <p:nvSpPr>
          <p:cNvPr id="9" name="テキスト ボックス 8">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lvl="0" defTabSz="457200">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lang="ja-JP" altLang="en-US" sz="2000" dirty="0">
                <a:solidFill>
                  <a:prstClr val="white"/>
                </a:solidFill>
                <a:latin typeface="HGP創英角ｺﾞｼｯｸUB" panose="020B0900000000000000" pitchFamily="50" charset="-128"/>
                <a:ea typeface="HGP創英角ｺﾞｼｯｸUB" panose="020B0900000000000000" pitchFamily="50" charset="-128"/>
              </a:rPr>
              <a:t>重層的支援会議で取り扱った具体的な</a:t>
            </a:r>
            <a:r>
              <a:rPr lang="ja-JP" altLang="en-US" sz="2000" dirty="0" smtClean="0">
                <a:solidFill>
                  <a:prstClr val="white"/>
                </a:solidFill>
                <a:latin typeface="HGP創英角ｺﾞｼｯｸUB" panose="020B0900000000000000" pitchFamily="50" charset="-128"/>
                <a:ea typeface="HGP創英角ｺﾞｼｯｸUB" panose="020B0900000000000000" pitchFamily="50" charset="-128"/>
              </a:rPr>
              <a:t>事例①</a:t>
            </a:r>
            <a:endParaRPr lang="ja-JP" altLang="en-US" sz="1600" spc="20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8"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343687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070154092"/>
              </p:ext>
            </p:extLst>
          </p:nvPr>
        </p:nvGraphicFramePr>
        <p:xfrm>
          <a:off x="1431833" y="1339086"/>
          <a:ext cx="9328333" cy="3767487"/>
        </p:xfrm>
        <a:graphic>
          <a:graphicData uri="http://schemas.openxmlformats.org/drawingml/2006/table">
            <a:tbl>
              <a:tblPr bandCol="1">
                <a:tableStyleId>{5C22544A-7EE6-4342-B048-85BDC9FD1C3A}</a:tableStyleId>
              </a:tblPr>
              <a:tblGrid>
                <a:gridCol w="3196438">
                  <a:extLst>
                    <a:ext uri="{9D8B030D-6E8A-4147-A177-3AD203B41FA5}">
                      <a16:colId xmlns:a16="http://schemas.microsoft.com/office/drawing/2014/main" val="3875895410"/>
                    </a:ext>
                  </a:extLst>
                </a:gridCol>
                <a:gridCol w="6131895">
                  <a:extLst>
                    <a:ext uri="{9D8B030D-6E8A-4147-A177-3AD203B41FA5}">
                      <a16:colId xmlns:a16="http://schemas.microsoft.com/office/drawing/2014/main" val="3334823498"/>
                    </a:ext>
                  </a:extLst>
                </a:gridCol>
              </a:tblGrid>
              <a:tr h="560052">
                <a:tc>
                  <a:txBody>
                    <a:bodyPr/>
                    <a:lstStyle/>
                    <a:p>
                      <a:pPr algn="l" fontAlgn="ctr"/>
                      <a:r>
                        <a:rPr lang="ja-JP" altLang="en-US" sz="2000" u="none" strike="noStrike" dirty="0">
                          <a:effectLst/>
                          <a:latin typeface="メイリオ" panose="020B0604030504040204" pitchFamily="50" charset="-128"/>
                          <a:ea typeface="メイリオ" panose="020B0604030504040204" pitchFamily="50" charset="-128"/>
                        </a:rPr>
                        <a:t>福祉政策課</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u="none" strike="noStrike" dirty="0">
                          <a:effectLst/>
                          <a:latin typeface="メイリオ" panose="020B0604030504040204" pitchFamily="50" charset="-128"/>
                          <a:ea typeface="メイリオ" panose="020B0604030504040204" pitchFamily="50" charset="-128"/>
                        </a:rPr>
                        <a:t>重層的支援体制整備事業の</a:t>
                      </a:r>
                      <a:r>
                        <a:rPr lang="ja-JP" altLang="en-US" sz="2000" u="none" strike="noStrike" dirty="0" smtClean="0">
                          <a:effectLst/>
                          <a:latin typeface="メイリオ" panose="020B0604030504040204" pitchFamily="50" charset="-128"/>
                          <a:ea typeface="メイリオ" panose="020B0604030504040204" pitchFamily="50" charset="-128"/>
                        </a:rPr>
                        <a:t>所管</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2616946082"/>
                  </a:ext>
                </a:extLst>
              </a:tr>
              <a:tr h="562708">
                <a:tc>
                  <a:txBody>
                    <a:bodyPr/>
                    <a:lstStyle/>
                    <a:p>
                      <a:pPr algn="l" fontAlgn="ctr"/>
                      <a:r>
                        <a:rPr lang="ja-JP" altLang="en-US" sz="2000" u="none" strike="noStrike" dirty="0">
                          <a:effectLst/>
                          <a:latin typeface="メイリオ" panose="020B0604030504040204" pitchFamily="50" charset="-128"/>
                          <a:ea typeface="メイリオ" panose="020B0604030504040204" pitchFamily="50" charset="-128"/>
                        </a:rPr>
                        <a:t>地域</a:t>
                      </a:r>
                      <a:r>
                        <a:rPr lang="ja-JP" altLang="en-US" sz="2000" u="none" strike="noStrike" dirty="0" smtClean="0">
                          <a:effectLst/>
                          <a:latin typeface="メイリオ" panose="020B0604030504040204" pitchFamily="50" charset="-128"/>
                          <a:ea typeface="メイリオ" panose="020B0604030504040204" pitchFamily="50" charset="-128"/>
                        </a:rPr>
                        <a:t>保健課・保健センター</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u="none" strike="noStrike" dirty="0">
                          <a:effectLst/>
                          <a:latin typeface="メイリオ" panose="020B0604030504040204" pitchFamily="50" charset="-128"/>
                          <a:ea typeface="メイリオ" panose="020B0604030504040204" pitchFamily="50" charset="-128"/>
                        </a:rPr>
                        <a:t>健康・衛生面での</a:t>
                      </a:r>
                      <a:r>
                        <a:rPr lang="ja-JP" altLang="en-US" sz="2000" u="none" strike="noStrike" dirty="0" smtClean="0">
                          <a:effectLst/>
                          <a:latin typeface="メイリオ" panose="020B0604030504040204" pitchFamily="50" charset="-128"/>
                          <a:ea typeface="メイリオ" panose="020B0604030504040204" pitchFamily="50" charset="-128"/>
                        </a:rPr>
                        <a:t>支援</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3155496610"/>
                  </a:ext>
                </a:extLst>
              </a:tr>
              <a:tr h="773723">
                <a:tc>
                  <a:txBody>
                    <a:bodyPr/>
                    <a:lstStyle/>
                    <a:p>
                      <a:pPr algn="l" fontAlgn="ctr"/>
                      <a:r>
                        <a:rPr lang="ja-JP" altLang="en-US" sz="2000" u="none" strike="noStrike" dirty="0">
                          <a:effectLst/>
                          <a:latin typeface="メイリオ" panose="020B0604030504040204" pitchFamily="50" charset="-128"/>
                          <a:ea typeface="メイリオ" panose="020B0604030504040204" pitchFamily="50" charset="-128"/>
                        </a:rPr>
                        <a:t>地域包括ケア</a:t>
                      </a:r>
                      <a:r>
                        <a:rPr lang="ja-JP" altLang="en-US" sz="2000" u="none" strike="noStrike" dirty="0" smtClean="0">
                          <a:effectLst/>
                          <a:latin typeface="メイリオ" panose="020B0604030504040204" pitchFamily="50" charset="-128"/>
                          <a:ea typeface="メイリオ" panose="020B0604030504040204" pitchFamily="50" charset="-128"/>
                        </a:rPr>
                        <a:t>推進課</a:t>
                      </a:r>
                      <a:endParaRPr lang="en-US" altLang="ja-JP" sz="2000" u="none" strike="noStrike" dirty="0" smtClean="0">
                        <a:effectLst/>
                        <a:latin typeface="メイリオ" panose="020B0604030504040204" pitchFamily="50" charset="-128"/>
                        <a:ea typeface="メイリオ" panose="020B0604030504040204" pitchFamily="50" charset="-128"/>
                      </a:endParaRPr>
                    </a:p>
                    <a:p>
                      <a:pPr algn="l" fontAlgn="ctr"/>
                      <a:r>
                        <a:rPr lang="ja-JP" altLang="en-US" sz="2000" u="none" strike="noStrike" dirty="0" smtClean="0">
                          <a:effectLst/>
                          <a:latin typeface="メイリオ" panose="020B0604030504040204" pitchFamily="50" charset="-128"/>
                          <a:ea typeface="メイリオ" panose="020B0604030504040204" pitchFamily="50" charset="-128"/>
                        </a:rPr>
                        <a:t>・地域包括支援センター</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本人と関わりを持った時の情報の共有</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1926782393"/>
                  </a:ext>
                </a:extLst>
              </a:tr>
              <a:tr h="703385">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船橋市在宅医療支援拠点</a:t>
                      </a:r>
                      <a:r>
                        <a:rPr lang="ja-JP" altLang="en-US" sz="2000" b="0" i="0" u="none" strike="noStrike" dirty="0" err="1" smtClean="0">
                          <a:solidFill>
                            <a:srgbClr val="000000"/>
                          </a:solidFill>
                          <a:effectLst/>
                          <a:latin typeface="メイリオ" panose="020B0604030504040204" pitchFamily="50" charset="-128"/>
                          <a:ea typeface="メイリオ" panose="020B0604030504040204" pitchFamily="50" charset="-128"/>
                        </a:rPr>
                        <a:t>ふなぽ</a:t>
                      </a: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ーと</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医療的観点からの助言</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970188113"/>
                  </a:ext>
                </a:extLst>
              </a:tr>
              <a:tr h="562708">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2000" u="none" strike="noStrike" dirty="0" smtClean="0">
                          <a:effectLst/>
                          <a:latin typeface="メイリオ" panose="020B0604030504040204" pitchFamily="50" charset="-128"/>
                          <a:ea typeface="メイリオ" panose="020B0604030504040204" pitchFamily="50" charset="-128"/>
                        </a:rPr>
                        <a:t>船橋市社会福祉協議会</a:t>
                      </a:r>
                      <a:endPar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参加支援先の紹介</a:t>
                      </a:r>
                    </a:p>
                  </a:txBody>
                  <a:tcPr marL="9199" marR="9199" marT="9199" marB="0" anchor="ctr"/>
                </a:tc>
                <a:extLst>
                  <a:ext uri="{0D108BD9-81ED-4DB2-BD59-A6C34878D82A}">
                    <a16:rowId xmlns:a16="http://schemas.microsoft.com/office/drawing/2014/main" val="3589949772"/>
                  </a:ext>
                </a:extLst>
              </a:tr>
              <a:tr h="604911">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地区社会福祉協議会</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tc>
                  <a:txBody>
                    <a:bodyPr/>
                    <a:lstStyle/>
                    <a:p>
                      <a:pPr algn="l" fontAlgn="ctr"/>
                      <a:r>
                        <a:rPr lang="ja-JP" altLang="en-US" sz="2000" b="0" i="0" u="none" strike="noStrike" dirty="0" smtClean="0">
                          <a:solidFill>
                            <a:srgbClr val="000000"/>
                          </a:solidFill>
                          <a:effectLst/>
                          <a:latin typeface="メイリオ" panose="020B0604030504040204" pitchFamily="50" charset="-128"/>
                          <a:ea typeface="メイリオ" panose="020B0604030504040204" pitchFamily="50" charset="-128"/>
                        </a:rPr>
                        <a:t>地域の家事援助サービスなどの支援</a:t>
                      </a:r>
                      <a:endParaRPr lang="ja-JP" altLang="en-US" sz="2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199" marR="9199" marT="9199" marB="0" anchor="ctr"/>
                </a:tc>
                <a:extLst>
                  <a:ext uri="{0D108BD9-81ED-4DB2-BD59-A6C34878D82A}">
                    <a16:rowId xmlns:a16="http://schemas.microsoft.com/office/drawing/2014/main" val="4001123010"/>
                  </a:ext>
                </a:extLst>
              </a:tr>
            </a:tbl>
          </a:graphicData>
        </a:graphic>
      </p:graphicFrame>
      <p:sp>
        <p:nvSpPr>
          <p:cNvPr id="5" name="テキスト ボックス 4"/>
          <p:cNvSpPr txBox="1"/>
          <p:nvPr/>
        </p:nvSpPr>
        <p:spPr>
          <a:xfrm>
            <a:off x="1200955" y="775488"/>
            <a:ext cx="9790090"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●参加部署・</a:t>
            </a:r>
            <a:r>
              <a:rPr kumimoji="0" lang="ja-JP" altLang="en-US" sz="28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機関</a:t>
            </a:r>
            <a:endParaRPr kumimoji="0"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 name="テキスト ボックス 6">
            <a:extLst>
              <a:ext uri="{FF2B5EF4-FFF2-40B4-BE49-F238E27FC236}">
                <a16:creationId xmlns:a16="http://schemas.microsoft.com/office/drawing/2014/main" id="{E4110216-AF7A-4046-96A9-D39652154EE0}"/>
              </a:ext>
            </a:extLst>
          </p:cNvPr>
          <p:cNvSpPr txBox="1"/>
          <p:nvPr/>
        </p:nvSpPr>
        <p:spPr>
          <a:xfrm>
            <a:off x="438149" y="80539"/>
            <a:ext cx="11302791" cy="453183"/>
          </a:xfrm>
          <a:prstGeom prst="rect">
            <a:avLst/>
          </a:prstGeom>
          <a:solidFill>
            <a:srgbClr val="002060"/>
          </a:solidFill>
          <a:ln>
            <a:noFill/>
          </a:ln>
        </p:spPr>
        <p:txBody>
          <a:bodyPr wrap="square" lIns="72000" tIns="72000" rIns="72000" bIns="72000" rtlCol="0" anchor="ctr" anchorCtr="0">
            <a:spAutoFit/>
          </a:bodyPr>
          <a:lstStyle/>
          <a:p>
            <a:pPr lvl="0" defTabSz="457200">
              <a:defRPr/>
            </a:pPr>
            <a:r>
              <a:rPr kumimoji="1" lang="ja-JP" altLang="en-US" sz="1600" b="0" i="0" u="none" strike="noStrike" kern="120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cs typeface="+mn-cs"/>
              </a:rPr>
              <a:t>　　　</a:t>
            </a:r>
            <a:r>
              <a:rPr lang="ja-JP" altLang="en-US" sz="2000" dirty="0">
                <a:solidFill>
                  <a:prstClr val="white"/>
                </a:solidFill>
                <a:latin typeface="HGP創英角ｺﾞｼｯｸUB" panose="020B0900000000000000" pitchFamily="50" charset="-128"/>
                <a:ea typeface="HGP創英角ｺﾞｼｯｸUB" panose="020B0900000000000000" pitchFamily="50" charset="-128"/>
              </a:rPr>
              <a:t>重層的支援会議で取り扱った具体的な</a:t>
            </a:r>
            <a:r>
              <a:rPr lang="ja-JP" altLang="en-US" sz="2000" dirty="0" smtClean="0">
                <a:solidFill>
                  <a:prstClr val="white"/>
                </a:solidFill>
                <a:latin typeface="HGP創英角ｺﾞｼｯｸUB" panose="020B0900000000000000" pitchFamily="50" charset="-128"/>
                <a:ea typeface="HGP創英角ｺﾞｼｯｸUB" panose="020B0900000000000000" pitchFamily="50" charset="-128"/>
              </a:rPr>
              <a:t>事例①</a:t>
            </a:r>
            <a:endParaRPr lang="ja-JP" altLang="en-US" sz="1600" spc="200" dirty="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8" name="スライド番号プレースホルダー 3">
            <a:extLst>
              <a:ext uri="{FF2B5EF4-FFF2-40B4-BE49-F238E27FC236}">
                <a16:creationId xmlns:a16="http://schemas.microsoft.com/office/drawing/2014/main" id="{5DC5E0A2-F383-4F4A-B23D-5ECA569AEC71}"/>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D85BD5-1D56-4CB9-A7D4-CCF5323FFF76}"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662204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フレーム">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3.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2473</Words>
  <Application>Microsoft Office PowerPoint</Application>
  <PresentationFormat>ワイド画面</PresentationFormat>
  <Paragraphs>428</Paragraphs>
  <Slides>19</Slides>
  <Notes>3</Notes>
  <HiddenSlides>0</HiddenSlides>
  <MMClips>0</MMClips>
  <ScaleCrop>false</ScaleCrop>
  <HeadingPairs>
    <vt:vector size="6" baseType="variant">
      <vt:variant>
        <vt:lpstr>使用されているフォント</vt:lpstr>
      </vt:variant>
      <vt:variant>
        <vt:i4>11</vt:i4>
      </vt:variant>
      <vt:variant>
        <vt:lpstr>テーマ</vt:lpstr>
      </vt:variant>
      <vt:variant>
        <vt:i4>4</vt:i4>
      </vt:variant>
      <vt:variant>
        <vt:lpstr>スライド タイトル</vt:lpstr>
      </vt:variant>
      <vt:variant>
        <vt:i4>19</vt:i4>
      </vt:variant>
    </vt:vector>
  </HeadingPairs>
  <TitlesOfParts>
    <vt:vector size="34" baseType="lpstr">
      <vt:lpstr>HGP創英角ｺﾞｼｯｸUB</vt:lpstr>
      <vt:lpstr>ＭＳ ゴシック</vt:lpstr>
      <vt:lpstr>UD デジタル 教科書体 NK-R</vt:lpstr>
      <vt:lpstr>メイリオ</vt:lpstr>
      <vt:lpstr>游ゴシック</vt:lpstr>
      <vt:lpstr>游ゴシック Light</vt:lpstr>
      <vt:lpstr>Arial</vt:lpstr>
      <vt:lpstr>Calibri</vt:lpstr>
      <vt:lpstr>Calibri Light</vt:lpstr>
      <vt:lpstr>Corbel</vt:lpstr>
      <vt:lpstr>Wingdings 2</vt:lpstr>
      <vt:lpstr>Office テーマ</vt:lpstr>
      <vt:lpstr>フレーム</vt:lpstr>
      <vt:lpstr>1_Office テーマ</vt:lpstr>
      <vt:lpstr>Office Theme</vt:lpstr>
      <vt:lpstr>重層的支援体制整備事業の実績について </vt:lpstr>
      <vt:lpstr>　　　　　　　　重層の取組～相談支援～</vt:lpstr>
      <vt:lpstr>会議への参加機関内訳　（１）</vt:lpstr>
      <vt:lpstr>会議への参加機関内訳　（２）</vt:lpstr>
      <vt:lpstr>令和５年度 重層的支援会議の開催状況</vt:lpstr>
      <vt:lpstr>令和５年度 支援会議の開催状況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船橋市</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重層の取組①～相談支援～</dc:title>
  <dc:creator>加藤　友里奈</dc:creator>
  <cp:lastModifiedBy>酒井　哲也</cp:lastModifiedBy>
  <cp:revision>36</cp:revision>
  <cp:lastPrinted>2025-10-28T02:26:41Z</cp:lastPrinted>
  <dcterms:created xsi:type="dcterms:W3CDTF">2025-10-24T03:10:25Z</dcterms:created>
  <dcterms:modified xsi:type="dcterms:W3CDTF">2025-10-29T08:06:49Z</dcterms:modified>
</cp:coreProperties>
</file>