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85" r:id="rId3"/>
    <p:sldId id="284" r:id="rId4"/>
    <p:sldId id="279" r:id="rId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506" autoAdjust="0"/>
  </p:normalViewPr>
  <p:slideViewPr>
    <p:cSldViewPr snapToGrid="0">
      <p:cViewPr varScale="1">
        <p:scale>
          <a:sx n="81" d="100"/>
          <a:sy n="81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8A44F-ADF3-4B88-9148-9ED11D135768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A5BE7-81A9-4AB5-8117-7253B9BD9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209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0F130-C306-4589-8110-2555A9C25D66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9309-09DE-4C4A-B0CE-18166F268CBC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6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EA2E-FBC9-4BF7-AF6E-03830A7B074C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02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397F3-BA6A-4FB3-95FA-D16DB98245F1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8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3D88-4566-4DFD-A981-29E53B581FED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84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ADAA-128B-407B-AF54-3A73EA708ADA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18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C3166-8B6C-4139-8B48-884D3D9A1487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27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3898-7DD1-440F-B0AF-66B58CA42447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62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339E-D54F-4DFB-B054-A115EF0DD353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22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EC81-D5ED-4D48-8182-75E459118478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67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A6D0-3293-4945-BC67-80A906B43147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85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AF3D-FAC2-46EE-9578-D3528BCD195F}" type="datetime1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9303-3AC7-4599-B15C-8D25FB80E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89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655003"/>
            <a:ext cx="9144000" cy="2387600"/>
          </a:xfrm>
        </p:spPr>
        <p:txBody>
          <a:bodyPr>
            <a:normAutofit/>
          </a:bodyPr>
          <a:lstStyle/>
          <a:p>
            <a:r>
              <a:rPr lang="ja-JP" altLang="en-US" sz="4000" dirty="0" smtClean="0"/>
              <a:t>重層的支援体制</a:t>
            </a:r>
            <a:r>
              <a:rPr lang="ja-JP" altLang="en-US" sz="4000" dirty="0" smtClean="0"/>
              <a:t>整備</a:t>
            </a:r>
            <a:r>
              <a:rPr lang="ja-JP" altLang="en-US" sz="4000" dirty="0" smtClean="0"/>
              <a:t>事業について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769803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ja-JP" altLang="en-US" sz="3200" dirty="0" smtClean="0"/>
              <a:t>令和７年１１月２０日</a:t>
            </a:r>
            <a:endParaRPr lang="en-US" altLang="ja-JP" sz="3200" dirty="0" smtClean="0"/>
          </a:p>
          <a:p>
            <a:pPr algn="r"/>
            <a:r>
              <a:rPr kumimoji="1" lang="ja-JP" altLang="en-US" sz="3200" dirty="0"/>
              <a:t>福祉政策課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75634" y="359093"/>
            <a:ext cx="128781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資料</a:t>
            </a:r>
            <a:r>
              <a:rPr kumimoji="1" lang="en-US" altLang="ja-JP" sz="2000" dirty="0" smtClean="0"/>
              <a:t>7</a:t>
            </a:r>
            <a:r>
              <a:rPr kumimoji="1" lang="ja-JP" altLang="en-US" sz="2000" dirty="0" smtClean="0"/>
              <a:t>－</a:t>
            </a:r>
            <a:r>
              <a:rPr kumimoji="1" lang="en-US" altLang="ja-JP" sz="2000" dirty="0" smtClean="0"/>
              <a:t>1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16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996707"/>
            <a:ext cx="10515600" cy="22225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ja-JP" altLang="en-US" sz="2400" dirty="0"/>
              <a:t>８０５０問題　　８０代の親と５０代のひきこもりの子の世帯　　　</a:t>
            </a:r>
            <a:endParaRPr lang="en-US" altLang="ja-JP" sz="2400" dirty="0"/>
          </a:p>
          <a:p>
            <a:pPr>
              <a:spcAft>
                <a:spcPts val="1200"/>
              </a:spcAft>
            </a:pPr>
            <a:r>
              <a:rPr lang="ja-JP" altLang="en-US" sz="2400" dirty="0"/>
              <a:t>ダブルケア　　　育児と介護を同時に</a:t>
            </a:r>
            <a:r>
              <a:rPr lang="ja-JP" altLang="en-US" sz="2400" dirty="0" smtClean="0"/>
              <a:t>担う</a:t>
            </a:r>
            <a:endParaRPr lang="en-US" altLang="ja-JP" sz="2400" dirty="0"/>
          </a:p>
          <a:p>
            <a:pPr>
              <a:spcAft>
                <a:spcPts val="1200"/>
              </a:spcAft>
            </a:pPr>
            <a:r>
              <a:rPr lang="ja-JP" altLang="en-US" sz="2400" dirty="0"/>
              <a:t>ヤングケアラー　本来は大人が担うと想定されている家事や</a:t>
            </a:r>
            <a:r>
              <a:rPr lang="ja-JP" altLang="en-US" sz="2400" dirty="0" smtClean="0"/>
              <a:t>家族</a:t>
            </a:r>
            <a:r>
              <a:rPr lang="ja-JP" altLang="en-US" sz="2400" dirty="0"/>
              <a:t>の世話</a:t>
            </a:r>
            <a:r>
              <a:rPr lang="ja-JP" altLang="en-US" sz="2400" dirty="0" smtClean="0"/>
              <a:t>な</a:t>
            </a:r>
            <a:endParaRPr lang="en-US" altLang="ja-JP" sz="24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　　　　　　　   </a:t>
            </a:r>
            <a:r>
              <a:rPr lang="ja-JP" altLang="en-US" sz="2400" dirty="0" err="1" smtClean="0"/>
              <a:t>どを</a:t>
            </a:r>
            <a:r>
              <a:rPr lang="ja-JP" altLang="en-US" sz="2400" dirty="0" smtClean="0"/>
              <a:t>子どもが日常的</a:t>
            </a:r>
            <a:r>
              <a:rPr lang="ja-JP" altLang="en-US" sz="2400" dirty="0"/>
              <a:t>に行う</a:t>
            </a:r>
            <a:endParaRPr lang="en-US" altLang="ja-JP" sz="2400" dirty="0"/>
          </a:p>
          <a:p>
            <a:endParaRPr lang="en-US" altLang="ja-JP" sz="24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838200" y="4970011"/>
            <a:ext cx="10515600" cy="99124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/>
              <a:t>地域住民の複合化・複雑化した支援ニーズに対応する包括的な支援体制を構築するため「重層的支援体制整備事業」の創設</a:t>
            </a:r>
            <a:endParaRPr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4110216-AF7A-4046-96A9-D39652154EE0}"/>
              </a:ext>
            </a:extLst>
          </p:cNvPr>
          <p:cNvSpPr txBox="1"/>
          <p:nvPr/>
        </p:nvSpPr>
        <p:spPr>
          <a:xfrm>
            <a:off x="438149" y="80539"/>
            <a:ext cx="11302791" cy="45318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重層的支援体制整備事業創設の背景　</a:t>
            </a:r>
            <a:endParaRPr kumimoji="1" lang="ja-JP" altLang="en-US" sz="1600" spc="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838200" y="1149951"/>
            <a:ext cx="10515600" cy="4403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400" dirty="0"/>
              <a:t>従来</a:t>
            </a:r>
            <a:r>
              <a:rPr lang="ja-JP" altLang="en-US" sz="2400" dirty="0" smtClean="0"/>
              <a:t>の</a:t>
            </a:r>
            <a:r>
              <a:rPr lang="ja-JP" altLang="en-US" sz="2400" dirty="0"/>
              <a:t>福祉</a:t>
            </a:r>
            <a:r>
              <a:rPr lang="ja-JP" altLang="en-US" sz="2400" dirty="0" smtClean="0"/>
              <a:t>サービスでは対応が困難な新たな課題が生じている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例）</a:t>
            </a:r>
            <a:endParaRPr lang="en-US" altLang="ja-JP" sz="2400" dirty="0"/>
          </a:p>
        </p:txBody>
      </p:sp>
      <p:sp>
        <p:nvSpPr>
          <p:cNvPr id="7" name="下矢印 6"/>
          <p:cNvSpPr/>
          <p:nvPr/>
        </p:nvSpPr>
        <p:spPr>
          <a:xfrm>
            <a:off x="5689600" y="4447807"/>
            <a:ext cx="850900" cy="393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7239000" y="4505347"/>
            <a:ext cx="4238767" cy="46466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000" dirty="0" smtClean="0"/>
              <a:t>※</a:t>
            </a:r>
            <a:r>
              <a:rPr lang="ja-JP" altLang="en-US" sz="2000" dirty="0" smtClean="0"/>
              <a:t>令和３年４月１日社会福祉法改正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84358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4110216-AF7A-4046-96A9-D39652154EE0}"/>
              </a:ext>
            </a:extLst>
          </p:cNvPr>
          <p:cNvSpPr txBox="1"/>
          <p:nvPr/>
        </p:nvSpPr>
        <p:spPr>
          <a:xfrm>
            <a:off x="438149" y="22437"/>
            <a:ext cx="11302791" cy="40011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船橋市の重層的支援体制整備事業　全体像（イメージ）　Ｒ５</a:t>
            </a:r>
            <a:r>
              <a:rPr kumimoji="1" lang="en-US" altLang="ja-JP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</a:t>
            </a:r>
            <a:r>
              <a:rPr kumimoji="1" lang="en-US" altLang="ja-JP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.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１～</a:t>
            </a:r>
            <a:endParaRPr kumimoji="1" lang="ja-JP" altLang="en-US" sz="1600" spc="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3310" y="748198"/>
            <a:ext cx="5550527" cy="30264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kumimoji="1" lang="en-US" altLang="ja-JP" sz="1050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     </a:t>
            </a:r>
          </a:p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① 包括的相談支援事業</a:t>
            </a:r>
            <a:endParaRPr kumimoji="1" lang="en-US" altLang="ja-JP" dirty="0" smtClean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  （断らない相談）</a:t>
            </a:r>
            <a:endParaRPr kumimoji="1" lang="en-US" altLang="ja-JP" dirty="0" smtClean="0"/>
          </a:p>
          <a:p>
            <a:pPr>
              <a:spcBef>
                <a:spcPts val="600"/>
              </a:spcBef>
            </a:pPr>
            <a:r>
              <a:rPr kumimoji="1" lang="ja-JP" altLang="en-US" dirty="0" smtClean="0"/>
              <a:t>　　</a:t>
            </a:r>
            <a:r>
              <a:rPr kumimoji="1" lang="ja-JP" altLang="en-US" sz="1600" dirty="0" smtClean="0"/>
              <a:t>・既存の窓口において、</a:t>
            </a:r>
            <a:endParaRPr kumimoji="1" lang="en-US" altLang="ja-JP" sz="1600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　 世代や属性を問わず、相談を包括的に受け止める</a:t>
            </a:r>
            <a:endParaRPr kumimoji="1" lang="en-US" altLang="ja-JP" sz="1600" dirty="0"/>
          </a:p>
          <a:p>
            <a:pPr>
              <a:spcBef>
                <a:spcPts val="600"/>
              </a:spcBef>
            </a:pPr>
            <a:r>
              <a:rPr kumimoji="1" lang="ja-JP" altLang="en-US" sz="1600" dirty="0" smtClean="0"/>
              <a:t>　　 ・適切な部署へのつなぎ、連携により解決を図る</a:t>
            </a:r>
            <a:endParaRPr kumimoji="1" lang="en-US" altLang="ja-JP" sz="1600" dirty="0" smtClean="0"/>
          </a:p>
          <a:p>
            <a:pPr>
              <a:spcBef>
                <a:spcPts val="600"/>
              </a:spcBef>
            </a:pPr>
            <a:endParaRPr kumimoji="1" lang="en-US" altLang="ja-JP" sz="1600" dirty="0" smtClean="0"/>
          </a:p>
          <a:p>
            <a:pPr>
              <a:spcBef>
                <a:spcPts val="600"/>
              </a:spcBef>
            </a:pPr>
            <a:endParaRPr kumimoji="1" lang="en-US" altLang="ja-JP" sz="1600" dirty="0"/>
          </a:p>
          <a:p>
            <a:pPr>
              <a:spcBef>
                <a:spcPts val="600"/>
              </a:spcBef>
            </a:pPr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5472" y="4030777"/>
            <a:ext cx="5550528" cy="22031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kumimoji="1" lang="ja-JP" altLang="en-US" dirty="0" smtClean="0"/>
              <a:t>　　</a:t>
            </a:r>
            <a:endParaRPr kumimoji="1" lang="en-US" altLang="ja-JP" sz="1050" dirty="0" smtClean="0"/>
          </a:p>
          <a:p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②</a:t>
            </a:r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多機関協働事業</a:t>
            </a:r>
            <a:endParaRPr kumimoji="1" lang="en-US" altLang="ja-JP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1600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</a:t>
            </a:r>
            <a:r>
              <a:rPr kumimoji="1" lang="ja-JP" altLang="en-US" sz="1600" dirty="0" smtClean="0"/>
              <a:t>・役割分担・各分野へのつなぎ調整</a:t>
            </a:r>
            <a:endParaRPr kumimoji="1" lang="en-US" altLang="ja-JP" sz="1600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・情報収集、直接話を聞く</a:t>
            </a:r>
            <a:endParaRPr kumimoji="1" lang="en-US" altLang="ja-JP" sz="1600" dirty="0" smtClean="0"/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・複合的課題を抱えた人等の個別の支援プラン作成</a:t>
            </a:r>
            <a:endParaRPr kumimoji="1" lang="en-US" altLang="ja-JP" sz="1600" dirty="0" smtClean="0"/>
          </a:p>
          <a:p>
            <a:pPr>
              <a:spcBef>
                <a:spcPts val="600"/>
              </a:spcBef>
            </a:pPr>
            <a:endParaRPr kumimoji="1" lang="en-US" altLang="ja-JP" sz="1600" dirty="0"/>
          </a:p>
          <a:p>
            <a:pPr>
              <a:spcBef>
                <a:spcPts val="600"/>
              </a:spcBef>
            </a:pPr>
            <a:endParaRPr kumimoji="1" lang="en-US" altLang="ja-JP" sz="16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20514" y="721173"/>
            <a:ext cx="5550527" cy="23442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dirty="0" smtClean="0">
                <a:solidFill>
                  <a:schemeClr val="accent4">
                    <a:lumMod val="50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endParaRPr kumimoji="1" lang="en-US" altLang="ja-JP" sz="1050" dirty="0" smtClean="0">
              <a:solidFill>
                <a:schemeClr val="accent4">
                  <a:lumMod val="50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dirty="0" smtClean="0">
                <a:solidFill>
                  <a:schemeClr val="accent4">
                    <a:lumMod val="50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 </a:t>
            </a:r>
            <a:r>
              <a:rPr kumimoji="1" lang="en-US" altLang="ja-JP" sz="2400" b="1" dirty="0" smtClean="0">
                <a:solidFill>
                  <a:schemeClr val="accent4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Ⅱ</a:t>
            </a:r>
            <a:r>
              <a:rPr kumimoji="1" lang="ja-JP" altLang="en-US" dirty="0" smtClean="0">
                <a:solidFill>
                  <a:schemeClr val="accent4">
                    <a:lumMod val="50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参加支援</a:t>
            </a:r>
            <a:endParaRPr kumimoji="1" lang="en-US" altLang="ja-JP" dirty="0" smtClean="0">
              <a:solidFill>
                <a:schemeClr val="accent4">
                  <a:lumMod val="50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ts val="1100"/>
              </a:lnSpc>
            </a:pPr>
            <a:r>
              <a:rPr kumimoji="1" lang="ja-JP" altLang="en-US" dirty="0" smtClean="0"/>
              <a:t>　　　　　　　</a:t>
            </a:r>
            <a:endParaRPr kumimoji="1" lang="en-US" altLang="ja-JP" dirty="0" smtClean="0"/>
          </a:p>
          <a:p>
            <a:r>
              <a:rPr kumimoji="1" lang="ja-JP" altLang="en-US" dirty="0"/>
              <a:t>　　　　　</a:t>
            </a:r>
            <a:r>
              <a:rPr kumimoji="1" lang="ja-JP" altLang="en-US" dirty="0" smtClean="0"/>
              <a:t>・</a:t>
            </a:r>
            <a:r>
              <a:rPr kumimoji="1" lang="ja-JP" altLang="en-US" sz="1600" dirty="0" smtClean="0"/>
              <a:t>ひきこもり状態の人などの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　　　　　　　社会とのつながりを回復させる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　　　　　</a:t>
            </a:r>
            <a:r>
              <a:rPr kumimoji="1" lang="ja-JP" altLang="en-US" sz="1600" dirty="0"/>
              <a:t> </a:t>
            </a:r>
            <a:r>
              <a:rPr kumimoji="1" lang="ja-JP" altLang="en-US" sz="1600" dirty="0" smtClean="0"/>
              <a:t>  ・必要な資源を開拓し、本人のニーズに</a:t>
            </a:r>
            <a:endParaRPr kumimoji="1" lang="en-US" altLang="ja-JP" sz="1600" dirty="0" smtClean="0"/>
          </a:p>
          <a:p>
            <a:pPr>
              <a:spcAft>
                <a:spcPts val="1200"/>
              </a:spcAft>
            </a:pPr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　　　　　あわせて資源との間を取り持つ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pPr>
              <a:lnSpc>
                <a:spcPts val="1400"/>
              </a:lnSpc>
            </a:pPr>
            <a:endParaRPr kumimoji="1" lang="en-US" altLang="ja-JP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85011" y="3195901"/>
            <a:ext cx="5550527" cy="3465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dirty="0"/>
              <a:t>　</a:t>
            </a:r>
            <a:endParaRPr kumimoji="1" lang="en-US" altLang="ja-JP" sz="1400" dirty="0" smtClean="0"/>
          </a:p>
          <a:p>
            <a:r>
              <a:rPr kumimoji="1" lang="ja-JP" altLang="en-US" dirty="0">
                <a:solidFill>
                  <a:schemeClr val="accent6">
                    <a:lumMod val="50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en-US" altLang="ja-JP" sz="2400" b="1" dirty="0" smtClean="0">
                <a:solidFill>
                  <a:schemeClr val="accent6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Ⅲ</a:t>
            </a:r>
            <a:r>
              <a:rPr kumimoji="1" lang="ja-JP" altLang="en-US" dirty="0" smtClean="0">
                <a:solidFill>
                  <a:schemeClr val="accent6">
                    <a:lumMod val="50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地域づくり支援</a:t>
            </a:r>
            <a:endParaRPr kumimoji="1" lang="en-US" altLang="ja-JP" dirty="0" smtClean="0"/>
          </a:p>
          <a:p>
            <a:pPr>
              <a:spcBef>
                <a:spcPts val="600"/>
              </a:spcBef>
            </a:pPr>
            <a:r>
              <a:rPr kumimoji="1" lang="ja-JP" altLang="en-US" dirty="0"/>
              <a:t>　</a:t>
            </a:r>
            <a:r>
              <a:rPr kumimoji="1" lang="ja-JP" altLang="en-US" sz="1600" dirty="0" smtClean="0"/>
              <a:t>地域における多世代の交流や</a:t>
            </a:r>
            <a:endParaRPr kumimoji="1" lang="en-US" altLang="ja-JP" sz="1600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多様な活躍の場を確保する地域づくり</a:t>
            </a:r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endParaRPr kumimoji="1" lang="en-US" altLang="ja-JP" sz="1600" dirty="0"/>
          </a:p>
          <a:p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endParaRPr kumimoji="1" lang="en-US" altLang="ja-JP" sz="1600" dirty="0"/>
          </a:p>
          <a:p>
            <a:endParaRPr kumimoji="1" lang="en-US" altLang="ja-JP" sz="1600" dirty="0"/>
          </a:p>
          <a:p>
            <a:pPr>
              <a:lnSpc>
                <a:spcPts val="1300"/>
              </a:lnSpc>
            </a:pPr>
            <a:endParaRPr kumimoji="1" lang="en-US" altLang="ja-JP" sz="1600" dirty="0" smtClean="0"/>
          </a:p>
          <a:p>
            <a:pPr>
              <a:lnSpc>
                <a:spcPts val="1300"/>
              </a:lnSpc>
            </a:pPr>
            <a:endParaRPr kumimoji="1" lang="en-US" altLang="ja-JP" sz="1600" dirty="0" smtClean="0"/>
          </a:p>
          <a:p>
            <a:pPr>
              <a:lnSpc>
                <a:spcPts val="1300"/>
              </a:lnSpc>
            </a:pPr>
            <a:r>
              <a:rPr kumimoji="1" lang="ja-JP" altLang="en-US" sz="1200" dirty="0"/>
              <a:t>　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05687" y="1347048"/>
            <a:ext cx="461665" cy="510003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相 談 支 援</a:t>
            </a:r>
            <a:endParaRPr kumimoji="1" lang="ja-JP" altLang="en-US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3340414" y="3489394"/>
            <a:ext cx="1070401" cy="1114100"/>
          </a:xfrm>
          <a:prstGeom prst="downArrow">
            <a:avLst>
              <a:gd name="adj1" fmla="val 75243"/>
              <a:gd name="adj2" fmla="val 48058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03047" y="3495431"/>
            <a:ext cx="545133" cy="13007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複合的課題</a:t>
            </a:r>
            <a:endParaRPr kumimoji="1" lang="en-US" altLang="ja-JP" sz="1400" dirty="0" smtClean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kumimoji="1" lang="ja-JP" altLang="en-US" sz="14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　など</a:t>
            </a:r>
            <a:endParaRPr kumimoji="1" lang="ja-JP" altLang="en-US" sz="1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44861" y="6345783"/>
            <a:ext cx="3230312" cy="484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③ アウトリーチ支援</a:t>
            </a:r>
            <a:endParaRPr kumimoji="1" lang="ja-JP" altLang="en-US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8804" y="497773"/>
            <a:ext cx="1407026" cy="1407026"/>
          </a:xfrm>
          <a:prstGeom prst="rect">
            <a:avLst/>
          </a:prstGeom>
        </p:spPr>
      </p:pic>
      <p:pic>
        <p:nvPicPr>
          <p:cNvPr id="32" name="図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013" y="1261713"/>
            <a:ext cx="791240" cy="1150894"/>
          </a:xfrm>
          <a:prstGeom prst="rect">
            <a:avLst/>
          </a:prstGeom>
        </p:spPr>
      </p:pic>
      <p:sp>
        <p:nvSpPr>
          <p:cNvPr id="33" name="テキスト ボックス 32"/>
          <p:cNvSpPr txBox="1"/>
          <p:nvPr/>
        </p:nvSpPr>
        <p:spPr>
          <a:xfrm>
            <a:off x="6310074" y="4431932"/>
            <a:ext cx="5280912" cy="19210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rtlCol="0">
            <a:spAutoFit/>
          </a:bodyPr>
          <a:lstStyle/>
          <a:p>
            <a:pPr>
              <a:lnSpc>
                <a:spcPts val="100"/>
              </a:lnSpc>
              <a:spcBef>
                <a:spcPts val="600"/>
              </a:spcBef>
            </a:pPr>
            <a:endParaRPr kumimoji="1" lang="en-US" altLang="ja-JP" sz="1200" dirty="0" smtClean="0"/>
          </a:p>
          <a:p>
            <a:pPr>
              <a:spcBef>
                <a:spcPts val="600"/>
              </a:spcBef>
            </a:pPr>
            <a:r>
              <a:rPr kumimoji="1" lang="ja-JP" altLang="en-US" sz="1200" dirty="0" smtClean="0"/>
              <a:t>・</a:t>
            </a:r>
            <a:r>
              <a:rPr kumimoji="1" lang="ja-JP" altLang="en-US" sz="1200" dirty="0"/>
              <a:t>地区社協活動拠点</a:t>
            </a:r>
            <a:r>
              <a:rPr kumimoji="1" lang="ja-JP" altLang="en-US" sz="1200" dirty="0" smtClean="0"/>
              <a:t>整備、生活支援コーディネーターの配置、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  </a:t>
            </a:r>
            <a:r>
              <a:rPr kumimoji="1" lang="ja-JP" altLang="en-US" sz="12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ja-JP" altLang="en-US" sz="1200" dirty="0" smtClean="0"/>
              <a:t>地域福祉支援員の配置　　　　　　　　　　　　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地域福祉課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100" dirty="0" smtClean="0">
              <a:solidFill>
                <a:srgbClr val="FF0000"/>
              </a:solidFill>
              <a:latin typeface="游ゴシック 本文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 smtClean="0"/>
              <a:t>・地域活動支援センターへの補助　　</a:t>
            </a:r>
            <a:r>
              <a:rPr kumimoji="1" lang="ja-JP" altLang="en-US" sz="1400" dirty="0" smtClean="0"/>
              <a:t>  　　　　 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障害福祉課）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 smtClean="0"/>
              <a:t>・</a:t>
            </a:r>
            <a:r>
              <a:rPr kumimoji="1" lang="ja-JP" altLang="en-US" sz="1200" dirty="0"/>
              <a:t>地域活動支援</a:t>
            </a:r>
            <a:r>
              <a:rPr kumimoji="1" lang="ja-JP" altLang="en-US" sz="1200" dirty="0" smtClean="0"/>
              <a:t>センター設置</a:t>
            </a:r>
            <a:r>
              <a:rPr kumimoji="1" lang="ja-JP" altLang="en-US" sz="1400" dirty="0"/>
              <a:t>　　　　</a:t>
            </a:r>
            <a:r>
              <a:rPr kumimoji="1" lang="ja-JP" altLang="en-US" sz="1400" dirty="0" smtClean="0"/>
              <a:t>　　　  </a:t>
            </a:r>
            <a:r>
              <a:rPr kumimoji="1" lang="ja-JP" altLang="en-US" sz="1400" dirty="0"/>
              <a:t>　 </a:t>
            </a:r>
            <a:r>
              <a:rPr kumimoji="1" lang="ja-JP" altLang="en-US" sz="1400" dirty="0" smtClean="0"/>
              <a:t> 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（保健総務課）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 smtClean="0"/>
              <a:t>・</a:t>
            </a:r>
            <a:r>
              <a:rPr kumimoji="1" lang="ja-JP" altLang="en-US" sz="1200" dirty="0"/>
              <a:t>シルバーリハビリ体操推進事業</a:t>
            </a:r>
            <a:r>
              <a:rPr kumimoji="1" lang="ja-JP" altLang="en-US" sz="1200" dirty="0" smtClean="0"/>
              <a:t>、</a:t>
            </a:r>
            <a:endParaRPr kumimoji="1" lang="en-US" altLang="ja-JP" sz="1200" dirty="0" smtClean="0"/>
          </a:p>
          <a:p>
            <a:pPr>
              <a:spcBef>
                <a:spcPts val="600"/>
              </a:spcBef>
            </a:pPr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アクティブシニア</a:t>
            </a:r>
            <a:r>
              <a:rPr kumimoji="1" lang="ja-JP" altLang="en-US" sz="1200" dirty="0"/>
              <a:t>介護予防補助</a:t>
            </a:r>
            <a:r>
              <a:rPr kumimoji="1" lang="ja-JP" altLang="en-US" sz="1200" dirty="0" smtClean="0"/>
              <a:t>金</a:t>
            </a:r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　　　　　　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健康づくり課）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 smtClean="0"/>
              <a:t>・</a:t>
            </a:r>
            <a:r>
              <a:rPr kumimoji="1" lang="ja-JP" altLang="en-US" sz="1200" dirty="0"/>
              <a:t>地域</a:t>
            </a:r>
            <a:r>
              <a:rPr kumimoji="1" lang="ja-JP" altLang="en-US" sz="1200" dirty="0" smtClean="0"/>
              <a:t>子育て</a:t>
            </a:r>
            <a:r>
              <a:rPr lang="ja-JP" altLang="en-US" sz="1200" dirty="0"/>
              <a:t>支援</a:t>
            </a:r>
            <a:r>
              <a:rPr lang="ja-JP" altLang="en-US" sz="1200" dirty="0" smtClean="0"/>
              <a:t>センター設置</a:t>
            </a:r>
            <a:r>
              <a:rPr kumimoji="1" lang="ja-JP" altLang="en-US" sz="1200" dirty="0"/>
              <a:t>　 　</a:t>
            </a:r>
            <a:r>
              <a:rPr kumimoji="1" lang="ja-JP" altLang="en-US" sz="1200" dirty="0" smtClean="0"/>
              <a:t>　　　　　 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地域子育て支援課</a:t>
            </a:r>
            <a:r>
              <a:rPr kumimoji="1"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他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906" y="2976495"/>
            <a:ext cx="1768890" cy="1538934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815" y="594916"/>
            <a:ext cx="1533398" cy="1280387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931581" y="2574755"/>
            <a:ext cx="4993137" cy="8899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rtlCol="0">
            <a:spAutoFit/>
          </a:bodyPr>
          <a:lstStyle/>
          <a:p>
            <a:pPr>
              <a:lnSpc>
                <a:spcPts val="100"/>
              </a:lnSpc>
              <a:spcBef>
                <a:spcPts val="600"/>
              </a:spcBef>
            </a:pPr>
            <a:endParaRPr kumimoji="1" lang="en-US" altLang="ja-JP" sz="1200" dirty="0" smtClean="0"/>
          </a:p>
          <a:p>
            <a:pPr>
              <a:spcBef>
                <a:spcPts val="600"/>
              </a:spcBef>
            </a:pPr>
            <a:r>
              <a:rPr kumimoji="1" lang="en-US" altLang="ja-JP" sz="1200" dirty="0" smtClean="0">
                <a:latin typeface="+mj-lt"/>
              </a:rPr>
              <a:t>【</a:t>
            </a:r>
            <a:r>
              <a:rPr kumimoji="1" lang="ja-JP" altLang="en-US" sz="1200" dirty="0" smtClean="0">
                <a:latin typeface="+mj-lt"/>
              </a:rPr>
              <a:t>主な相談窓口の例</a:t>
            </a:r>
            <a:r>
              <a:rPr kumimoji="1" lang="en-US" altLang="ja-JP" sz="1200" dirty="0" smtClean="0">
                <a:latin typeface="+mj-lt"/>
              </a:rPr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200" dirty="0" smtClean="0">
                <a:latin typeface="+mj-lt"/>
              </a:rPr>
              <a:t>地域包括支援センター、基幹相談支援センター「ふらっと船橋」、</a:t>
            </a:r>
            <a:endParaRPr kumimoji="1" lang="en-US" altLang="ja-JP" sz="1200" dirty="0" smtClean="0">
              <a:latin typeface="+mj-lt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 smtClean="0">
                <a:latin typeface="+mj-lt"/>
              </a:rPr>
              <a:t>子育て世代包括支援センター「ふなここ」、子育て支援センター　他</a:t>
            </a:r>
            <a:endParaRPr kumimoji="1" lang="en-US" altLang="ja-JP" sz="1200" dirty="0" smtClean="0">
              <a:latin typeface="+mj-lt"/>
            </a:endParaRPr>
          </a:p>
        </p:txBody>
      </p:sp>
      <p:sp>
        <p:nvSpPr>
          <p:cNvPr id="14" name="下矢印 13"/>
          <p:cNvSpPr/>
          <p:nvPr/>
        </p:nvSpPr>
        <p:spPr>
          <a:xfrm rot="10800000">
            <a:off x="4364746" y="3434306"/>
            <a:ext cx="1044658" cy="1169188"/>
          </a:xfrm>
          <a:prstGeom prst="downArrow">
            <a:avLst>
              <a:gd name="adj1" fmla="val 75243"/>
              <a:gd name="adj2" fmla="val 48058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80219" y="3615811"/>
            <a:ext cx="520016" cy="12317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調整・</a:t>
            </a:r>
            <a:endParaRPr kumimoji="1" lang="en-US" altLang="ja-JP" sz="1400" dirty="0" smtClean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kumimoji="1" lang="ja-JP" altLang="en-US" sz="14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役割分担</a:t>
            </a:r>
            <a:endParaRPr kumimoji="1" lang="ja-JP" altLang="en-US" sz="14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曲折矢印 2"/>
          <p:cNvSpPr/>
          <p:nvPr/>
        </p:nvSpPr>
        <p:spPr>
          <a:xfrm rot="10800000">
            <a:off x="1986937" y="6204352"/>
            <a:ext cx="488807" cy="462329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723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曲折矢印 28"/>
          <p:cNvSpPr/>
          <p:nvPr/>
        </p:nvSpPr>
        <p:spPr>
          <a:xfrm rot="10800000" flipH="1">
            <a:off x="4513463" y="6232744"/>
            <a:ext cx="519258" cy="433937"/>
          </a:xfrm>
          <a:prstGeom prst="bentArrow">
            <a:avLst>
              <a:gd name="adj1" fmla="val 25000"/>
              <a:gd name="adj2" fmla="val 23701"/>
              <a:gd name="adj3" fmla="val 25000"/>
              <a:gd name="adj4" fmla="val 670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007137" y="5570684"/>
            <a:ext cx="4993137" cy="36676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wrap="square" rtlCol="0">
            <a:spAutoFit/>
          </a:bodyPr>
          <a:lstStyle/>
          <a:p>
            <a:pPr>
              <a:lnSpc>
                <a:spcPts val="100"/>
              </a:lnSpc>
              <a:spcBef>
                <a:spcPts val="600"/>
              </a:spcBef>
            </a:pPr>
            <a:endParaRPr kumimoji="1" lang="en-US" altLang="ja-JP" sz="1200" dirty="0" smtClean="0"/>
          </a:p>
          <a:p>
            <a:pPr>
              <a:spcBef>
                <a:spcPts val="600"/>
              </a:spcBef>
            </a:pPr>
            <a:r>
              <a:rPr kumimoji="1" lang="ja-JP" altLang="en-US" sz="1200" dirty="0" smtClean="0">
                <a:latin typeface="+mj-lt"/>
              </a:rPr>
              <a:t>調整役：地域福祉課・「保健と福祉の総合相談窓口　さーくる」</a:t>
            </a:r>
            <a:endParaRPr kumimoji="1" lang="en-US" altLang="ja-JP" sz="1200" dirty="0" smtClean="0">
              <a:latin typeface="+mj-lt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721" y="5806413"/>
            <a:ext cx="958936" cy="1009218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88" y="5891587"/>
            <a:ext cx="981236" cy="908392"/>
          </a:xfrm>
          <a:prstGeom prst="rect">
            <a:avLst/>
          </a:prstGeom>
        </p:spPr>
      </p:pic>
      <p:sp>
        <p:nvSpPr>
          <p:cNvPr id="38" name="テキスト ボックス 37"/>
          <p:cNvSpPr txBox="1"/>
          <p:nvPr/>
        </p:nvSpPr>
        <p:spPr>
          <a:xfrm>
            <a:off x="376887" y="2788915"/>
            <a:ext cx="467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  <a:endParaRPr kumimoji="1" lang="ja-JP" altLang="en-US" sz="2800" b="1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520013" y="2395471"/>
            <a:ext cx="5180024" cy="605294"/>
          </a:xfrm>
          <a:prstGeom prst="rect">
            <a:avLst/>
          </a:prstGeom>
          <a:solidFill>
            <a:srgbClr val="FFCC66"/>
          </a:solidFill>
        </p:spPr>
        <p:txBody>
          <a:bodyPr vert="horz" wrap="square" rtlCol="0">
            <a:spAutoFit/>
          </a:bodyPr>
          <a:lstStyle/>
          <a:p>
            <a:pPr>
              <a:lnSpc>
                <a:spcPts val="100"/>
              </a:lnSpc>
              <a:spcBef>
                <a:spcPts val="600"/>
              </a:spcBef>
            </a:pPr>
            <a:endParaRPr kumimoji="1" lang="en-US" altLang="ja-JP" sz="1200" dirty="0" smtClean="0"/>
          </a:p>
          <a:p>
            <a:pPr>
              <a:spcBef>
                <a:spcPts val="600"/>
              </a:spcBef>
            </a:pPr>
            <a:r>
              <a:rPr kumimoji="1" lang="ja-JP" altLang="en-US" sz="1200" dirty="0" smtClean="0">
                <a:latin typeface="+mj-lt"/>
              </a:rPr>
              <a:t>・就労準備支援事業　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（地域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福祉課　</a:t>
            </a:r>
            <a:r>
              <a: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さーくる・市社協で実施）</a:t>
            </a:r>
          </a:p>
          <a:p>
            <a:pPr>
              <a:spcBef>
                <a:spcPts val="600"/>
              </a:spcBef>
            </a:pPr>
            <a:r>
              <a:rPr kumimoji="1" lang="en-US" altLang="ja-JP" sz="1050" dirty="0" smtClean="0">
                <a:latin typeface="+mj-lt"/>
              </a:rPr>
              <a:t>※</a:t>
            </a:r>
            <a:r>
              <a:rPr kumimoji="1" lang="ja-JP" altLang="en-US" sz="1050" dirty="0" smtClean="0">
                <a:latin typeface="+mj-lt"/>
              </a:rPr>
              <a:t>生活困窮者が対象であるが、対象を拡大し、生活困窮者以外も対象とする</a:t>
            </a:r>
            <a:endParaRPr kumimoji="1" lang="en-US" altLang="ja-JP" sz="1050" dirty="0" smtClean="0">
              <a:latin typeface="+mj-lt"/>
            </a:endParaRPr>
          </a:p>
        </p:txBody>
      </p:sp>
      <p:sp>
        <p:nvSpPr>
          <p:cNvPr id="26" name="上下矢印 25"/>
          <p:cNvSpPr/>
          <p:nvPr/>
        </p:nvSpPr>
        <p:spPr>
          <a:xfrm rot="1891577">
            <a:off x="5744362" y="2718672"/>
            <a:ext cx="620349" cy="1619744"/>
          </a:xfrm>
          <a:prstGeom prst="upDownArrow">
            <a:avLst>
              <a:gd name="adj1" fmla="val 5830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 rot="1894754">
            <a:off x="5681464" y="3128172"/>
            <a:ext cx="430887" cy="13007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連 携</a:t>
            </a:r>
            <a:endParaRPr kumimoji="1" lang="ja-JP" altLang="en-US" sz="1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4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35847" y="965053"/>
            <a:ext cx="8046277" cy="166199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8431" y="1249037"/>
            <a:ext cx="157395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相談者</a:t>
            </a:r>
            <a:endParaRPr lang="en-US" altLang="ja-JP" b="1" dirty="0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下矢印 8"/>
          <p:cNvSpPr/>
          <p:nvPr/>
        </p:nvSpPr>
        <p:spPr>
          <a:xfrm rot="16200000">
            <a:off x="1862491" y="1273549"/>
            <a:ext cx="482683" cy="33838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11AFA9C-F9CB-D3A8-21C0-2D9EF11C085C}"/>
              </a:ext>
            </a:extLst>
          </p:cNvPr>
          <p:cNvSpPr txBox="1"/>
          <p:nvPr/>
        </p:nvSpPr>
        <p:spPr>
          <a:xfrm>
            <a:off x="2612935" y="739055"/>
            <a:ext cx="6938334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包括的相談支援事業（一次相談）　　　　市の既存の各相談窓口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28325" y="3786113"/>
            <a:ext cx="9184523" cy="260071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lang="en-US" altLang="ja-JP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包括的相談支援事業では解決が難しい困難ケースについて、ケースに応じた関係部署等を　　　　　　　　　が招集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、会議を開催する。</a:t>
            </a:r>
            <a:endParaRPr kumimoji="1" lang="en-US" altLang="ja-JP" sz="120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</a:t>
            </a:r>
            <a:r>
              <a:rPr lang="ja-JP" altLang="en-US" sz="12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中</a:t>
            </a:r>
            <a:r>
              <a:rPr lang="ja-JP" altLang="en-US" sz="12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の方向性（個別支援計画）の協議・役割分担などを行い、関係部署間で連携の上、　オーダーメイド型の支援を行う。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　　　　　　　　　　　　　　　　　　　　　　　　　　</a:t>
            </a:r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重層的支援会議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（本人同意あり）　</a:t>
            </a:r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  </a:t>
            </a:r>
            <a:r>
              <a:rPr kumimoji="1" lang="ja-JP" altLang="en-US" sz="1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支援会議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（本人同意なし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000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3234B914-7E35-FD6A-66B8-D5EE74563AEE}"/>
              </a:ext>
            </a:extLst>
          </p:cNvPr>
          <p:cNvSpPr txBox="1"/>
          <p:nvPr/>
        </p:nvSpPr>
        <p:spPr>
          <a:xfrm>
            <a:off x="4809101" y="3878496"/>
            <a:ext cx="2826508" cy="338554"/>
          </a:xfrm>
          <a:prstGeom prst="rect">
            <a:avLst/>
          </a:prstGeom>
          <a:solidFill>
            <a:srgbClr val="FFCCCC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多機関協働事業（二次相談）　</a:t>
            </a:r>
            <a:endParaRPr kumimoji="1" lang="ja-JP" altLang="en-US" sz="1600" dirty="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EFBB46E-B35B-48E0-2FB2-45BA565FB665}"/>
              </a:ext>
            </a:extLst>
          </p:cNvPr>
          <p:cNvSpPr/>
          <p:nvPr/>
        </p:nvSpPr>
        <p:spPr>
          <a:xfrm>
            <a:off x="2693370" y="1600054"/>
            <a:ext cx="773954" cy="7880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高齢関係部署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A009280-3CAD-CFDB-BDA3-98F256B8C132}"/>
              </a:ext>
            </a:extLst>
          </p:cNvPr>
          <p:cNvSpPr/>
          <p:nvPr/>
        </p:nvSpPr>
        <p:spPr>
          <a:xfrm>
            <a:off x="4699682" y="1602755"/>
            <a:ext cx="773954" cy="7880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子育て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6806ABD-5C22-8625-ECC4-6A8419E546F0}"/>
              </a:ext>
            </a:extLst>
          </p:cNvPr>
          <p:cNvSpPr/>
          <p:nvPr/>
        </p:nvSpPr>
        <p:spPr>
          <a:xfrm>
            <a:off x="3671013" y="1582800"/>
            <a:ext cx="773954" cy="7880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障害関係部署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C8DBE11F-F482-6219-FBF3-2102574EA162}"/>
              </a:ext>
            </a:extLst>
          </p:cNvPr>
          <p:cNvSpPr/>
          <p:nvPr/>
        </p:nvSpPr>
        <p:spPr>
          <a:xfrm>
            <a:off x="6691438" y="1583860"/>
            <a:ext cx="773954" cy="7880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部署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F4B773BF-2389-D8C9-14B5-2D518BDA1D97}"/>
              </a:ext>
            </a:extLst>
          </p:cNvPr>
          <p:cNvSpPr txBox="1"/>
          <p:nvPr/>
        </p:nvSpPr>
        <p:spPr>
          <a:xfrm>
            <a:off x="2328374" y="3275336"/>
            <a:ext cx="87418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多機関協働事業（二次相談）に移行するのか、　　　　　　　　　　　　　　　　　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　　　　　　　　　　　　　　　　　　　　　　　　　　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一緒に検討</a:t>
            </a:r>
          </a:p>
        </p:txBody>
      </p:sp>
      <p:sp>
        <p:nvSpPr>
          <p:cNvPr id="13" name="楕円 12"/>
          <p:cNvSpPr/>
          <p:nvPr/>
        </p:nvSpPr>
        <p:spPr>
          <a:xfrm>
            <a:off x="2493551" y="4922527"/>
            <a:ext cx="8590691" cy="1396555"/>
          </a:xfrm>
          <a:prstGeom prst="ellipse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9B783E00-7852-A206-508F-A36F002727CF}"/>
              </a:ext>
            </a:extLst>
          </p:cNvPr>
          <p:cNvSpPr/>
          <p:nvPr/>
        </p:nvSpPr>
        <p:spPr>
          <a:xfrm>
            <a:off x="7439601" y="4821583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子育て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5EA594A8-A308-2BBF-E7FD-9DE5293CF595}"/>
              </a:ext>
            </a:extLst>
          </p:cNvPr>
          <p:cNvSpPr/>
          <p:nvPr/>
        </p:nvSpPr>
        <p:spPr>
          <a:xfrm>
            <a:off x="6341021" y="4794498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障害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2DB07E16-C8F6-16F1-6868-4FB35BA77E1C}"/>
              </a:ext>
            </a:extLst>
          </p:cNvPr>
          <p:cNvSpPr/>
          <p:nvPr/>
        </p:nvSpPr>
        <p:spPr>
          <a:xfrm>
            <a:off x="5275132" y="4789859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高齢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37673C48-9D50-29A5-8C0C-F6C08CC34124}"/>
              </a:ext>
            </a:extLst>
          </p:cNvPr>
          <p:cNvSpPr/>
          <p:nvPr/>
        </p:nvSpPr>
        <p:spPr>
          <a:xfrm>
            <a:off x="8608552" y="4835506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生活困窮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07331717-71BF-6296-37D8-D45EF1A21D7E}"/>
              </a:ext>
            </a:extLst>
          </p:cNvPr>
          <p:cNvSpPr/>
          <p:nvPr/>
        </p:nvSpPr>
        <p:spPr>
          <a:xfrm>
            <a:off x="9855478" y="4975363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住まい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70AFC01D-85AC-DB1D-3FEA-2656F35FC156}"/>
              </a:ext>
            </a:extLst>
          </p:cNvPr>
          <p:cNvSpPr/>
          <p:nvPr/>
        </p:nvSpPr>
        <p:spPr>
          <a:xfrm>
            <a:off x="10211656" y="5794466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税務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関係部署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4ECECC0E-A3C7-1569-AEDD-D6BA0C63BADD}"/>
              </a:ext>
            </a:extLst>
          </p:cNvPr>
          <p:cNvSpPr/>
          <p:nvPr/>
        </p:nvSpPr>
        <p:spPr>
          <a:xfrm>
            <a:off x="2328374" y="5697918"/>
            <a:ext cx="1040852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民生委員・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児童委員</a:t>
            </a:r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8B49633F-8670-3226-2FB8-FC8436CB304E}"/>
              </a:ext>
            </a:extLst>
          </p:cNvPr>
          <p:cNvSpPr/>
          <p:nvPr/>
        </p:nvSpPr>
        <p:spPr>
          <a:xfrm>
            <a:off x="2761825" y="4969396"/>
            <a:ext cx="922789" cy="35907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町会・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自治会</a:t>
            </a:r>
          </a:p>
        </p:txBody>
      </p:sp>
      <p:sp>
        <p:nvSpPr>
          <p:cNvPr id="99" name="楕円 98">
            <a:extLst>
              <a:ext uri="{FF2B5EF4-FFF2-40B4-BE49-F238E27FC236}">
                <a16:creationId xmlns:a16="http://schemas.microsoft.com/office/drawing/2014/main" id="{4ECECC0E-A3C7-1569-AEDD-D6BA0C63BADD}"/>
              </a:ext>
            </a:extLst>
          </p:cNvPr>
          <p:cNvSpPr/>
          <p:nvPr/>
        </p:nvSpPr>
        <p:spPr>
          <a:xfrm>
            <a:off x="3962167" y="4790141"/>
            <a:ext cx="1050650" cy="41098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市社会福祉協議会</a:t>
            </a:r>
            <a:endParaRPr kumimoji="1" lang="ja-JP" altLang="en-US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8ED9A51E-90F6-EEED-594B-C16360793487}"/>
              </a:ext>
            </a:extLst>
          </p:cNvPr>
          <p:cNvGrpSpPr/>
          <p:nvPr/>
        </p:nvGrpSpPr>
        <p:grpSpPr>
          <a:xfrm>
            <a:off x="7535563" y="1439768"/>
            <a:ext cx="2846561" cy="1112953"/>
            <a:chOff x="3494327" y="1195230"/>
            <a:chExt cx="2846561" cy="1112953"/>
          </a:xfrm>
        </p:grpSpPr>
        <p:sp>
          <p:nvSpPr>
            <p:cNvPr id="5" name="正方形/長方形 4"/>
            <p:cNvSpPr/>
            <p:nvPr/>
          </p:nvSpPr>
          <p:spPr>
            <a:xfrm>
              <a:off x="3574823" y="1252731"/>
              <a:ext cx="2297193" cy="105545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2386972A-20E1-E116-B158-2CF6E2EDDCE9}"/>
                </a:ext>
              </a:extLst>
            </p:cNvPr>
            <p:cNvSpPr/>
            <p:nvPr/>
          </p:nvSpPr>
          <p:spPr>
            <a:xfrm>
              <a:off x="3827549" y="1454318"/>
              <a:ext cx="773954" cy="78800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自立相談支援機関（Ａ）</a:t>
              </a:r>
              <a:endPara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FDD475A2-6CCD-9ECD-FB89-FD13FC274D41}"/>
                </a:ext>
              </a:extLst>
            </p:cNvPr>
            <p:cNvSpPr/>
            <p:nvPr/>
          </p:nvSpPr>
          <p:spPr>
            <a:xfrm>
              <a:off x="4739043" y="1447100"/>
              <a:ext cx="773954" cy="788002"/>
            </a:xfrm>
            <a:prstGeom prst="rect">
              <a:avLst/>
            </a:prstGeom>
            <a:solidFill>
              <a:srgbClr val="FFCCCC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保健と福祉の総合相談窓口（Ｂ）</a:t>
              </a:r>
              <a:endPara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9" name="テキスト ボックス 148">
              <a:extLst>
                <a:ext uri="{FF2B5EF4-FFF2-40B4-BE49-F238E27FC236}">
                  <a16:creationId xmlns:a16="http://schemas.microsoft.com/office/drawing/2014/main" id="{75156E83-DBFB-79AF-373D-69655DE6E73B}"/>
                </a:ext>
              </a:extLst>
            </p:cNvPr>
            <p:cNvSpPr txBox="1"/>
            <p:nvPr/>
          </p:nvSpPr>
          <p:spPr>
            <a:xfrm>
              <a:off x="3494327" y="1195230"/>
              <a:ext cx="2846561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「保健と福祉の総合相談窓口さーくる」</a:t>
              </a:r>
            </a:p>
          </p:txBody>
        </p:sp>
      </p:grpSp>
      <p:sp>
        <p:nvSpPr>
          <p:cNvPr id="92" name="正方形/長方形 91"/>
          <p:cNvSpPr/>
          <p:nvPr/>
        </p:nvSpPr>
        <p:spPr>
          <a:xfrm>
            <a:off x="4970464" y="3158711"/>
            <a:ext cx="2822602" cy="1055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F4B773BF-2389-D8C9-14B5-2D518BDA1D97}"/>
              </a:ext>
            </a:extLst>
          </p:cNvPr>
          <p:cNvSpPr txBox="1"/>
          <p:nvPr/>
        </p:nvSpPr>
        <p:spPr>
          <a:xfrm>
            <a:off x="2342416" y="2780592"/>
            <a:ext cx="87418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上記で解決できない対応困難ケース（課題が複合化・制度の狭間など）は　　　　　　　　　　　　　　　　　　　　　　　　　　　　　へ連絡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FDD475A2-6CCD-9ECD-FB89-FD13FC274D41}"/>
              </a:ext>
            </a:extLst>
          </p:cNvPr>
          <p:cNvSpPr/>
          <p:nvPr/>
        </p:nvSpPr>
        <p:spPr>
          <a:xfrm>
            <a:off x="7322872" y="2779561"/>
            <a:ext cx="2729754" cy="284353"/>
          </a:xfrm>
          <a:prstGeom prst="rect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さーくる　保健と福祉の総合相談窓口（Ｂ）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FDD475A2-6CCD-9ECD-FB89-FD13FC274D41}"/>
              </a:ext>
            </a:extLst>
          </p:cNvPr>
          <p:cNvSpPr/>
          <p:nvPr/>
        </p:nvSpPr>
        <p:spPr>
          <a:xfrm>
            <a:off x="7322872" y="3294166"/>
            <a:ext cx="2729754" cy="284353"/>
          </a:xfrm>
          <a:prstGeom prst="rect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さーくる　保健と福祉の総合相談窓口（Ｂ）　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86D3AE1F-F703-36A0-F8D8-BF6B3EC9B268}"/>
              </a:ext>
            </a:extLst>
          </p:cNvPr>
          <p:cNvSpPr txBox="1"/>
          <p:nvPr/>
        </p:nvSpPr>
        <p:spPr>
          <a:xfrm>
            <a:off x="6209717" y="3304217"/>
            <a:ext cx="819986" cy="246221"/>
          </a:xfrm>
          <a:prstGeom prst="rect">
            <a:avLst/>
          </a:prstGeom>
          <a:solidFill>
            <a:srgbClr val="92D050"/>
          </a:solidFill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地域福祉課</a:t>
            </a: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86D3AE1F-F703-36A0-F8D8-BF6B3EC9B268}"/>
              </a:ext>
            </a:extLst>
          </p:cNvPr>
          <p:cNvSpPr txBox="1"/>
          <p:nvPr/>
        </p:nvSpPr>
        <p:spPr>
          <a:xfrm>
            <a:off x="8244249" y="4167180"/>
            <a:ext cx="819986" cy="246221"/>
          </a:xfrm>
          <a:prstGeom prst="rect">
            <a:avLst/>
          </a:prstGeom>
          <a:solidFill>
            <a:srgbClr val="92D050"/>
          </a:solidFill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地域福祉課</a:t>
            </a:r>
          </a:p>
        </p:txBody>
      </p:sp>
      <p:sp>
        <p:nvSpPr>
          <p:cNvPr id="127" name="下矢印 8">
            <a:extLst>
              <a:ext uri="{FF2B5EF4-FFF2-40B4-BE49-F238E27FC236}">
                <a16:creationId xmlns:a16="http://schemas.microsoft.com/office/drawing/2014/main" id="{195A5629-06C0-2BE3-E89B-61511A8567C2}"/>
              </a:ext>
            </a:extLst>
          </p:cNvPr>
          <p:cNvSpPr/>
          <p:nvPr/>
        </p:nvSpPr>
        <p:spPr>
          <a:xfrm>
            <a:off x="5872013" y="3078973"/>
            <a:ext cx="323031" cy="31684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下矢印 8">
            <a:extLst>
              <a:ext uri="{FF2B5EF4-FFF2-40B4-BE49-F238E27FC236}">
                <a16:creationId xmlns:a16="http://schemas.microsoft.com/office/drawing/2014/main" id="{195A5629-06C0-2BE3-E89B-61511A8567C2}"/>
              </a:ext>
            </a:extLst>
          </p:cNvPr>
          <p:cNvSpPr/>
          <p:nvPr/>
        </p:nvSpPr>
        <p:spPr>
          <a:xfrm>
            <a:off x="5872013" y="3510925"/>
            <a:ext cx="329584" cy="33355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635FC642-C476-86A9-C500-C7EE2B110ACE}"/>
              </a:ext>
            </a:extLst>
          </p:cNvPr>
          <p:cNvGrpSpPr/>
          <p:nvPr/>
        </p:nvGrpSpPr>
        <p:grpSpPr>
          <a:xfrm>
            <a:off x="5588942" y="1597137"/>
            <a:ext cx="1005317" cy="788002"/>
            <a:chOff x="5588942" y="1292337"/>
            <a:chExt cx="1005317" cy="788002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CFE5DA8F-6B3D-5FC1-1561-3F6CA6A81F1A}"/>
                </a:ext>
              </a:extLst>
            </p:cNvPr>
            <p:cNvSpPr/>
            <p:nvPr/>
          </p:nvSpPr>
          <p:spPr>
            <a:xfrm>
              <a:off x="5677325" y="1292337"/>
              <a:ext cx="773954" cy="78800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生活困窮関係部署</a:t>
              </a:r>
              <a:endParaRPr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endPara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1FDC24A-221B-365D-4FCF-2A3B4E023318}"/>
                </a:ext>
              </a:extLst>
            </p:cNvPr>
            <p:cNvSpPr txBox="1"/>
            <p:nvPr/>
          </p:nvSpPr>
          <p:spPr>
            <a:xfrm>
              <a:off x="5821878" y="1803054"/>
              <a:ext cx="362982" cy="230832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sz="900" b="1" dirty="0"/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492593D4-1ECE-C9A1-0A33-0EB01EF5FE15}"/>
                </a:ext>
              </a:extLst>
            </p:cNvPr>
            <p:cNvGrpSpPr/>
            <p:nvPr/>
          </p:nvGrpSpPr>
          <p:grpSpPr>
            <a:xfrm>
              <a:off x="5588942" y="1799633"/>
              <a:ext cx="1005317" cy="246221"/>
              <a:chOff x="8924908" y="2030865"/>
              <a:chExt cx="1005317" cy="246221"/>
            </a:xfrm>
          </p:grpSpPr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E3257D1-4672-38F5-D48C-60E88F25F10F}"/>
                  </a:ext>
                </a:extLst>
              </p:cNvPr>
              <p:cNvSpPr txBox="1"/>
              <p:nvPr/>
            </p:nvSpPr>
            <p:spPr>
              <a:xfrm>
                <a:off x="9116908" y="2030865"/>
                <a:ext cx="53681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00" b="1" dirty="0"/>
                  <a:t>地福</a:t>
                </a:r>
              </a:p>
            </p:txBody>
          </p: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B5C05A60-FB34-25ED-021B-5207A60F8B15}"/>
                  </a:ext>
                </a:extLst>
              </p:cNvPr>
              <p:cNvSpPr txBox="1"/>
              <p:nvPr/>
            </p:nvSpPr>
            <p:spPr>
              <a:xfrm>
                <a:off x="8924908" y="2046254"/>
                <a:ext cx="1005317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</a:t>
                </a:r>
                <a:r>
                  <a:rPr kumimoji="1" lang="ja-JP" altLang="en-US" sz="8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　　　　 </a:t>
                </a:r>
                <a:r>
                  <a:rPr kumimoji="1" lang="ja-JP" altLang="en-US" sz="7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含む</a:t>
                </a:r>
                <a:endParaRPr kumimoji="1"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4D16378-A5BF-FF31-8C94-707E756CA261}"/>
              </a:ext>
            </a:extLst>
          </p:cNvPr>
          <p:cNvGrpSpPr/>
          <p:nvPr/>
        </p:nvGrpSpPr>
        <p:grpSpPr>
          <a:xfrm>
            <a:off x="2590814" y="1096917"/>
            <a:ext cx="7552253" cy="599817"/>
            <a:chOff x="2590814" y="792117"/>
            <a:chExt cx="7552253" cy="599817"/>
          </a:xfrm>
        </p:grpSpPr>
        <p:sp>
          <p:nvSpPr>
            <p:cNvPr id="18" name="左右矢印 17"/>
            <p:cNvSpPr/>
            <p:nvPr/>
          </p:nvSpPr>
          <p:spPr>
            <a:xfrm>
              <a:off x="2590814" y="792117"/>
              <a:ext cx="7552253" cy="389437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7E1562CC-3B43-320F-E2C4-357BFF2007B3}"/>
                </a:ext>
              </a:extLst>
            </p:cNvPr>
            <p:cNvSpPr txBox="1"/>
            <p:nvPr/>
          </p:nvSpPr>
          <p:spPr>
            <a:xfrm>
              <a:off x="2964405" y="837936"/>
              <a:ext cx="689107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既存の相談窓口において断らずに包括的に相談を受け止める・支援機関間で連携して解決する。</a:t>
              </a:r>
              <a:endParaRPr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dirty="0"/>
            </a:p>
          </p:txBody>
        </p:sp>
      </p:grpSp>
      <p:sp>
        <p:nvSpPr>
          <p:cNvPr id="68" name="テキスト ボックス 67"/>
          <p:cNvSpPr txBox="1"/>
          <p:nvPr/>
        </p:nvSpPr>
        <p:spPr>
          <a:xfrm>
            <a:off x="3697867" y="5217542"/>
            <a:ext cx="6215385" cy="276999"/>
          </a:xfrm>
          <a:prstGeom prst="rect">
            <a:avLst/>
          </a:prstGeom>
          <a:solidFill>
            <a:srgbClr val="92D050"/>
          </a:solidFill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地域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福祉課</a:t>
            </a:r>
            <a:r>
              <a:rPr lang="en-US" altLang="ja-JP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会議の開催（主催）、</a:t>
            </a:r>
            <a:r>
              <a:rPr lang="ja-JP" altLang="en-US" sz="1000" b="1" u="heavy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支援機関間の</a:t>
            </a:r>
            <a:r>
              <a:rPr lang="ja-JP" altLang="en-US" sz="1000" b="1" u="heavy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役割分担・</a:t>
            </a:r>
            <a:r>
              <a:rPr lang="ja-JP" altLang="en-US" sz="1000" b="1" u="heavy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調整</a:t>
            </a:r>
            <a:endParaRPr lang="en-US" altLang="ja-JP" sz="1000" b="1" u="heavy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3691583" y="5883076"/>
            <a:ext cx="6221670" cy="276999"/>
          </a:xfrm>
          <a:prstGeom prst="rect">
            <a:avLst/>
          </a:prstGeom>
          <a:solidFill>
            <a:srgbClr val="FFFF00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福祉政策課</a:t>
            </a:r>
            <a:r>
              <a:rPr lang="en-US" altLang="ja-JP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会議への出席、多機関協働事業の運営に関する評価・見直し等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角丸四角形吹き出し 35"/>
          <p:cNvSpPr/>
          <p:nvPr/>
        </p:nvSpPr>
        <p:spPr>
          <a:xfrm>
            <a:off x="8635525" y="5260165"/>
            <a:ext cx="949603" cy="202630"/>
          </a:xfrm>
          <a:prstGeom prst="wedgeRoundRectCallout">
            <a:avLst>
              <a:gd name="adj1" fmla="val -59952"/>
              <a:gd name="adj2" fmla="val 28114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協働で行う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691581" y="5550140"/>
            <a:ext cx="6221671" cy="276999"/>
          </a:xfrm>
          <a:prstGeom prst="rect">
            <a:avLst/>
          </a:prstGeom>
          <a:solidFill>
            <a:srgbClr val="FFCCCC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ーくる　保健と福祉の総合相談窓口（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en-US" altLang="ja-JP" sz="12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en-US" altLang="ja-JP" sz="105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プランの作成・管理・評価</a:t>
            </a:r>
            <a:r>
              <a:rPr lang="ja-JP" altLang="en-US" sz="10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en-US" sz="1000" b="1" u="heavy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</a:t>
            </a:r>
            <a:r>
              <a:rPr lang="ja-JP" altLang="en-US" sz="1000" b="1" u="heavy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機関間の</a:t>
            </a:r>
            <a:r>
              <a:rPr lang="ja-JP" altLang="en-US" sz="1000" b="1" u="heavy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役割分担・</a:t>
            </a:r>
            <a:r>
              <a:rPr lang="ja-JP" altLang="en-US" sz="1000" b="1" u="heavy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調整</a:t>
            </a:r>
            <a:endParaRPr lang="en-US" altLang="ja-JP" sz="1000" b="1" u="heavy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二方向矢印 33"/>
          <p:cNvSpPr/>
          <p:nvPr/>
        </p:nvSpPr>
        <p:spPr>
          <a:xfrm rot="10800000" flipH="1">
            <a:off x="7616059" y="5277387"/>
            <a:ext cx="886856" cy="304175"/>
          </a:xfrm>
          <a:prstGeom prst="leftUpArrow">
            <a:avLst>
              <a:gd name="adj1" fmla="val 25000"/>
              <a:gd name="adj2" fmla="val 23315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下矢印 8">
            <a:extLst>
              <a:ext uri="{FF2B5EF4-FFF2-40B4-BE49-F238E27FC236}">
                <a16:creationId xmlns:a16="http://schemas.microsoft.com/office/drawing/2014/main" id="{195A5629-06C0-2BE3-E89B-61511A8567C2}"/>
              </a:ext>
            </a:extLst>
          </p:cNvPr>
          <p:cNvSpPr/>
          <p:nvPr/>
        </p:nvSpPr>
        <p:spPr>
          <a:xfrm>
            <a:off x="5850596" y="2435659"/>
            <a:ext cx="365867" cy="384836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E4110216-AF7A-4046-96A9-D39652154EE0}"/>
              </a:ext>
            </a:extLst>
          </p:cNvPr>
          <p:cNvSpPr txBox="1"/>
          <p:nvPr/>
        </p:nvSpPr>
        <p:spPr>
          <a:xfrm>
            <a:off x="438149" y="70637"/>
            <a:ext cx="11302791" cy="45318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72000" tIns="72000" rIns="72000" bIns="72000" rtlCol="0" anchor="ctr" anchorCtr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市の既存の相談窓口から多機関協働事業を活用するまでの流れ　</a:t>
            </a:r>
            <a:endParaRPr kumimoji="1" lang="ja-JP" altLang="en-US" sz="1600" spc="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9303-3AC7-4599-B15C-8D25FB80E6D7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1" name="円形吹き出し 60"/>
          <p:cNvSpPr/>
          <p:nvPr/>
        </p:nvSpPr>
        <p:spPr>
          <a:xfrm>
            <a:off x="152783" y="1997703"/>
            <a:ext cx="2045524" cy="1226197"/>
          </a:xfrm>
          <a:prstGeom prst="wedgeEllipseCallout">
            <a:avLst>
              <a:gd name="adj1" fmla="val 66603"/>
              <a:gd name="adj2" fmla="val -697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まずは、既存の相談窓口</a:t>
            </a:r>
            <a:endParaRPr kumimoji="1" lang="en-US" altLang="ja-JP" sz="1600" dirty="0" smtClean="0"/>
          </a:p>
          <a:p>
            <a:pPr algn="ctr"/>
            <a:r>
              <a:rPr kumimoji="1" lang="ja-JP" altLang="en-US" sz="1600" dirty="0" smtClean="0"/>
              <a:t>同士の連携</a:t>
            </a:r>
            <a:endParaRPr kumimoji="1" lang="ja-JP" altLang="en-US" sz="1600" dirty="0"/>
          </a:p>
        </p:txBody>
      </p:sp>
      <p:sp>
        <p:nvSpPr>
          <p:cNvPr id="66" name="円形吹き出し 65"/>
          <p:cNvSpPr/>
          <p:nvPr/>
        </p:nvSpPr>
        <p:spPr>
          <a:xfrm>
            <a:off x="48346" y="4619501"/>
            <a:ext cx="2084814" cy="1219513"/>
          </a:xfrm>
          <a:prstGeom prst="wedgeEllipseCallout">
            <a:avLst>
              <a:gd name="adj1" fmla="val 61135"/>
              <a:gd name="adj2" fmla="val -3114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解決が難しい場合はみんなで検討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9698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4066</TotalTime>
  <Words>1185</Words>
  <Application>Microsoft Office PowerPoint</Application>
  <PresentationFormat>ワイド画面</PresentationFormat>
  <Paragraphs>143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6" baseType="lpstr">
      <vt:lpstr>BIZ UDPゴシック</vt:lpstr>
      <vt:lpstr>HGPｺﾞｼｯｸE</vt:lpstr>
      <vt:lpstr>HGP創英角ｺﾞｼｯｸUB</vt:lpstr>
      <vt:lpstr>HGS創英角ｺﾞｼｯｸUB</vt:lpstr>
      <vt:lpstr>HG丸ｺﾞｼｯｸM-PRO</vt:lpstr>
      <vt:lpstr>游ゴシック</vt:lpstr>
      <vt:lpstr>游ゴシック Light</vt:lpstr>
      <vt:lpstr>游ゴシック 本文</vt:lpstr>
      <vt:lpstr>Arial</vt:lpstr>
      <vt:lpstr>Calibri</vt:lpstr>
      <vt:lpstr>Calibri Light</vt:lpstr>
      <vt:lpstr>Office Theme</vt:lpstr>
      <vt:lpstr>重層的支援体制整備事業について</vt:lpstr>
      <vt:lpstr>PowerPoint プレゼンテーション</vt:lpstr>
      <vt:lpstr>　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重層的支援体制整備事業の実施について</dc:title>
  <dc:creator>原田　将</dc:creator>
  <cp:lastModifiedBy>酒井　哲也</cp:lastModifiedBy>
  <cp:revision>173</cp:revision>
  <cp:lastPrinted>2025-09-16T07:42:51Z</cp:lastPrinted>
  <dcterms:created xsi:type="dcterms:W3CDTF">2024-01-11T02:53:55Z</dcterms:created>
  <dcterms:modified xsi:type="dcterms:W3CDTF">2025-10-29T08:05:38Z</dcterms:modified>
</cp:coreProperties>
</file>