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7" r:id="rId7"/>
    <p:sldId id="268" r:id="rId8"/>
    <p:sldId id="269" r:id="rId9"/>
    <p:sldId id="263" r:id="rId10"/>
    <p:sldId id="266" r:id="rId11"/>
    <p:sldId id="264" r:id="rId1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8" autoAdjust="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349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5BC40-4F3D-4642-A392-89FD323D2FCB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198" y="4783138"/>
            <a:ext cx="5444806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45D27-FC4D-441C-A9D9-7E4732ECF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81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82ECD-26D3-477C-8EFA-8D37208414F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89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45D27-FC4D-441C-A9D9-7E4732ECF2B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6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8F10-DE1B-47A7-9D68-A6298C770BA4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70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56F5-C1CC-4A81-91E5-3B0234B08BD6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4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6099-0B5F-49F3-AB39-761416C8E2B1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85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9289-A128-499F-9C89-494476381BE6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14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7DC3-0885-4AAC-9B29-64E15628A789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45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2FFF-EA2A-41ED-AAFF-0E9FC9A54019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62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5144-2095-4731-B0FF-CD84E60C4579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73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BB2B-7CCF-4576-98D9-6D1F0D613C25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33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65D5-C470-4795-B357-97E77D378F35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20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BBC7-004D-45AC-8F46-B76D8B173C08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67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9985-F158-48CD-832D-10D591A6D902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17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4B76F-4BC3-44C3-9B63-39351D95D412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5EB6-73DE-4268-8F8C-6052A82B6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1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0609" y="2454442"/>
            <a:ext cx="10711543" cy="11209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重層的支援体制整備事業について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82058" y="4305219"/>
            <a:ext cx="10711543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 smtClean="0"/>
              <a:t>令和５年５月１８日</a:t>
            </a:r>
            <a:endParaRPr lang="en-US" altLang="ja-JP" sz="4400" dirty="0" smtClean="0"/>
          </a:p>
          <a:p>
            <a:r>
              <a:rPr lang="ja-JP" altLang="en-US" sz="4400" dirty="0" smtClean="0"/>
              <a:t>福祉政策</a:t>
            </a:r>
            <a:r>
              <a:rPr lang="ja-JP" altLang="en-US" sz="4400" dirty="0"/>
              <a:t>課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48759" y="737938"/>
            <a:ext cx="1844842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/>
              <a:t>資料１</a:t>
            </a:r>
            <a:endParaRPr kumimoji="1" lang="ja-JP" altLang="en-US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z="3600" smtClean="0"/>
              <a:t>1</a:t>
            </a:fld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594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110216-AF7A-4046-96A9-D39652154EE0}"/>
              </a:ext>
            </a:extLst>
          </p:cNvPr>
          <p:cNvSpPr txBox="1"/>
          <p:nvPr/>
        </p:nvSpPr>
        <p:spPr>
          <a:xfrm>
            <a:off x="438149" y="22437"/>
            <a:ext cx="1130279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kumimoji="1" lang="en-US" altLang="ja-JP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船橋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市の重層的支援体制整備事業　全体像（イメージ）</a:t>
            </a:r>
            <a:endParaRPr kumimoji="1" lang="ja-JP" altLang="en-US" spc="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3310" y="748198"/>
            <a:ext cx="5550527" cy="3026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ja-JP" sz="105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    </a:t>
            </a:r>
          </a:p>
          <a:p>
            <a:r>
              <a:rPr kumimoji="1" lang="ja-JP" altLang="en-US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① 包括的相談支援事業</a:t>
            </a:r>
            <a:endParaRPr kumimoji="1" lang="en-US" altLang="ja-JP" dirty="0" smtClean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  （断らない相談）</a:t>
            </a:r>
            <a:endParaRPr kumimoji="1" lang="en-US" altLang="ja-JP" dirty="0" smtClean="0"/>
          </a:p>
          <a:p>
            <a:pPr>
              <a:spcBef>
                <a:spcPts val="600"/>
              </a:spcBef>
            </a:pPr>
            <a:r>
              <a:rPr kumimoji="1" lang="ja-JP" altLang="en-US" dirty="0" smtClean="0"/>
              <a:t>　　</a:t>
            </a:r>
            <a:r>
              <a:rPr kumimoji="1" lang="ja-JP" altLang="en-US" sz="1600" dirty="0" smtClean="0"/>
              <a:t>・既存の窓口において、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 世代や属性を問わず、相談を包括的に受け止める</a:t>
            </a:r>
            <a:endParaRPr kumimoji="1" lang="en-US" altLang="ja-JP" sz="1600" dirty="0"/>
          </a:p>
          <a:p>
            <a:pPr>
              <a:spcBef>
                <a:spcPts val="600"/>
              </a:spcBef>
            </a:pPr>
            <a:r>
              <a:rPr kumimoji="1" lang="ja-JP" altLang="en-US" sz="1600" dirty="0" smtClean="0"/>
              <a:t>　　 ・適切な部署へのつなぎ、連携により解決を図る</a:t>
            </a:r>
            <a:endParaRPr kumimoji="1" lang="en-US" altLang="ja-JP" sz="1600" dirty="0" smtClean="0"/>
          </a:p>
          <a:p>
            <a:pPr>
              <a:spcBef>
                <a:spcPts val="600"/>
              </a:spcBef>
            </a:pPr>
            <a:endParaRPr kumimoji="1" lang="en-US" altLang="ja-JP" sz="1600" dirty="0" smtClean="0"/>
          </a:p>
          <a:p>
            <a:pPr>
              <a:spcBef>
                <a:spcPts val="600"/>
              </a:spcBef>
            </a:pPr>
            <a:endParaRPr kumimoji="1" lang="en-US" altLang="ja-JP" sz="1600" dirty="0"/>
          </a:p>
          <a:p>
            <a:pPr>
              <a:spcBef>
                <a:spcPts val="600"/>
              </a:spcBef>
            </a:pPr>
            <a:endParaRPr kumimoji="1" lang="en-US" altLang="ja-JP" dirty="0" smtClean="0"/>
          </a:p>
          <a:p>
            <a:endParaRPr kumimoji="1"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5472" y="4030777"/>
            <a:ext cx="5550528" cy="22031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kumimoji="1" lang="ja-JP" altLang="en-US" dirty="0" smtClean="0"/>
              <a:t>　　</a:t>
            </a:r>
            <a:endParaRPr kumimoji="1" lang="en-US" altLang="ja-JP" sz="1050" dirty="0" smtClean="0"/>
          </a:p>
          <a:p>
            <a:r>
              <a:rPr kumimoji="1" lang="ja-JP" altLang="en-US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kumimoji="1" lang="ja-JP" altLang="en-US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②</a:t>
            </a:r>
            <a:r>
              <a:rPr kumimoji="1" lang="ja-JP" altLang="en-US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多機関協働事業</a:t>
            </a:r>
            <a:endParaRPr kumimoji="1" lang="en-US" altLang="ja-JP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kumimoji="1" lang="ja-JP" altLang="en-US" sz="16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kumimoji="1" lang="ja-JP" altLang="en-US" sz="1600" dirty="0" smtClean="0"/>
              <a:t>・役割分担・各分野へのつなぎ調整</a:t>
            </a:r>
            <a:endParaRPr kumimoji="1" lang="en-US" altLang="ja-JP" sz="1600" dirty="0" smtClean="0"/>
          </a:p>
          <a:p>
            <a:pPr>
              <a:spcBef>
                <a:spcPts val="600"/>
              </a:spcBef>
            </a:pPr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・情報収集、直接話を聞く</a:t>
            </a:r>
            <a:endParaRPr kumimoji="1" lang="en-US" altLang="ja-JP" sz="1600" dirty="0" smtClean="0"/>
          </a:p>
          <a:p>
            <a:pPr>
              <a:spcBef>
                <a:spcPts val="600"/>
              </a:spcBef>
            </a:pPr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・複合的課題を抱えた人等の個別の支援プラン作成</a:t>
            </a:r>
            <a:endParaRPr kumimoji="1" lang="en-US" altLang="ja-JP" sz="1600" dirty="0" smtClean="0"/>
          </a:p>
          <a:p>
            <a:pPr>
              <a:spcBef>
                <a:spcPts val="600"/>
              </a:spcBef>
            </a:pPr>
            <a:endParaRPr kumimoji="1" lang="en-US" altLang="ja-JP" sz="1600" dirty="0"/>
          </a:p>
          <a:p>
            <a:pPr>
              <a:spcBef>
                <a:spcPts val="600"/>
              </a:spcBef>
            </a:pPr>
            <a:endParaRPr kumimoji="1" lang="en-US" altLang="ja-JP" sz="16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0514" y="721173"/>
            <a:ext cx="5550527" cy="23442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dirty="0" smtClean="0">
                <a:solidFill>
                  <a:schemeClr val="accent4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kumimoji="1" lang="en-US" altLang="ja-JP" sz="1050" dirty="0" smtClean="0">
              <a:solidFill>
                <a:schemeClr val="accent4">
                  <a:lumMod val="50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dirty="0" smtClean="0">
                <a:solidFill>
                  <a:schemeClr val="accent4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</a:t>
            </a:r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Ⅱ</a:t>
            </a:r>
            <a:r>
              <a:rPr kumimoji="1" lang="ja-JP" altLang="en-US" dirty="0" smtClean="0">
                <a:solidFill>
                  <a:schemeClr val="accent4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参加支援</a:t>
            </a:r>
            <a:endParaRPr kumimoji="1" lang="en-US" altLang="ja-JP" dirty="0" smtClean="0">
              <a:solidFill>
                <a:schemeClr val="accent4">
                  <a:lumMod val="50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ts val="1100"/>
              </a:lnSpc>
            </a:pPr>
            <a:r>
              <a:rPr kumimoji="1" lang="ja-JP" altLang="en-US" dirty="0" smtClean="0"/>
              <a:t>　　　　　　　</a:t>
            </a:r>
            <a:endParaRPr kumimoji="1" lang="en-US" altLang="ja-JP" dirty="0" smtClean="0"/>
          </a:p>
          <a:p>
            <a:r>
              <a:rPr kumimoji="1" lang="ja-JP" altLang="en-US" dirty="0"/>
              <a:t>　　　　　</a:t>
            </a:r>
            <a:r>
              <a:rPr kumimoji="1" lang="ja-JP" altLang="en-US" dirty="0" smtClean="0"/>
              <a:t>・</a:t>
            </a:r>
            <a:r>
              <a:rPr kumimoji="1" lang="ja-JP" altLang="en-US" sz="1600" dirty="0" smtClean="0"/>
              <a:t>ひきこもり状態の人などの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　　　　　　社会とのつながりを回復させる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　　　　</a:t>
            </a:r>
            <a:r>
              <a:rPr kumimoji="1" lang="ja-JP" altLang="en-US" sz="1600" dirty="0"/>
              <a:t> </a:t>
            </a:r>
            <a:r>
              <a:rPr kumimoji="1" lang="ja-JP" altLang="en-US" sz="1600" dirty="0" smtClean="0"/>
              <a:t>  ・必要な資源を開拓し、本人のニーズに</a:t>
            </a:r>
            <a:endParaRPr kumimoji="1" lang="en-US" altLang="ja-JP" sz="1600" dirty="0" smtClean="0"/>
          </a:p>
          <a:p>
            <a:pPr>
              <a:spcAft>
                <a:spcPts val="1200"/>
              </a:spcAft>
            </a:pPr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　　　　あわせて資源との間を取り持つ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pPr>
              <a:lnSpc>
                <a:spcPts val="1400"/>
              </a:lnSpc>
            </a:pPr>
            <a:endParaRPr kumimoji="1" lang="en-US" altLang="ja-JP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85011" y="3195901"/>
            <a:ext cx="5550527" cy="34650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dirty="0"/>
              <a:t>　</a:t>
            </a:r>
            <a:endParaRPr kumimoji="1" lang="en-US" altLang="ja-JP" sz="1400" dirty="0" smtClean="0"/>
          </a:p>
          <a:p>
            <a:r>
              <a:rPr kumimoji="1" lang="ja-JP" altLang="en-US" dirty="0">
                <a:solidFill>
                  <a:schemeClr val="accent6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Ⅲ</a:t>
            </a: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地域づくり支援</a:t>
            </a:r>
            <a:endParaRPr kumimoji="1" lang="en-US" altLang="ja-JP" dirty="0" smtClean="0"/>
          </a:p>
          <a:p>
            <a:pPr>
              <a:spcBef>
                <a:spcPts val="600"/>
              </a:spcBef>
            </a:pPr>
            <a:r>
              <a:rPr kumimoji="1" lang="ja-JP" altLang="en-US" dirty="0"/>
              <a:t>　</a:t>
            </a:r>
            <a:r>
              <a:rPr kumimoji="1" lang="ja-JP" altLang="en-US" sz="1600" dirty="0" smtClean="0"/>
              <a:t>地域における多世代の交流や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多様な活躍の場を確保する地域づくり</a:t>
            </a:r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endParaRPr kumimoji="1" lang="en-US" altLang="ja-JP" sz="1600" dirty="0"/>
          </a:p>
          <a:p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pPr>
              <a:lnSpc>
                <a:spcPts val="1300"/>
              </a:lnSpc>
            </a:pPr>
            <a:endParaRPr kumimoji="1" lang="en-US" altLang="ja-JP" sz="1600" dirty="0" smtClean="0"/>
          </a:p>
          <a:p>
            <a:pPr>
              <a:lnSpc>
                <a:spcPts val="1300"/>
              </a:lnSpc>
            </a:pPr>
            <a:endParaRPr kumimoji="1" lang="en-US" altLang="ja-JP" sz="1600" dirty="0" smtClean="0"/>
          </a:p>
          <a:p>
            <a:pPr>
              <a:lnSpc>
                <a:spcPts val="1300"/>
              </a:lnSpc>
            </a:pPr>
            <a:r>
              <a:rPr kumimoji="1" lang="ja-JP" altLang="en-US" sz="1200" dirty="0"/>
              <a:t>　</a:t>
            </a:r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　　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5687" y="1347048"/>
            <a:ext cx="461665" cy="510003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相 談 支 援</a:t>
            </a:r>
            <a:endParaRPr kumimoji="1" lang="ja-JP" altLang="en-US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3340414" y="3489394"/>
            <a:ext cx="1070401" cy="1114100"/>
          </a:xfrm>
          <a:prstGeom prst="downArrow">
            <a:avLst>
              <a:gd name="adj1" fmla="val 75243"/>
              <a:gd name="adj2" fmla="val 4805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03047" y="3495431"/>
            <a:ext cx="545133" cy="13007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複合的課題</a:t>
            </a:r>
            <a:endParaRPr kumimoji="1" lang="en-US" altLang="ja-JP" sz="1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kumimoji="1" lang="ja-JP" altLang="en-US" sz="1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など</a:t>
            </a:r>
            <a:endParaRPr kumimoji="1" lang="ja-JP" altLang="en-US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844861" y="6345783"/>
            <a:ext cx="3230312" cy="484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③ アウトリーチ支援</a:t>
            </a:r>
            <a:endParaRPr kumimoji="1" lang="ja-JP" altLang="en-US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804" y="497773"/>
            <a:ext cx="1407026" cy="1407026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13" y="1261713"/>
            <a:ext cx="791240" cy="1150894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310074" y="4431932"/>
            <a:ext cx="5280912" cy="19210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>
              <a:lnSpc>
                <a:spcPts val="100"/>
              </a:lnSpc>
              <a:spcBef>
                <a:spcPts val="600"/>
              </a:spcBef>
            </a:pPr>
            <a:endParaRPr kumimoji="1" lang="en-US" altLang="ja-JP" sz="1200" dirty="0" smtClean="0"/>
          </a:p>
          <a:p>
            <a:pPr>
              <a:spcBef>
                <a:spcPts val="600"/>
              </a:spcBef>
            </a:pPr>
            <a:r>
              <a:rPr kumimoji="1" lang="ja-JP" altLang="en-US" sz="1200" dirty="0" smtClean="0"/>
              <a:t>・</a:t>
            </a:r>
            <a:r>
              <a:rPr kumimoji="1" lang="ja-JP" altLang="en-US" sz="1200" dirty="0"/>
              <a:t>地区社協活動拠点</a:t>
            </a:r>
            <a:r>
              <a:rPr kumimoji="1" lang="ja-JP" altLang="en-US" sz="1200" dirty="0" smtClean="0"/>
              <a:t>整備、生活支援コーディネーターの配置、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  </a:t>
            </a:r>
            <a:r>
              <a:rPr kumimoji="1" lang="ja-JP" altLang="en-US" sz="12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ja-JP" altLang="en-US" sz="1200" dirty="0" smtClean="0"/>
              <a:t>地域福祉支援員の配置　　　　　　　　　　　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地域福祉課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100" dirty="0" smtClean="0">
              <a:solidFill>
                <a:srgbClr val="FF0000"/>
              </a:solidFill>
              <a:latin typeface="游ゴシック 本文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 smtClean="0"/>
              <a:t>・地域活動支援センターへの補助　　</a:t>
            </a:r>
            <a:r>
              <a:rPr kumimoji="1" lang="ja-JP" altLang="en-US" sz="1400" dirty="0" smtClean="0"/>
              <a:t>  　　　　 　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障害福祉課）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 smtClean="0"/>
              <a:t>・</a:t>
            </a:r>
            <a:r>
              <a:rPr kumimoji="1" lang="ja-JP" altLang="en-US" sz="1200" dirty="0"/>
              <a:t>地域活動支援</a:t>
            </a:r>
            <a:r>
              <a:rPr kumimoji="1" lang="ja-JP" altLang="en-US" sz="1200" dirty="0" smtClean="0"/>
              <a:t>センター設置</a:t>
            </a:r>
            <a:r>
              <a:rPr kumimoji="1" lang="ja-JP" altLang="en-US" sz="1400" dirty="0"/>
              <a:t>　　　　</a:t>
            </a:r>
            <a:r>
              <a:rPr kumimoji="1" lang="ja-JP" altLang="en-US" sz="1400" dirty="0" smtClean="0"/>
              <a:t>　　　  </a:t>
            </a:r>
            <a:r>
              <a:rPr kumimoji="1" lang="ja-JP" altLang="en-US" sz="1400" dirty="0"/>
              <a:t>　 </a:t>
            </a:r>
            <a:r>
              <a:rPr kumimoji="1" lang="ja-JP" altLang="en-US" sz="1400" dirty="0" smtClean="0"/>
              <a:t> 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（保健総務課）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 smtClean="0"/>
              <a:t>・</a:t>
            </a:r>
            <a:r>
              <a:rPr kumimoji="1" lang="ja-JP" altLang="en-US" sz="1200" dirty="0"/>
              <a:t>シルバーリハビリ体操推進事業</a:t>
            </a:r>
            <a:r>
              <a:rPr kumimoji="1" lang="ja-JP" altLang="en-US" sz="1200" dirty="0" smtClean="0"/>
              <a:t>、</a:t>
            </a:r>
            <a:endParaRPr kumimoji="1" lang="en-US" altLang="ja-JP" sz="1200" dirty="0" smtClean="0"/>
          </a:p>
          <a:p>
            <a:pPr>
              <a:spcBef>
                <a:spcPts val="600"/>
              </a:spcBef>
            </a:pPr>
            <a:r>
              <a:rPr kumimoji="1" lang="ja-JP" altLang="en-US" sz="1200" dirty="0"/>
              <a:t>　</a:t>
            </a:r>
            <a:r>
              <a:rPr kumimoji="1" lang="ja-JP" altLang="en-US" sz="1200" dirty="0" smtClean="0"/>
              <a:t>アクティブシニア</a:t>
            </a:r>
            <a:r>
              <a:rPr kumimoji="1" lang="ja-JP" altLang="en-US" sz="1200" dirty="0"/>
              <a:t>介護予防補助</a:t>
            </a:r>
            <a:r>
              <a:rPr kumimoji="1" lang="ja-JP" altLang="en-US" sz="1200" dirty="0" smtClean="0"/>
              <a:t>金</a:t>
            </a:r>
            <a:r>
              <a:rPr kumimoji="1" lang="ja-JP" altLang="en-US" sz="1200" dirty="0"/>
              <a:t>　</a:t>
            </a:r>
            <a:r>
              <a:rPr kumimoji="1" lang="ja-JP" altLang="en-US" sz="1200" dirty="0" smtClean="0"/>
              <a:t>　　　　　　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健康づくり課）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 smtClean="0"/>
              <a:t>・</a:t>
            </a:r>
            <a:r>
              <a:rPr kumimoji="1" lang="ja-JP" altLang="en-US" sz="1200" dirty="0"/>
              <a:t>地域</a:t>
            </a:r>
            <a:r>
              <a:rPr kumimoji="1" lang="ja-JP" altLang="en-US" sz="1200" dirty="0" smtClean="0"/>
              <a:t>子育て</a:t>
            </a:r>
            <a:r>
              <a:rPr lang="ja-JP" altLang="en-US" sz="1200" dirty="0"/>
              <a:t>支援</a:t>
            </a:r>
            <a:r>
              <a:rPr lang="ja-JP" altLang="en-US" sz="1200" dirty="0" smtClean="0"/>
              <a:t>センター設置</a:t>
            </a:r>
            <a:r>
              <a:rPr kumimoji="1" lang="ja-JP" altLang="en-US" sz="1200" dirty="0"/>
              <a:t>　 　</a:t>
            </a:r>
            <a:r>
              <a:rPr kumimoji="1" lang="ja-JP" altLang="en-US" sz="1200" dirty="0" smtClean="0"/>
              <a:t>　　　　　 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地域子育て支援課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06" y="2976495"/>
            <a:ext cx="1768890" cy="153893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15" y="594916"/>
            <a:ext cx="1533398" cy="128038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931581" y="2574755"/>
            <a:ext cx="4993137" cy="88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>
              <a:lnSpc>
                <a:spcPts val="100"/>
              </a:lnSpc>
              <a:spcBef>
                <a:spcPts val="600"/>
              </a:spcBef>
            </a:pPr>
            <a:endParaRPr kumimoji="1" lang="en-US" altLang="ja-JP" sz="1200" dirty="0" smtClean="0"/>
          </a:p>
          <a:p>
            <a:pPr>
              <a:spcBef>
                <a:spcPts val="600"/>
              </a:spcBef>
            </a:pPr>
            <a:r>
              <a:rPr kumimoji="1" lang="en-US" altLang="ja-JP" sz="1200" dirty="0" smtClean="0">
                <a:latin typeface="+mj-lt"/>
              </a:rPr>
              <a:t>【</a:t>
            </a:r>
            <a:r>
              <a:rPr kumimoji="1" lang="ja-JP" altLang="en-US" sz="1200" dirty="0" smtClean="0">
                <a:latin typeface="+mj-lt"/>
              </a:rPr>
              <a:t>主な相談窓口の例</a:t>
            </a:r>
            <a:r>
              <a:rPr kumimoji="1" lang="en-US" altLang="ja-JP" sz="1200" dirty="0" smtClean="0">
                <a:latin typeface="+mj-lt"/>
              </a:rPr>
              <a:t>】</a:t>
            </a:r>
          </a:p>
          <a:p>
            <a:pPr>
              <a:spcBef>
                <a:spcPts val="600"/>
              </a:spcBef>
            </a:pPr>
            <a:r>
              <a:rPr kumimoji="1" lang="ja-JP" altLang="en-US" sz="1200" dirty="0" smtClean="0">
                <a:latin typeface="+mj-lt"/>
              </a:rPr>
              <a:t>地域包括支援センター、基幹相談支援センター「ふらっと船橋」、</a:t>
            </a:r>
            <a:endParaRPr kumimoji="1" lang="en-US" altLang="ja-JP" sz="12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 smtClean="0">
                <a:latin typeface="+mj-lt"/>
              </a:rPr>
              <a:t>子育て世代包括支援センター「ふなここ」、子育て支援センター　他</a:t>
            </a:r>
            <a:endParaRPr kumimoji="1" lang="en-US" altLang="ja-JP" sz="1200" dirty="0" smtClean="0">
              <a:latin typeface="+mj-lt"/>
            </a:endParaRPr>
          </a:p>
        </p:txBody>
      </p:sp>
      <p:sp>
        <p:nvSpPr>
          <p:cNvPr id="14" name="下矢印 13"/>
          <p:cNvSpPr/>
          <p:nvPr/>
        </p:nvSpPr>
        <p:spPr>
          <a:xfrm rot="10800000">
            <a:off x="4364746" y="3434306"/>
            <a:ext cx="1044658" cy="1169188"/>
          </a:xfrm>
          <a:prstGeom prst="downArrow">
            <a:avLst>
              <a:gd name="adj1" fmla="val 75243"/>
              <a:gd name="adj2" fmla="val 4805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80219" y="3615811"/>
            <a:ext cx="520016" cy="12317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調整・</a:t>
            </a:r>
            <a:endParaRPr kumimoji="1" lang="en-US" altLang="ja-JP" sz="1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役割分担</a:t>
            </a:r>
            <a:endParaRPr kumimoji="1" lang="ja-JP" altLang="en-US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曲折矢印 2"/>
          <p:cNvSpPr/>
          <p:nvPr/>
        </p:nvSpPr>
        <p:spPr>
          <a:xfrm rot="10800000">
            <a:off x="1986937" y="6204352"/>
            <a:ext cx="488807" cy="46232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2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曲折矢印 28"/>
          <p:cNvSpPr/>
          <p:nvPr/>
        </p:nvSpPr>
        <p:spPr>
          <a:xfrm rot="10800000" flipH="1">
            <a:off x="4513463" y="6232744"/>
            <a:ext cx="519258" cy="433937"/>
          </a:xfrm>
          <a:prstGeom prst="bentArrow">
            <a:avLst>
              <a:gd name="adj1" fmla="val 25000"/>
              <a:gd name="adj2" fmla="val 23701"/>
              <a:gd name="adj3" fmla="val 25000"/>
              <a:gd name="adj4" fmla="val 67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07137" y="5570684"/>
            <a:ext cx="4993137" cy="366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>
              <a:lnSpc>
                <a:spcPts val="100"/>
              </a:lnSpc>
              <a:spcBef>
                <a:spcPts val="600"/>
              </a:spcBef>
            </a:pPr>
            <a:endParaRPr kumimoji="1" lang="en-US" altLang="ja-JP" sz="1200" dirty="0" smtClean="0"/>
          </a:p>
          <a:p>
            <a:pPr>
              <a:spcBef>
                <a:spcPts val="600"/>
              </a:spcBef>
            </a:pPr>
            <a:r>
              <a:rPr kumimoji="1" lang="ja-JP" altLang="en-US" sz="1200" dirty="0" smtClean="0">
                <a:latin typeface="+mj-lt"/>
              </a:rPr>
              <a:t>調整役：地域福祉課・「保健と福祉の総合相談窓口　さーくる」</a:t>
            </a:r>
            <a:endParaRPr kumimoji="1" lang="en-US" altLang="ja-JP" sz="1200" dirty="0" smtClean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36337" y="982947"/>
            <a:ext cx="7239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新規</a:t>
            </a:r>
            <a:endParaRPr kumimoji="1" lang="ja-JP" altLang="en-US" dirty="0">
              <a:solidFill>
                <a:srgbClr val="0070C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31581" y="3832197"/>
            <a:ext cx="7239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新規</a:t>
            </a:r>
            <a:endParaRPr kumimoji="1" lang="ja-JP" altLang="en-US" dirty="0">
              <a:solidFill>
                <a:srgbClr val="0070C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21" y="5806413"/>
            <a:ext cx="958936" cy="100921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88" y="5891587"/>
            <a:ext cx="981236" cy="908392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2550432" y="6020751"/>
            <a:ext cx="7239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新規</a:t>
            </a:r>
            <a:endParaRPr kumimoji="1" lang="ja-JP" altLang="en-US" dirty="0">
              <a:solidFill>
                <a:srgbClr val="0070C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76887" y="2788915"/>
            <a:ext cx="46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Ⅰ</a:t>
            </a:r>
            <a:endParaRPr kumimoji="1" lang="ja-JP" altLang="en-US" sz="2800" b="1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520013" y="2395471"/>
            <a:ext cx="5180024" cy="605294"/>
          </a:xfrm>
          <a:prstGeom prst="rect">
            <a:avLst/>
          </a:prstGeom>
          <a:solidFill>
            <a:srgbClr val="FFCC66"/>
          </a:solidFill>
        </p:spPr>
        <p:txBody>
          <a:bodyPr vert="horz" wrap="square" rtlCol="0">
            <a:spAutoFit/>
          </a:bodyPr>
          <a:lstStyle/>
          <a:p>
            <a:pPr>
              <a:lnSpc>
                <a:spcPts val="100"/>
              </a:lnSpc>
              <a:spcBef>
                <a:spcPts val="600"/>
              </a:spcBef>
            </a:pPr>
            <a:endParaRPr kumimoji="1" lang="en-US" altLang="ja-JP" sz="1200" dirty="0" smtClean="0"/>
          </a:p>
          <a:p>
            <a:pPr>
              <a:spcBef>
                <a:spcPts val="600"/>
              </a:spcBef>
            </a:pPr>
            <a:r>
              <a:rPr kumimoji="1" lang="ja-JP" altLang="en-US" sz="1200" dirty="0" smtClean="0">
                <a:latin typeface="+mj-lt"/>
              </a:rPr>
              <a:t>・就労準備支援事業　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（地域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福祉課　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さーくる・市社協で実施）</a:t>
            </a:r>
            <a:endParaRPr kumimoji="1" lang="en-US" altLang="ja-JP" sz="12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kumimoji="1" lang="en-US" altLang="ja-JP" sz="1050" dirty="0" smtClean="0">
                <a:latin typeface="+mj-lt"/>
              </a:rPr>
              <a:t>※</a:t>
            </a:r>
            <a:r>
              <a:rPr kumimoji="1" lang="ja-JP" altLang="en-US" sz="1050" dirty="0">
                <a:latin typeface="+mj-lt"/>
              </a:rPr>
              <a:t>現行</a:t>
            </a:r>
            <a:r>
              <a:rPr kumimoji="1" lang="ja-JP" altLang="en-US" sz="1050" dirty="0" smtClean="0">
                <a:latin typeface="+mj-lt"/>
              </a:rPr>
              <a:t>は生活困窮者が対象であるが、対象を拡大し、生活困窮者以外も対象とする</a:t>
            </a:r>
            <a:endParaRPr kumimoji="1" lang="en-US" altLang="ja-JP" sz="1050" dirty="0" smtClean="0">
              <a:latin typeface="+mj-lt"/>
            </a:endParaRPr>
          </a:p>
        </p:txBody>
      </p:sp>
      <p:sp>
        <p:nvSpPr>
          <p:cNvPr id="26" name="上下矢印 25"/>
          <p:cNvSpPr/>
          <p:nvPr/>
        </p:nvSpPr>
        <p:spPr>
          <a:xfrm rot="1891577">
            <a:off x="5744362" y="2718672"/>
            <a:ext cx="620349" cy="1619744"/>
          </a:xfrm>
          <a:prstGeom prst="upDownArrow">
            <a:avLst>
              <a:gd name="adj1" fmla="val 5830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 rot="1894754">
            <a:off x="5681464" y="3128172"/>
            <a:ext cx="430887" cy="13007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連 携</a:t>
            </a:r>
            <a:endParaRPr kumimoji="1" lang="ja-JP" altLang="en-US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xfrm>
            <a:off x="9053512" y="6324399"/>
            <a:ext cx="2743200" cy="365125"/>
          </a:xfrm>
        </p:spPr>
        <p:txBody>
          <a:bodyPr/>
          <a:lstStyle/>
          <a:p>
            <a:fld id="{BECD5EB6-73DE-4268-8F8C-6052A82B6CC4}" type="slidenum">
              <a:rPr kumimoji="1" lang="ja-JP" altLang="en-US" sz="3600" smtClean="0"/>
              <a:t>10</a:t>
            </a:fld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564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 誰ひとり取り残さない体制の構築を目指します。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95" y="2084814"/>
            <a:ext cx="4876397" cy="44619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70861" y="2650210"/>
            <a:ext cx="4308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ご清聴ありがとうございました。</a:t>
            </a:r>
            <a:endParaRPr kumimoji="1" lang="ja-JP" altLang="en-US" sz="4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z="3600" smtClean="0"/>
              <a:t>11</a:t>
            </a:fld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2937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CFDE6C1-B8D0-4F67-A64D-1BFE2C2D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" r="1361" b="1212"/>
          <a:stretch/>
        </p:blipFill>
        <p:spPr>
          <a:xfrm>
            <a:off x="1216404" y="0"/>
            <a:ext cx="9659414" cy="6774873"/>
          </a:xfrm>
          <a:prstGeom prst="rect">
            <a:avLst/>
          </a:prstGeom>
        </p:spPr>
      </p:pic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CD5EB6-73DE-4268-8F8C-6052A82B6CC4}" type="slidenum">
              <a:rPr kumimoji="1" lang="ja-JP" altLang="en-US" sz="3600" smtClean="0"/>
              <a:t>2</a:t>
            </a:fld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616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こんな人が相談に来たとき（相談支援）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85978" y="1587076"/>
            <a:ext cx="11825207" cy="42437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相談者の主張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 smtClean="0">
                <a:solidFill>
                  <a:schemeClr val="tx1"/>
                </a:solidFill>
              </a:rPr>
              <a:t>・成人した子ども</a:t>
            </a:r>
            <a:r>
              <a:rPr lang="ja-JP" altLang="en-US" sz="2400" dirty="0" smtClean="0">
                <a:solidFill>
                  <a:schemeClr val="tx1"/>
                </a:solidFill>
              </a:rPr>
              <a:t>を養っているが、じっとしているのが苦手で、周囲に馴染めず、</a:t>
            </a:r>
            <a:r>
              <a:rPr lang="ja-JP" altLang="en-US" sz="2400" dirty="0">
                <a:solidFill>
                  <a:schemeClr val="tx1"/>
                </a:solidFill>
              </a:rPr>
              <a:t>学校</a:t>
            </a:r>
            <a:r>
              <a:rPr lang="ja-JP" altLang="en-US" sz="2400" dirty="0" smtClean="0">
                <a:solidFill>
                  <a:schemeClr val="tx1"/>
                </a:solidFill>
              </a:rPr>
              <a:t>に行けなくなってからずっと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ひきこもり。自分が働けなくなった時が心配。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solidFill>
                  <a:schemeClr val="tx1"/>
                </a:solidFill>
              </a:rPr>
              <a:t>・自分の体調が悪い時に、近所</a:t>
            </a:r>
            <a:r>
              <a:rPr lang="ja-JP" altLang="en-US" sz="2400" dirty="0">
                <a:solidFill>
                  <a:schemeClr val="tx1"/>
                </a:solidFill>
              </a:rPr>
              <a:t>に</a:t>
            </a:r>
            <a:r>
              <a:rPr lang="ja-JP" altLang="en-US" sz="2400" dirty="0" smtClean="0">
                <a:solidFill>
                  <a:schemeClr val="tx1"/>
                </a:solidFill>
              </a:rPr>
              <a:t>住んでいる</a:t>
            </a:r>
            <a:r>
              <a:rPr lang="ja-JP" altLang="en-US" sz="2400" dirty="0">
                <a:solidFill>
                  <a:schemeClr val="tx1"/>
                </a:solidFill>
              </a:rPr>
              <a:t>高齢の両親</a:t>
            </a:r>
            <a:r>
              <a:rPr lang="ja-JP" altLang="en-US" sz="2400" dirty="0" smtClean="0">
                <a:solidFill>
                  <a:schemeClr val="tx1"/>
                </a:solidFill>
              </a:rPr>
              <a:t>に子</a:t>
            </a:r>
            <a:r>
              <a:rPr lang="ja-JP" altLang="en-US" sz="2400" dirty="0">
                <a:solidFill>
                  <a:schemeClr val="tx1"/>
                </a:solidFill>
              </a:rPr>
              <a:t>ども</a:t>
            </a:r>
            <a:r>
              <a:rPr lang="ja-JP" altLang="en-US" sz="2400" dirty="0" smtClean="0">
                <a:solidFill>
                  <a:schemeClr val="tx1"/>
                </a:solidFill>
              </a:rPr>
              <a:t>の</a:t>
            </a:r>
            <a:r>
              <a:rPr lang="ja-JP" altLang="en-US" sz="2400" dirty="0">
                <a:solidFill>
                  <a:schemeClr val="tx1"/>
                </a:solidFill>
              </a:rPr>
              <a:t>面倒を見てもらいたいが、家がごみ屋敷状態</a:t>
            </a:r>
            <a:r>
              <a:rPr lang="ja-JP" altLang="en-US" sz="2400" dirty="0" smtClean="0">
                <a:solidFill>
                  <a:schemeClr val="tx1"/>
                </a:solidFill>
              </a:rPr>
              <a:t>で人</a:t>
            </a:r>
            <a:r>
              <a:rPr lang="ja-JP" altLang="en-US" sz="2400" dirty="0">
                <a:solidFill>
                  <a:schemeClr val="tx1"/>
                </a:solidFill>
              </a:rPr>
              <a:t>は呼べない</a:t>
            </a:r>
            <a:r>
              <a:rPr lang="ja-JP" altLang="en-US" sz="2400" dirty="0" smtClean="0">
                <a:solidFill>
                  <a:schemeClr val="tx1"/>
                </a:solidFill>
              </a:rPr>
              <a:t>。</a:t>
            </a:r>
            <a:endParaRPr lang="en-US" altLang="ja-JP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・計画的にお金を使いたい</a:t>
            </a:r>
            <a:r>
              <a:rPr lang="ja-JP" altLang="en-US" sz="2400" dirty="0" smtClean="0">
                <a:solidFill>
                  <a:schemeClr val="tx1"/>
                </a:solidFill>
              </a:rPr>
              <a:t>が、衝動買いがやめられず、いろんな</a:t>
            </a:r>
            <a:r>
              <a:rPr lang="ja-JP" altLang="en-US" sz="2400" dirty="0">
                <a:solidFill>
                  <a:schemeClr val="tx1"/>
                </a:solidFill>
              </a:rPr>
              <a:t>ところ</a:t>
            </a:r>
            <a:r>
              <a:rPr lang="ja-JP" altLang="en-US" sz="2400" dirty="0" smtClean="0">
                <a:solidFill>
                  <a:schemeClr val="tx1"/>
                </a:solidFill>
              </a:rPr>
              <a:t>に借金して</a:t>
            </a:r>
            <a:r>
              <a:rPr lang="ja-JP" altLang="en-US" sz="2400" dirty="0">
                <a:solidFill>
                  <a:schemeClr val="tx1"/>
                </a:solidFill>
              </a:rPr>
              <a:t>しまい</a:t>
            </a:r>
            <a:r>
              <a:rPr lang="ja-JP" altLang="en-US" sz="2400" dirty="0" smtClean="0">
                <a:solidFill>
                  <a:schemeClr val="tx1"/>
                </a:solidFill>
              </a:rPr>
              <a:t>、税金も払えていない。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86123"/>
            <a:ext cx="1715856" cy="208932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56" y="5409836"/>
            <a:ext cx="1569780" cy="131163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z="3600" smtClean="0"/>
              <a:t>3</a:t>
            </a:fld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537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こんな人が相談に来たとき（これまで）</a:t>
            </a:r>
            <a:endParaRPr kumimoji="1" lang="ja-JP" altLang="en-US" dirty="0"/>
          </a:p>
        </p:txBody>
      </p:sp>
      <p:sp>
        <p:nvSpPr>
          <p:cNvPr id="29" name="円形吹き出し 28"/>
          <p:cNvSpPr/>
          <p:nvPr/>
        </p:nvSpPr>
        <p:spPr>
          <a:xfrm>
            <a:off x="4541004" y="1431611"/>
            <a:ext cx="3797086" cy="1702706"/>
          </a:xfrm>
          <a:prstGeom prst="wedgeEllipseCallout">
            <a:avLst>
              <a:gd name="adj1" fmla="val -5323"/>
              <a:gd name="adj2" fmla="val 706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たくさんの窓口に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行かないと・・・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それぞれの窓口ではじめから説明</a:t>
            </a:r>
            <a:r>
              <a:rPr lang="ja-JP" altLang="en-US" sz="2000" dirty="0" err="1" smtClean="0"/>
              <a:t>するの</a:t>
            </a:r>
            <a:r>
              <a:rPr lang="ja-JP" altLang="en-US" sz="2000" dirty="0" smtClean="0"/>
              <a:t>大変だなぁ</a:t>
            </a:r>
            <a:endParaRPr kumimoji="1" lang="ja-JP" altLang="en-US" sz="2000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16" y="3440582"/>
            <a:ext cx="1952329" cy="2377265"/>
          </a:xfrm>
          <a:prstGeom prst="rect">
            <a:avLst/>
          </a:prstGeom>
        </p:spPr>
      </p:pic>
      <p:sp>
        <p:nvSpPr>
          <p:cNvPr id="40" name="楕円 39"/>
          <p:cNvSpPr/>
          <p:nvPr/>
        </p:nvSpPr>
        <p:spPr>
          <a:xfrm>
            <a:off x="9701939" y="1766052"/>
            <a:ext cx="2184807" cy="14885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こ</a:t>
            </a:r>
            <a:r>
              <a:rPr kumimoji="1" lang="ja-JP" altLang="en-US" dirty="0" smtClean="0"/>
              <a:t>ども・子育ての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相談窓口</a:t>
            </a:r>
            <a:endParaRPr kumimoji="1" lang="ja-JP" altLang="en-US" dirty="0"/>
          </a:p>
        </p:txBody>
      </p:sp>
      <p:sp>
        <p:nvSpPr>
          <p:cNvPr id="41" name="楕円 40"/>
          <p:cNvSpPr/>
          <p:nvPr/>
        </p:nvSpPr>
        <p:spPr>
          <a:xfrm>
            <a:off x="9451383" y="3484335"/>
            <a:ext cx="2184807" cy="14885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生活困窮者の相談窓口</a:t>
            </a:r>
            <a:endParaRPr kumimoji="1" lang="ja-JP" altLang="en-US" dirty="0"/>
          </a:p>
        </p:txBody>
      </p:sp>
      <p:sp>
        <p:nvSpPr>
          <p:cNvPr id="42" name="楕円 41"/>
          <p:cNvSpPr/>
          <p:nvPr/>
        </p:nvSpPr>
        <p:spPr>
          <a:xfrm>
            <a:off x="9613767" y="5246152"/>
            <a:ext cx="2397419" cy="14885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障害のある人の相談窓口</a:t>
            </a:r>
            <a:endParaRPr kumimoji="1" lang="ja-JP" altLang="en-US" dirty="0"/>
          </a:p>
        </p:txBody>
      </p:sp>
      <p:sp>
        <p:nvSpPr>
          <p:cNvPr id="43" name="楕円 42"/>
          <p:cNvSpPr/>
          <p:nvPr/>
        </p:nvSpPr>
        <p:spPr>
          <a:xfrm>
            <a:off x="759405" y="2438131"/>
            <a:ext cx="2184807" cy="14885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高齢者の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相談窓口</a:t>
            </a:r>
            <a:endParaRPr kumimoji="1" lang="ja-JP" altLang="en-US" dirty="0"/>
          </a:p>
        </p:txBody>
      </p:sp>
      <p:sp>
        <p:nvSpPr>
          <p:cNvPr id="44" name="楕円 43"/>
          <p:cNvSpPr/>
          <p:nvPr/>
        </p:nvSpPr>
        <p:spPr>
          <a:xfrm>
            <a:off x="732697" y="5071435"/>
            <a:ext cx="2464711" cy="11739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税金担当部署</a:t>
            </a:r>
            <a:endParaRPr kumimoji="1" lang="ja-JP" altLang="en-US" dirty="0"/>
          </a:p>
        </p:txBody>
      </p:sp>
      <p:sp>
        <p:nvSpPr>
          <p:cNvPr id="46" name="左矢印 45"/>
          <p:cNvSpPr/>
          <p:nvPr/>
        </p:nvSpPr>
        <p:spPr>
          <a:xfrm rot="1333442">
            <a:off x="3428435" y="3295388"/>
            <a:ext cx="1347419" cy="9016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左矢印 46"/>
          <p:cNvSpPr/>
          <p:nvPr/>
        </p:nvSpPr>
        <p:spPr>
          <a:xfrm rot="20807863">
            <a:off x="3563352" y="4795310"/>
            <a:ext cx="1347419" cy="9016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左矢印 47"/>
          <p:cNvSpPr/>
          <p:nvPr/>
        </p:nvSpPr>
        <p:spPr>
          <a:xfrm rot="9271649">
            <a:off x="7509409" y="3033492"/>
            <a:ext cx="1347419" cy="9016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左矢印 48"/>
          <p:cNvSpPr/>
          <p:nvPr/>
        </p:nvSpPr>
        <p:spPr>
          <a:xfrm rot="10956493">
            <a:off x="7574799" y="4265211"/>
            <a:ext cx="1347419" cy="9016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左矢印 49"/>
          <p:cNvSpPr/>
          <p:nvPr/>
        </p:nvSpPr>
        <p:spPr>
          <a:xfrm rot="11592700">
            <a:off x="7509409" y="5416140"/>
            <a:ext cx="1347419" cy="9016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27104" y="6354315"/>
            <a:ext cx="2743200" cy="365125"/>
          </a:xfrm>
        </p:spPr>
        <p:txBody>
          <a:bodyPr/>
          <a:lstStyle/>
          <a:p>
            <a:fld id="{BECD5EB6-73DE-4268-8F8C-6052A82B6CC4}" type="slidenum">
              <a:rPr kumimoji="1" lang="ja-JP" altLang="en-US" sz="3600" smtClean="0"/>
              <a:t>4</a:t>
            </a:fld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496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ドーナツ 3"/>
          <p:cNvSpPr/>
          <p:nvPr/>
        </p:nvSpPr>
        <p:spPr>
          <a:xfrm>
            <a:off x="3923162" y="1922704"/>
            <a:ext cx="4088076" cy="4041372"/>
          </a:xfrm>
          <a:prstGeom prst="donut">
            <a:avLst>
              <a:gd name="adj" fmla="val 9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80123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こんな人が相談に来たとき（重層開始）</a:t>
            </a:r>
            <a:endParaRPr kumimoji="1" lang="ja-JP" altLang="en-US" dirty="0"/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" y="2982147"/>
            <a:ext cx="1952329" cy="2377265"/>
          </a:xfrm>
          <a:prstGeom prst="rect">
            <a:avLst/>
          </a:prstGeom>
        </p:spPr>
      </p:pic>
      <p:sp>
        <p:nvSpPr>
          <p:cNvPr id="73" name="楕円 72"/>
          <p:cNvSpPr/>
          <p:nvPr/>
        </p:nvSpPr>
        <p:spPr>
          <a:xfrm>
            <a:off x="3098232" y="3311480"/>
            <a:ext cx="2184807" cy="14885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生活困窮者の相談窓口</a:t>
            </a:r>
            <a:endParaRPr kumimoji="1" lang="ja-JP" altLang="en-US" dirty="0"/>
          </a:p>
        </p:txBody>
      </p:sp>
      <p:sp>
        <p:nvSpPr>
          <p:cNvPr id="5" name="楕円 4"/>
          <p:cNvSpPr/>
          <p:nvPr/>
        </p:nvSpPr>
        <p:spPr>
          <a:xfrm>
            <a:off x="6512332" y="1900922"/>
            <a:ext cx="1908338" cy="139374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子ども・子育ての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相談窓口</a:t>
            </a:r>
            <a:endParaRPr kumimoji="1" lang="ja-JP" altLang="en-US" dirty="0"/>
          </a:p>
        </p:txBody>
      </p:sp>
      <p:sp>
        <p:nvSpPr>
          <p:cNvPr id="6" name="楕円 5"/>
          <p:cNvSpPr/>
          <p:nvPr/>
        </p:nvSpPr>
        <p:spPr>
          <a:xfrm>
            <a:off x="6512331" y="3907519"/>
            <a:ext cx="2323837" cy="127863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障害のある人の相談窓口</a:t>
            </a:r>
            <a:endParaRPr kumimoji="1" lang="ja-JP" altLang="en-US" dirty="0"/>
          </a:p>
        </p:txBody>
      </p:sp>
      <p:sp>
        <p:nvSpPr>
          <p:cNvPr id="7" name="楕円 6"/>
          <p:cNvSpPr/>
          <p:nvPr/>
        </p:nvSpPr>
        <p:spPr>
          <a:xfrm>
            <a:off x="3923162" y="1690688"/>
            <a:ext cx="1985109" cy="13325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高齢者の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相談窓口</a:t>
            </a:r>
            <a:endParaRPr kumimoji="1" lang="ja-JP" altLang="en-US" dirty="0"/>
          </a:p>
        </p:txBody>
      </p:sp>
      <p:sp>
        <p:nvSpPr>
          <p:cNvPr id="8" name="楕円 7"/>
          <p:cNvSpPr/>
          <p:nvPr/>
        </p:nvSpPr>
        <p:spPr>
          <a:xfrm>
            <a:off x="4399147" y="5088340"/>
            <a:ext cx="2338816" cy="13325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税金担当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部署</a:t>
            </a:r>
            <a:endParaRPr kumimoji="1" lang="ja-JP" altLang="en-US" dirty="0"/>
          </a:p>
        </p:txBody>
      </p:sp>
      <p:sp>
        <p:nvSpPr>
          <p:cNvPr id="11" name="左矢印 10"/>
          <p:cNvSpPr/>
          <p:nvPr/>
        </p:nvSpPr>
        <p:spPr>
          <a:xfrm rot="10800000">
            <a:off x="2111467" y="3719937"/>
            <a:ext cx="735682" cy="9016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121038" y="3201225"/>
            <a:ext cx="1692323" cy="1098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会議を通して</a:t>
            </a:r>
            <a:r>
              <a:rPr kumimoji="1" lang="ja-JP" altLang="en-US" dirty="0" smtClean="0"/>
              <a:t>情報共有</a:t>
            </a:r>
            <a:endParaRPr kumimoji="1" lang="ja-JP" altLang="en-US" dirty="0"/>
          </a:p>
        </p:txBody>
      </p:sp>
      <p:sp>
        <p:nvSpPr>
          <p:cNvPr id="13" name="左矢印 12"/>
          <p:cNvSpPr/>
          <p:nvPr/>
        </p:nvSpPr>
        <p:spPr>
          <a:xfrm rot="10800000">
            <a:off x="9034689" y="3645149"/>
            <a:ext cx="735682" cy="9016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81" y="2830258"/>
            <a:ext cx="2234839" cy="2937935"/>
          </a:xfrm>
          <a:prstGeom prst="rect">
            <a:avLst/>
          </a:prstGeom>
        </p:spPr>
      </p:pic>
      <p:sp>
        <p:nvSpPr>
          <p:cNvPr id="12" name="円形吹き出し 11"/>
          <p:cNvSpPr/>
          <p:nvPr/>
        </p:nvSpPr>
        <p:spPr>
          <a:xfrm>
            <a:off x="9239003" y="1496291"/>
            <a:ext cx="2908017" cy="1101501"/>
          </a:xfrm>
          <a:prstGeom prst="wedgeEllipseCallout">
            <a:avLst>
              <a:gd name="adj1" fmla="val -34717"/>
              <a:gd name="adj2" fmla="val 1331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必要な支援が受けられるようになる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99892" y="5415075"/>
            <a:ext cx="2234550" cy="549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１</a:t>
            </a:r>
            <a:r>
              <a:rPr kumimoji="1" lang="ja-JP" altLang="en-US" dirty="0" smtClean="0"/>
              <a:t>つの窓口に相談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z="3600" smtClean="0"/>
              <a:t>5</a:t>
            </a:fld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276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7000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こんな場合は伺います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63" y="1690688"/>
            <a:ext cx="2055137" cy="20098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9" y="4182017"/>
            <a:ext cx="1651184" cy="16882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416" y="2382496"/>
            <a:ext cx="2782698" cy="262609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454" y="4182017"/>
            <a:ext cx="2055137" cy="199176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454" y="1636367"/>
            <a:ext cx="1991762" cy="206419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70016" y="3598223"/>
            <a:ext cx="2470067" cy="422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ひきこもっている人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32509" y="5919627"/>
            <a:ext cx="3040083" cy="422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長い距離の移動が難しい人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864015" y="3598223"/>
            <a:ext cx="2470067" cy="422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自宅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864014" y="6173779"/>
            <a:ext cx="2470067" cy="422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近所</a:t>
            </a:r>
            <a:r>
              <a:rPr lang="ja-JP" altLang="en-US" dirty="0" smtClean="0"/>
              <a:t>の</a:t>
            </a:r>
            <a:r>
              <a:rPr lang="ja-JP" altLang="en-US" dirty="0"/>
              <a:t>公民館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9056212" y="5008592"/>
            <a:ext cx="2470067" cy="422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相談</a:t>
            </a:r>
            <a:endParaRPr kumimoji="1" lang="ja-JP" altLang="en-US" dirty="0"/>
          </a:p>
        </p:txBody>
      </p:sp>
      <p:sp>
        <p:nvSpPr>
          <p:cNvPr id="15" name="左矢印 14"/>
          <p:cNvSpPr/>
          <p:nvPr/>
        </p:nvSpPr>
        <p:spPr>
          <a:xfrm rot="10800000">
            <a:off x="3625040" y="3604866"/>
            <a:ext cx="735682" cy="9016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左矢印 15"/>
          <p:cNvSpPr/>
          <p:nvPr/>
        </p:nvSpPr>
        <p:spPr>
          <a:xfrm rot="10800000">
            <a:off x="7940901" y="3598223"/>
            <a:ext cx="735682" cy="9016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13756" y="1365662"/>
            <a:ext cx="3290739" cy="5343896"/>
          </a:xfrm>
          <a:prstGeom prst="round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4475008" y="1363687"/>
            <a:ext cx="3290739" cy="5343896"/>
          </a:xfrm>
          <a:prstGeom prst="round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z="3600" smtClean="0"/>
              <a:t>6</a:t>
            </a:fld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482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239306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参加支援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18882" y="5833135"/>
            <a:ext cx="1796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【</a:t>
            </a:r>
            <a:r>
              <a:rPr kumimoji="1" lang="ja-JP" altLang="en-US" sz="1400" dirty="0" smtClean="0"/>
              <a:t>厚労省資料より</a:t>
            </a:r>
            <a:r>
              <a:rPr kumimoji="1" lang="en-US" altLang="ja-JP" sz="1400" dirty="0" smtClean="0"/>
              <a:t>】</a:t>
            </a:r>
            <a:endParaRPr kumimoji="1" lang="ja-JP" altLang="en-US" sz="1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1" y="793665"/>
            <a:ext cx="4314825" cy="51054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547" y="779846"/>
            <a:ext cx="1788857" cy="17954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260" y="3891128"/>
            <a:ext cx="1571625" cy="155980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885" y="4079555"/>
            <a:ext cx="1296284" cy="131135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8781" y="2575255"/>
            <a:ext cx="1865013" cy="1807407"/>
          </a:xfrm>
          <a:prstGeom prst="rect">
            <a:avLst/>
          </a:prstGeom>
        </p:spPr>
      </p:pic>
      <p:sp>
        <p:nvSpPr>
          <p:cNvPr id="15" name="円形吹き出し 14"/>
          <p:cNvSpPr/>
          <p:nvPr/>
        </p:nvSpPr>
        <p:spPr>
          <a:xfrm>
            <a:off x="7424059" y="286725"/>
            <a:ext cx="2052689" cy="73479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ひきこもりの若者</a:t>
            </a:r>
            <a:endParaRPr kumimoji="1" lang="ja-JP" altLang="en-US" b="1" dirty="0"/>
          </a:p>
        </p:txBody>
      </p:sp>
      <p:sp>
        <p:nvSpPr>
          <p:cNvPr id="16" name="円形吹き出し 15"/>
          <p:cNvSpPr/>
          <p:nvPr/>
        </p:nvSpPr>
        <p:spPr>
          <a:xfrm>
            <a:off x="9251522" y="1791985"/>
            <a:ext cx="2370061" cy="73479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集まりが嫌いな高齢者</a:t>
            </a:r>
            <a:endParaRPr kumimoji="1" lang="ja-JP" altLang="en-US" b="1" dirty="0"/>
          </a:p>
        </p:txBody>
      </p:sp>
      <p:sp>
        <p:nvSpPr>
          <p:cNvPr id="17" name="円形吹き出し 16"/>
          <p:cNvSpPr/>
          <p:nvPr/>
        </p:nvSpPr>
        <p:spPr>
          <a:xfrm>
            <a:off x="5642380" y="2700980"/>
            <a:ext cx="3442408" cy="1302560"/>
          </a:xfrm>
          <a:prstGeom prst="wedgeEllipseCallout">
            <a:avLst>
              <a:gd name="adj1" fmla="val -3033"/>
              <a:gd name="adj2" fmla="val 6611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精神疾患の母と不登校気味の子どもの</a:t>
            </a:r>
            <a:endParaRPr kumimoji="1" lang="en-US" altLang="ja-JP" b="1" dirty="0" smtClean="0"/>
          </a:p>
          <a:p>
            <a:pPr algn="ctr"/>
            <a:r>
              <a:rPr kumimoji="1" lang="ja-JP" altLang="en-US" b="1" dirty="0" smtClean="0"/>
              <a:t>ひとり親</a:t>
            </a:r>
            <a:r>
              <a:rPr kumimoji="1" lang="ja-JP" altLang="en-US" b="1" dirty="0"/>
              <a:t>世帯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851775" y="5826581"/>
            <a:ext cx="6062931" cy="8817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地域に出て行けずに孤立してしまっている人などに対して、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社会とのつながりをつくるための支援を行う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19" name="左中かっこ 18"/>
          <p:cNvSpPr/>
          <p:nvPr/>
        </p:nvSpPr>
        <p:spPr>
          <a:xfrm rot="16200000">
            <a:off x="8229554" y="1899106"/>
            <a:ext cx="441701" cy="7103659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47169" y="6358879"/>
            <a:ext cx="2743200" cy="365125"/>
          </a:xfrm>
        </p:spPr>
        <p:txBody>
          <a:bodyPr/>
          <a:lstStyle/>
          <a:p>
            <a:fld id="{BECD5EB6-73DE-4268-8F8C-6052A82B6CC4}" type="slidenum">
              <a:rPr kumimoji="1" lang="ja-JP" altLang="en-US" sz="3600" smtClean="0"/>
              <a:t>7</a:t>
            </a:fld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772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332126" y="1008499"/>
            <a:ext cx="11313994" cy="4939191"/>
          </a:xfrm>
          <a:prstGeom prst="roundRect">
            <a:avLst>
              <a:gd name="adj" fmla="val 1052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800" b="1" dirty="0" smtClean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就労準備支援事業</a:t>
            </a:r>
            <a:r>
              <a:rPr kumimoji="1" lang="ja-JP" altLang="en-US" sz="2400" dirty="0" smtClean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2400" dirty="0" smtClean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「保健と福祉の総合相談窓口さーくる」と船橋市社会福祉協議会で現在行っている事業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400" dirty="0" smtClean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働く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意欲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自信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を失ってしまった、人とコミュニケーションがうまく取れないなど、すぐに一般就労をすることが難しい</a:t>
            </a:r>
            <a:endParaRPr kumimoji="1" lang="en-US" altLang="ja-JP" sz="16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人に対して、一般就労に向けた基礎能力を養うための支援を行います。</a:t>
            </a:r>
            <a:endParaRPr kumimoji="1" lang="en-US" altLang="ja-JP" sz="16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b="1" u="sng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下記のようなことをしています</a:t>
            </a:r>
            <a:endParaRPr kumimoji="1" lang="en-US" altLang="ja-JP" b="1" u="sng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 ・グループワーク　　　　　　　　　　　　　　　　　　　　　　　・地区社会福祉協議会などのボランティア活動への参加</a:t>
            </a:r>
            <a:endParaRPr kumimoji="1"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en-US" altLang="ja-JP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・内職作業（シール貼りや梱包作業などの軽作業）　　・就労体験（市内の事業所における就労体験）　　　　　 　　　など</a:t>
            </a:r>
            <a:endParaRPr kumimoji="1" lang="en-US" altLang="ja-JP" sz="16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b="1" u="sng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期待される効果</a:t>
            </a:r>
            <a:endParaRPr kumimoji="1" lang="en-US" altLang="ja-JP" b="1" u="sng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生活習慣形成や社会参加、就労訓練を行い「日常的な自立」、「社会的自立」、「経済的自立」を支援し一般就労に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就く</a:t>
            </a:r>
            <a:endParaRPr kumimoji="1" lang="en-US" altLang="ja-JP" sz="16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の基礎的な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能力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習得できる。</a:t>
            </a:r>
            <a:endParaRPr kumimoji="1" lang="en-US" altLang="ja-JP" sz="16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地区社会福祉協議会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のボランティア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活動や協力企業で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の就労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体験を行うことで、 生活困窮者の社会参加を達成する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sz="13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587" y="1002226"/>
            <a:ext cx="1362782" cy="1457520"/>
          </a:xfrm>
          <a:prstGeom prst="rect">
            <a:avLst/>
          </a:prstGeom>
        </p:spPr>
      </p:pic>
      <p:sp>
        <p:nvSpPr>
          <p:cNvPr id="34" name="タイトル 1"/>
          <p:cNvSpPr txBox="1">
            <a:spLocks/>
          </p:cNvSpPr>
          <p:nvPr/>
        </p:nvSpPr>
        <p:spPr>
          <a:xfrm>
            <a:off x="486505" y="33944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参加支援</a:t>
            </a:r>
            <a:endParaRPr lang="ja-JP" altLang="en-US" dirty="0"/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827921" y="605869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※</a:t>
            </a:r>
            <a:r>
              <a:rPr lang="ja-JP" altLang="en-US" sz="2800" dirty="0" smtClean="0"/>
              <a:t>今後も新しいメニューを考えていきます</a:t>
            </a:r>
            <a:endParaRPr lang="ja-JP" altLang="en-US" sz="2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5EB6-73DE-4268-8F8C-6052A82B6CC4}" type="slidenum">
              <a:rPr kumimoji="1" lang="ja-JP" altLang="en-US" sz="3600" smtClean="0"/>
              <a:t>8</a:t>
            </a:fld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693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ドーナツ 14"/>
          <p:cNvSpPr/>
          <p:nvPr/>
        </p:nvSpPr>
        <p:spPr>
          <a:xfrm>
            <a:off x="640247" y="1982490"/>
            <a:ext cx="10200904" cy="4551449"/>
          </a:xfrm>
          <a:prstGeom prst="donut">
            <a:avLst>
              <a:gd name="adj" fmla="val 9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91996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地域づくり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44" y="1122593"/>
            <a:ext cx="2047875" cy="210502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09878" y="3212120"/>
            <a:ext cx="3028208" cy="6425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シルバーリハビリ体操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アクティブシニア介護予防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657603" y="3150127"/>
            <a:ext cx="3243945" cy="6444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児童ホーム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子育て</a:t>
            </a:r>
            <a:r>
              <a:rPr kumimoji="1" lang="ja-JP" altLang="en-US" dirty="0"/>
              <a:t>支援</a:t>
            </a:r>
            <a:r>
              <a:rPr kumimoji="1" lang="ja-JP" altLang="en-US" dirty="0" smtClean="0"/>
              <a:t>センター</a:t>
            </a:r>
            <a:endParaRPr kumimoji="1" lang="en-US" altLang="ja-JP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536" y="1056541"/>
            <a:ext cx="2057400" cy="20955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888" y="3973475"/>
            <a:ext cx="2066925" cy="1895475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640247" y="5851357"/>
            <a:ext cx="3028208" cy="534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地域活動支援センター</a:t>
            </a:r>
            <a:endParaRPr kumimoji="1" lang="en-US" altLang="ja-JP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7657602" y="5913349"/>
            <a:ext cx="3243945" cy="534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地域福祉支援員</a:t>
            </a:r>
            <a:endParaRPr kumimoji="1" lang="en-US" altLang="ja-JP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211" y="3870056"/>
            <a:ext cx="1990725" cy="2047875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550016" y="3287408"/>
            <a:ext cx="2657313" cy="2307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/>
              <a:t>既存の実施事業を活用しつつ、</a:t>
            </a:r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新しい交流の場や居場所の確保について検討します。</a:t>
            </a:r>
            <a:endParaRPr kumimoji="1" lang="ja-JP" altLang="en-US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20924" y="6351376"/>
            <a:ext cx="2743200" cy="365125"/>
          </a:xfrm>
        </p:spPr>
        <p:txBody>
          <a:bodyPr/>
          <a:lstStyle/>
          <a:p>
            <a:fld id="{BECD5EB6-73DE-4268-8F8C-6052A82B6CC4}" type="slidenum">
              <a:rPr kumimoji="1" lang="ja-JP" altLang="en-US" sz="3600" smtClean="0"/>
              <a:t>9</a:t>
            </a:fld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4898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 b="1"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1124</Words>
  <Application>Microsoft Office PowerPoint</Application>
  <PresentationFormat>ワイド画面</PresentationFormat>
  <Paragraphs>150</Paragraphs>
  <Slides>11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2" baseType="lpstr">
      <vt:lpstr>BIZ UDPゴシック</vt:lpstr>
      <vt:lpstr>HGPｺﾞｼｯｸE</vt:lpstr>
      <vt:lpstr>HGP創英角ｺﾞｼｯｸUB</vt:lpstr>
      <vt:lpstr>HGS創英角ｺﾞｼｯｸUB</vt:lpstr>
      <vt:lpstr>HG丸ｺﾞｼｯｸM-PRO</vt:lpstr>
      <vt:lpstr>HG創英角ｺﾞｼｯｸUB</vt:lpstr>
      <vt:lpstr>游ゴシック</vt:lpstr>
      <vt:lpstr>游ゴシック Light</vt:lpstr>
      <vt:lpstr>游ゴシック 本文</vt:lpstr>
      <vt:lpstr>Arial</vt:lpstr>
      <vt:lpstr>Office テーマ</vt:lpstr>
      <vt:lpstr>重層的支援体制整備事業について</vt:lpstr>
      <vt:lpstr>PowerPoint プレゼンテーション</vt:lpstr>
      <vt:lpstr>こんな人が相談に来たとき（相談支援）</vt:lpstr>
      <vt:lpstr>こんな人が相談に来たとき（これまで）</vt:lpstr>
      <vt:lpstr>こんな人が相談に来たとき（重層開始）</vt:lpstr>
      <vt:lpstr>こんな場合は伺います</vt:lpstr>
      <vt:lpstr>参加支援</vt:lpstr>
      <vt:lpstr>PowerPoint プレゼンテーション</vt:lpstr>
      <vt:lpstr>地域づくり</vt:lpstr>
      <vt:lpstr>　</vt:lpstr>
      <vt:lpstr> 誰ひとり取り残さない体制の構築を目指します。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重層的支援体制整備事業について</dc:title>
  <dc:creator>原田　将</dc:creator>
  <cp:lastModifiedBy>各務　友稀</cp:lastModifiedBy>
  <cp:revision>71</cp:revision>
  <cp:lastPrinted>2023-05-16T02:08:39Z</cp:lastPrinted>
  <dcterms:created xsi:type="dcterms:W3CDTF">2023-04-05T00:07:06Z</dcterms:created>
  <dcterms:modified xsi:type="dcterms:W3CDTF">2023-05-16T02:18:46Z</dcterms:modified>
</cp:coreProperties>
</file>