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1" r:id="rId1"/>
  </p:sldMasterIdLst>
  <p:notesMasterIdLst>
    <p:notesMasterId r:id="rId11"/>
  </p:notesMasterIdLst>
  <p:sldIdLst>
    <p:sldId id="256" r:id="rId2"/>
    <p:sldId id="267" r:id="rId3"/>
    <p:sldId id="280" r:id="rId4"/>
    <p:sldId id="266" r:id="rId5"/>
    <p:sldId id="268" r:id="rId6"/>
    <p:sldId id="269" r:id="rId7"/>
    <p:sldId id="274" r:id="rId8"/>
    <p:sldId id="276" r:id="rId9"/>
    <p:sldId id="278" r:id="rId1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DAA03"/>
    <a:srgbClr val="EF8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35" autoAdjust="0"/>
    <p:restoredTop sz="94660"/>
  </p:normalViewPr>
  <p:slideViewPr>
    <p:cSldViewPr snapToGrid="0">
      <p:cViewPr varScale="1">
        <p:scale>
          <a:sx n="71" d="100"/>
          <a:sy n="71" d="100"/>
        </p:scale>
        <p:origin x="3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9B30DFF-F9B9-48B1-97DE-4B60F6F3483C}" type="datetimeFigureOut">
              <a:rPr kumimoji="1" lang="ja-JP" altLang="en-US" smtClean="0"/>
              <a:t>2024/4/9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AB659D-90EB-4A9E-8876-73A942F205B9}" type="slidenum">
              <a:rPr kumimoji="1" lang="ja-JP" altLang="en-US" smtClean="0"/>
              <a:t>‹#›</a:t>
            </a:fld>
            <a:endParaRPr kumimoji="1" lang="ja-JP" altLang="en-US"/>
          </a:p>
        </p:txBody>
      </p:sp>
    </p:spTree>
    <p:extLst>
      <p:ext uri="{BB962C8B-B14F-4D97-AF65-F5344CB8AC3E}">
        <p14:creationId xmlns:p14="http://schemas.microsoft.com/office/powerpoint/2010/main" val="6560776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C191D4-9DD7-42B9-B125-60026132722A}"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3532596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4B7A266-B1CC-4D18-AEB5-607ABFCC286B}"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245683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DE30681-8A16-41FB-A150-0F44DBA8E4F9}"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6165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15BFB39-8EA8-4559-8214-2C90177993E3}"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2784256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62D2ABB-C8BE-40F8-91B6-33732B89446A}"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7594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7D5902-7442-41FF-81B5-B5E7BF7CE54D}"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1648298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DDB9A3D-A300-4C68-9A0B-336B251E5033}"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147022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18E1CD-DCB0-4BB1-A346-DA8C94C81A64}"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340483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74575B2-E114-4C78-B75B-5BB7B2DB9B5E}"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352161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CF16CE-7CBC-4739-A317-8B10670E4DAE}" type="datetime1">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199762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7756D55-28E9-49BE-B43F-F9376EB29331}" type="datetime1">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3406741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5BB5478-5740-4B75-9285-C6AB606BBB3C}" type="datetime1">
              <a:rPr kumimoji="1" lang="ja-JP" altLang="en-US" smtClean="0"/>
              <a:t>2024/4/9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18936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84A58D1-9E7F-44B8-9523-4B8E22F40C39}" type="datetime1">
              <a:rPr kumimoji="1" lang="ja-JP" altLang="en-US" smtClean="0"/>
              <a:t>2024/4/9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284592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12B4E-0B0F-4C7B-BCBC-42B124E0C094}" type="datetime1">
              <a:rPr kumimoji="1" lang="ja-JP" altLang="en-US" smtClean="0"/>
              <a:t>2024/4/9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1973937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D045EF8-3DDD-4763-BB0D-372B34972286}" type="datetime1">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58181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2D2F-5F31-4119-91BC-28D93A53C79F}"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E28AF572-685E-48B4-8B7D-9C49BAFDD2B6}" type="datetime1">
              <a:rPr kumimoji="1" lang="ja-JP" altLang="en-US" smtClean="0"/>
              <a:t>2024/4/9</a:t>
            </a:fld>
            <a:endParaRPr kumimoji="1" lang="ja-JP" altLang="en-US"/>
          </a:p>
        </p:txBody>
      </p:sp>
    </p:spTree>
    <p:extLst>
      <p:ext uri="{BB962C8B-B14F-4D97-AF65-F5344CB8AC3E}">
        <p14:creationId xmlns:p14="http://schemas.microsoft.com/office/powerpoint/2010/main" val="253227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3077F3-40A7-479C-ADBA-1E433C40FC24}" type="datetime1">
              <a:rPr kumimoji="1" lang="ja-JP" altLang="en-US" smtClean="0"/>
              <a:t>2024/4/9</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AA42D2F-5F31-4119-91BC-28D93A53C79F}" type="slidenum">
              <a:rPr kumimoji="1" lang="ja-JP" altLang="en-US" smtClean="0"/>
              <a:t>‹#›</a:t>
            </a:fld>
            <a:endParaRPr kumimoji="1" lang="ja-JP" altLang="en-US"/>
          </a:p>
        </p:txBody>
      </p:sp>
    </p:spTree>
    <p:extLst>
      <p:ext uri="{BB962C8B-B14F-4D97-AF65-F5344CB8AC3E}">
        <p14:creationId xmlns:p14="http://schemas.microsoft.com/office/powerpoint/2010/main" val="3636975425"/>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22777" y="2097082"/>
            <a:ext cx="8913924" cy="1646302"/>
          </a:xfrm>
        </p:spPr>
        <p:txBody>
          <a:bodyPr anchor="ctr">
            <a:normAutofit/>
          </a:bodyPr>
          <a:lstStyle/>
          <a:p>
            <a:pPr algn="ctr"/>
            <a:r>
              <a:rPr lang="ja-JP" altLang="en-US" dirty="0" smtClean="0">
                <a:solidFill>
                  <a:srgbClr val="002060"/>
                </a:solidFill>
              </a:rPr>
              <a:t>地域ケア会議について</a:t>
            </a:r>
            <a:endParaRPr kumimoji="1" lang="ja-JP" altLang="en-US" dirty="0">
              <a:solidFill>
                <a:srgbClr val="002060"/>
              </a:solidFill>
            </a:endParaRPr>
          </a:p>
        </p:txBody>
      </p:sp>
      <p:sp>
        <p:nvSpPr>
          <p:cNvPr id="3" name="サブタイトル 2"/>
          <p:cNvSpPr>
            <a:spLocks noGrp="1"/>
          </p:cNvSpPr>
          <p:nvPr>
            <p:ph type="subTitle" idx="1"/>
          </p:nvPr>
        </p:nvSpPr>
        <p:spPr>
          <a:xfrm>
            <a:off x="6079739" y="4949976"/>
            <a:ext cx="5641144" cy="1096899"/>
          </a:xfrm>
        </p:spPr>
        <p:txBody>
          <a:bodyPr>
            <a:noAutofit/>
          </a:bodyPr>
          <a:lstStyle/>
          <a:p>
            <a:pPr algn="l"/>
            <a:r>
              <a:rPr lang="ja-JP" altLang="en-US" sz="3200" smtClean="0">
                <a:solidFill>
                  <a:schemeClr val="tx1"/>
                </a:solidFill>
              </a:rPr>
              <a:t>地域包括ケア推進課</a:t>
            </a:r>
            <a:endParaRPr kumimoji="1" lang="ja-JP" altLang="en-US" sz="3200" dirty="0">
              <a:solidFill>
                <a:schemeClr val="tx1"/>
              </a:solidFill>
            </a:endParaRPr>
          </a:p>
        </p:txBody>
      </p:sp>
    </p:spTree>
    <p:extLst>
      <p:ext uri="{BB962C8B-B14F-4D97-AF65-F5344CB8AC3E}">
        <p14:creationId xmlns:p14="http://schemas.microsoft.com/office/powerpoint/2010/main" val="1548209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6653" y="1400775"/>
            <a:ext cx="10465952" cy="4835133"/>
          </a:xfrm>
        </p:spPr>
        <p:txBody>
          <a:bodyPr>
            <a:normAutofit/>
          </a:bodyPr>
          <a:lstStyle/>
          <a:p>
            <a:pPr marL="0" indent="0">
              <a:buNone/>
            </a:pPr>
            <a:r>
              <a:rPr lang="ja-JP" altLang="en-US" sz="3600" dirty="0" smtClean="0">
                <a:solidFill>
                  <a:schemeClr val="tx1"/>
                </a:solidFill>
              </a:rPr>
              <a:t>１．目的</a:t>
            </a:r>
            <a:endParaRPr lang="en-US" altLang="ja-JP" sz="3600" dirty="0" smtClean="0">
              <a:solidFill>
                <a:schemeClr val="tx1"/>
              </a:solidFill>
            </a:endParaRPr>
          </a:p>
          <a:p>
            <a:pPr marL="0" indent="0">
              <a:buNone/>
            </a:pPr>
            <a:r>
              <a:rPr lang="ja-JP" altLang="en-US" sz="3600" dirty="0" smtClean="0">
                <a:solidFill>
                  <a:schemeClr val="tx1"/>
                </a:solidFill>
              </a:rPr>
              <a:t>２．主な機能</a:t>
            </a:r>
            <a:endParaRPr lang="en-US" altLang="ja-JP" sz="3600" dirty="0" smtClean="0">
              <a:solidFill>
                <a:schemeClr val="tx1"/>
              </a:solidFill>
            </a:endParaRPr>
          </a:p>
          <a:p>
            <a:pPr marL="0" indent="0">
              <a:buNone/>
            </a:pPr>
            <a:r>
              <a:rPr lang="ja-JP" altLang="en-US" sz="3600" dirty="0" smtClean="0">
                <a:solidFill>
                  <a:schemeClr val="tx1"/>
                </a:solidFill>
              </a:rPr>
              <a:t>３．体系</a:t>
            </a:r>
            <a:endParaRPr lang="en-US" altLang="ja-JP" sz="3600" dirty="0" smtClean="0">
              <a:solidFill>
                <a:schemeClr val="tx1"/>
              </a:solidFill>
            </a:endParaRPr>
          </a:p>
          <a:p>
            <a:pPr marL="0" indent="0">
              <a:buNone/>
            </a:pPr>
            <a:r>
              <a:rPr lang="ja-JP" altLang="en-US" sz="3600" dirty="0" smtClean="0">
                <a:solidFill>
                  <a:schemeClr val="tx1"/>
                </a:solidFill>
              </a:rPr>
              <a:t>４．船橋市における地域ケア会議の体系</a:t>
            </a:r>
            <a:endParaRPr lang="en-US" altLang="ja-JP" sz="3600" dirty="0" smtClean="0">
              <a:solidFill>
                <a:schemeClr val="tx1"/>
              </a:solidFill>
            </a:endParaRPr>
          </a:p>
          <a:p>
            <a:pPr marL="0" indent="0">
              <a:buNone/>
            </a:pPr>
            <a:r>
              <a:rPr lang="ja-JP" altLang="en-US" sz="3600" dirty="0" smtClean="0">
                <a:solidFill>
                  <a:schemeClr val="tx1"/>
                </a:solidFill>
              </a:rPr>
              <a:t>５．全体会議と個別ケア会議の整理</a:t>
            </a:r>
            <a:endParaRPr lang="en-US" altLang="ja-JP" sz="3600" dirty="0" smtClean="0">
              <a:solidFill>
                <a:schemeClr val="tx1"/>
              </a:solidFill>
            </a:endParaRPr>
          </a:p>
          <a:p>
            <a:pPr marL="0" indent="0">
              <a:buNone/>
            </a:pPr>
            <a:r>
              <a:rPr lang="ja-JP" altLang="en-US" sz="3600" dirty="0" smtClean="0">
                <a:solidFill>
                  <a:schemeClr val="tx1"/>
                </a:solidFill>
              </a:rPr>
              <a:t>６．個別ケア会議と自立支援ケアマネジメント</a:t>
            </a:r>
            <a:r>
              <a:rPr lang="en-US" altLang="ja-JP" sz="3600" dirty="0">
                <a:solidFill>
                  <a:schemeClr val="tx1"/>
                </a:solidFill>
              </a:rPr>
              <a:t/>
            </a:r>
            <a:br>
              <a:rPr lang="en-US" altLang="ja-JP" sz="3600" dirty="0">
                <a:solidFill>
                  <a:schemeClr val="tx1"/>
                </a:solidFill>
              </a:rPr>
            </a:br>
            <a:r>
              <a:rPr lang="ja-JP" altLang="en-US" sz="3600" dirty="0" smtClean="0">
                <a:solidFill>
                  <a:schemeClr val="tx1"/>
                </a:solidFill>
              </a:rPr>
              <a:t>　　検討会議の整理</a:t>
            </a:r>
            <a:endParaRPr lang="en-US" altLang="ja-JP" sz="3600" dirty="0" smtClean="0">
              <a:solidFill>
                <a:schemeClr val="tx1"/>
              </a:solidFill>
            </a:endParaRPr>
          </a:p>
        </p:txBody>
      </p:sp>
      <p:sp>
        <p:nvSpPr>
          <p:cNvPr id="2" name="タイトル 1"/>
          <p:cNvSpPr>
            <a:spLocks noGrp="1"/>
          </p:cNvSpPr>
          <p:nvPr>
            <p:ph type="title"/>
          </p:nvPr>
        </p:nvSpPr>
        <p:spPr>
          <a:xfrm>
            <a:off x="1876994" y="488113"/>
            <a:ext cx="8596668" cy="1320800"/>
          </a:xfrm>
        </p:spPr>
        <p:txBody>
          <a:bodyPr>
            <a:normAutofit/>
          </a:bodyPr>
          <a:lstStyle/>
          <a:p>
            <a:pPr algn="ctr"/>
            <a:r>
              <a:rPr kumimoji="1" lang="ja-JP" altLang="en-US" sz="5400" dirty="0" smtClean="0">
                <a:solidFill>
                  <a:schemeClr val="accent5"/>
                </a:solidFill>
              </a:rPr>
              <a:t>目次</a:t>
            </a:r>
            <a:endParaRPr kumimoji="1" lang="ja-JP" altLang="en-US" sz="5400" dirty="0">
              <a:solidFill>
                <a:schemeClr val="accent5"/>
              </a:solidFill>
            </a:endParaRPr>
          </a:p>
        </p:txBody>
      </p:sp>
    </p:spTree>
    <p:extLst>
      <p:ext uri="{BB962C8B-B14F-4D97-AF65-F5344CB8AC3E}">
        <p14:creationId xmlns:p14="http://schemas.microsoft.com/office/powerpoint/2010/main" val="3945914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5988" y="1041010"/>
            <a:ext cx="12056012" cy="6098343"/>
          </a:xfrm>
        </p:spPr>
        <p:txBody>
          <a:bodyPr>
            <a:normAutofit/>
          </a:bodyPr>
          <a:lstStyle/>
          <a:p>
            <a:pPr marL="0" indent="0">
              <a:buNone/>
            </a:pPr>
            <a:endParaRPr lang="en-US" altLang="ja-JP" sz="3600" b="1" dirty="0" smtClean="0">
              <a:solidFill>
                <a:schemeClr val="accent5">
                  <a:lumMod val="75000"/>
                </a:schemeClr>
              </a:solidFill>
            </a:endParaRPr>
          </a:p>
          <a:p>
            <a:pPr marL="0" indent="0">
              <a:buNone/>
            </a:pPr>
            <a:r>
              <a:rPr lang="ja-JP" altLang="en-US" sz="3200" dirty="0">
                <a:solidFill>
                  <a:schemeClr val="tx1"/>
                </a:solidFill>
              </a:rPr>
              <a:t>　</a:t>
            </a:r>
            <a:r>
              <a:rPr lang="ja-JP" altLang="en-US" sz="3200" dirty="0" smtClean="0">
                <a:solidFill>
                  <a:schemeClr val="tx1"/>
                </a:solidFill>
              </a:rPr>
              <a:t>地域ケア会議は、</a:t>
            </a:r>
            <a:endParaRPr lang="en-US" altLang="ja-JP" sz="3200" dirty="0" smtClean="0">
              <a:solidFill>
                <a:schemeClr val="tx1"/>
              </a:solidFill>
            </a:endParaRPr>
          </a:p>
          <a:p>
            <a:pPr marL="0" indent="0">
              <a:buNone/>
            </a:pPr>
            <a:r>
              <a:rPr lang="ja-JP" altLang="en-US" sz="2800" b="1" dirty="0" smtClean="0">
                <a:solidFill>
                  <a:srgbClr val="FF0000"/>
                </a:solidFill>
              </a:rPr>
              <a:t>　「高齢者個人に対する支援の充実」</a:t>
            </a:r>
            <a:r>
              <a:rPr lang="ja-JP" altLang="en-US" sz="2800" dirty="0" smtClean="0">
                <a:solidFill>
                  <a:schemeClr val="tx1"/>
                </a:solidFill>
              </a:rPr>
              <a:t>と</a:t>
            </a:r>
            <a:r>
              <a:rPr lang="ja-JP" altLang="en-US" sz="2800" b="1" dirty="0" smtClean="0">
                <a:solidFill>
                  <a:srgbClr val="FF0000"/>
                </a:solidFill>
              </a:rPr>
              <a:t>「それを支える社会基盤の整備」</a:t>
            </a:r>
            <a:endParaRPr lang="en-US" altLang="ja-JP" sz="2800" b="1" dirty="0" smtClean="0">
              <a:solidFill>
                <a:srgbClr val="FF0000"/>
              </a:solidFill>
            </a:endParaRPr>
          </a:p>
          <a:p>
            <a:pPr marL="0" indent="0">
              <a:buNone/>
            </a:pPr>
            <a:r>
              <a:rPr lang="ja-JP" altLang="en-US" sz="2800" dirty="0">
                <a:solidFill>
                  <a:srgbClr val="FF0000"/>
                </a:solidFill>
              </a:rPr>
              <a:t>　</a:t>
            </a:r>
            <a:r>
              <a:rPr lang="ja-JP" altLang="en-US" sz="2800" dirty="0" smtClean="0">
                <a:solidFill>
                  <a:schemeClr val="tx1"/>
                </a:solidFill>
              </a:rPr>
              <a:t>を同時に進め、高齢者が地域での尊厳のあるその人らしい生活の継続が　</a:t>
            </a:r>
            <a:endParaRPr lang="en-US" altLang="ja-JP" sz="2800" dirty="0" smtClean="0">
              <a:solidFill>
                <a:schemeClr val="tx1"/>
              </a:solidFill>
            </a:endParaRPr>
          </a:p>
          <a:p>
            <a:pPr marL="0" indent="0">
              <a:buNone/>
            </a:pPr>
            <a:r>
              <a:rPr lang="ja-JP" altLang="en-US" sz="2800" dirty="0">
                <a:solidFill>
                  <a:schemeClr val="tx1"/>
                </a:solidFill>
              </a:rPr>
              <a:t>　</a:t>
            </a:r>
            <a:r>
              <a:rPr lang="ja-JP" altLang="en-US" sz="2800" dirty="0" smtClean="0">
                <a:solidFill>
                  <a:schemeClr val="tx1"/>
                </a:solidFill>
              </a:rPr>
              <a:t>できるようにすること</a:t>
            </a:r>
            <a:r>
              <a:rPr lang="en-US" altLang="ja-JP" sz="2800" dirty="0" smtClean="0">
                <a:solidFill>
                  <a:schemeClr val="tx1"/>
                </a:solidFill>
              </a:rPr>
              <a:t>(</a:t>
            </a:r>
            <a:r>
              <a:rPr lang="ja-JP" altLang="en-US" sz="2800" dirty="0" smtClean="0">
                <a:solidFill>
                  <a:schemeClr val="tx1"/>
                </a:solidFill>
              </a:rPr>
              <a:t>地域包括ケアの推進</a:t>
            </a:r>
            <a:r>
              <a:rPr lang="en-US" altLang="ja-JP" sz="2800" dirty="0">
                <a:solidFill>
                  <a:schemeClr val="tx1"/>
                </a:solidFill>
              </a:rPr>
              <a:t>)</a:t>
            </a:r>
            <a:r>
              <a:rPr lang="ja-JP" altLang="en-US" sz="2800" dirty="0" smtClean="0">
                <a:solidFill>
                  <a:schemeClr val="tx1"/>
                </a:solidFill>
              </a:rPr>
              <a:t>を目的としています。</a:t>
            </a:r>
            <a:endParaRPr lang="en-US" altLang="ja-JP" sz="2800" dirty="0">
              <a:solidFill>
                <a:schemeClr val="tx1"/>
              </a:solidFill>
            </a:endParaRPr>
          </a:p>
          <a:p>
            <a:pPr marL="0" indent="0">
              <a:buNone/>
            </a:pPr>
            <a:r>
              <a:rPr kumimoji="1" lang="ja-JP" altLang="en-US" sz="3200" u="sng" dirty="0" smtClean="0">
                <a:solidFill>
                  <a:schemeClr val="tx1"/>
                </a:solidFill>
              </a:rPr>
              <a:t>　</a:t>
            </a:r>
            <a:endParaRPr kumimoji="1" lang="en-US" altLang="ja-JP" sz="3200" u="sng" dirty="0" smtClean="0">
              <a:solidFill>
                <a:schemeClr val="tx1"/>
              </a:solidFill>
            </a:endParaRPr>
          </a:p>
          <a:p>
            <a:pPr marL="0" indent="0">
              <a:buNone/>
            </a:pPr>
            <a:r>
              <a:rPr lang="ja-JP" altLang="en-US" sz="3200" dirty="0" smtClean="0">
                <a:solidFill>
                  <a:schemeClr val="tx1"/>
                </a:solidFill>
              </a:rPr>
              <a:t>　⇒平成</a:t>
            </a:r>
            <a:r>
              <a:rPr lang="en-US" altLang="ja-JP" sz="3200" dirty="0" smtClean="0">
                <a:solidFill>
                  <a:schemeClr val="tx1"/>
                </a:solidFill>
              </a:rPr>
              <a:t>27</a:t>
            </a:r>
            <a:r>
              <a:rPr lang="ja-JP" altLang="en-US" sz="3200" dirty="0" smtClean="0">
                <a:solidFill>
                  <a:schemeClr val="tx1"/>
                </a:solidFill>
              </a:rPr>
              <a:t>年度施行の改正介護保険法により、各市町村において</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　　は、「地域ケア会議を行うよう努めなければならない」</a:t>
            </a:r>
            <a:r>
              <a:rPr lang="ja-JP" altLang="en-US" sz="3200" dirty="0">
                <a:solidFill>
                  <a:schemeClr val="tx1"/>
                </a:solidFill>
              </a:rPr>
              <a:t>と</a:t>
            </a:r>
            <a:r>
              <a:rPr lang="ja-JP" altLang="en-US" sz="3200" dirty="0" smtClean="0">
                <a:solidFill>
                  <a:schemeClr val="tx1"/>
                </a:solidFill>
              </a:rPr>
              <a:t>規</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　　</a:t>
            </a:r>
            <a:r>
              <a:rPr lang="ja-JP" altLang="en-US" sz="3200" dirty="0" err="1" smtClean="0">
                <a:solidFill>
                  <a:schemeClr val="tx1"/>
                </a:solidFill>
              </a:rPr>
              <a:t>定されました</a:t>
            </a:r>
            <a:r>
              <a:rPr lang="ja-JP" altLang="en-US" sz="3200" dirty="0" smtClean="0">
                <a:solidFill>
                  <a:schemeClr val="tx1"/>
                </a:solidFill>
              </a:rPr>
              <a:t>。</a:t>
            </a:r>
            <a:r>
              <a:rPr lang="ja-JP" altLang="en-US" sz="3200" dirty="0" smtClean="0">
                <a:solidFill>
                  <a:srgbClr val="FF0000"/>
                </a:solidFill>
              </a:rPr>
              <a:t>（努力義務化）</a:t>
            </a:r>
            <a:endParaRPr lang="en-US" altLang="ja-JP" sz="3200" dirty="0" smtClean="0">
              <a:solidFill>
                <a:schemeClr val="tx1"/>
              </a:solidFill>
            </a:endParaRPr>
          </a:p>
        </p:txBody>
      </p:sp>
      <p:sp>
        <p:nvSpPr>
          <p:cNvPr id="8" name="タイトル 1"/>
          <p:cNvSpPr>
            <a:spLocks noGrp="1"/>
          </p:cNvSpPr>
          <p:nvPr>
            <p:ph type="title"/>
          </p:nvPr>
        </p:nvSpPr>
        <p:spPr>
          <a:xfrm>
            <a:off x="0" y="20806"/>
            <a:ext cx="12192000" cy="682579"/>
          </a:xfrm>
          <a:solidFill>
            <a:schemeClr val="accent5">
              <a:lumMod val="75000"/>
            </a:schemeClr>
          </a:solidFill>
        </p:spPr>
        <p:txBody>
          <a:bodyPr anchor="ctr">
            <a:normAutofit/>
          </a:bodyPr>
          <a:lstStyle/>
          <a:p>
            <a:pPr>
              <a:lnSpc>
                <a:spcPts val="4320"/>
              </a:lnSpc>
            </a:pPr>
            <a:r>
              <a:rPr lang="ja-JP" altLang="en-US" dirty="0">
                <a:solidFill>
                  <a:schemeClr val="bg1"/>
                </a:solidFill>
                <a:effectLst>
                  <a:outerShdw blurRad="38100" dist="38100" dir="2700000" algn="tl">
                    <a:srgbClr val="000000">
                      <a:alpha val="43137"/>
                    </a:srgbClr>
                  </a:outerShdw>
                </a:effectLst>
              </a:rPr>
              <a:t>１</a:t>
            </a:r>
            <a:r>
              <a:rPr lang="ja-JP" altLang="en-US" dirty="0" smtClean="0">
                <a:solidFill>
                  <a:schemeClr val="bg1"/>
                </a:solidFill>
                <a:effectLst>
                  <a:outerShdw blurRad="38100" dist="38100" dir="2700000" algn="tl">
                    <a:srgbClr val="000000">
                      <a:alpha val="43137"/>
                    </a:srgbClr>
                  </a:outerShdw>
                </a:effectLst>
              </a:rPr>
              <a:t>．目的</a:t>
            </a:r>
            <a:endParaRPr kumimoji="1" lang="ja-JP" altLang="en-US" dirty="0">
              <a:solidFill>
                <a:schemeClr val="bg1"/>
              </a:solidFill>
              <a:effectLst>
                <a:outerShdw blurRad="38100" dist="38100" dir="2700000" algn="tl">
                  <a:srgbClr val="000000">
                    <a:alpha val="43137"/>
                  </a:srgbClr>
                </a:outerShdw>
              </a:effectLst>
            </a:endParaRPr>
          </a:p>
        </p:txBody>
      </p:sp>
      <p:sp>
        <p:nvSpPr>
          <p:cNvPr id="9" name="円形吹き出し 8"/>
          <p:cNvSpPr/>
          <p:nvPr/>
        </p:nvSpPr>
        <p:spPr>
          <a:xfrm>
            <a:off x="3967088" y="1251430"/>
            <a:ext cx="3010486" cy="829993"/>
          </a:xfrm>
          <a:prstGeom prst="wedgeEllipseCallout">
            <a:avLst>
              <a:gd name="adj1" fmla="val -16159"/>
              <a:gd name="adj2" fmla="val 8114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個別</a:t>
            </a:r>
            <a:r>
              <a:rPr lang="ja-JP" altLang="en-US" sz="2000" b="1" dirty="0">
                <a:solidFill>
                  <a:schemeClr val="tx1"/>
                </a:solidFill>
              </a:rPr>
              <a:t>支援の</a:t>
            </a:r>
            <a:r>
              <a:rPr lang="ja-JP" altLang="en-US" sz="2000" b="1" dirty="0" smtClean="0">
                <a:solidFill>
                  <a:schemeClr val="tx1"/>
                </a:solidFill>
              </a:rPr>
              <a:t>充実　　</a:t>
            </a:r>
            <a:endParaRPr kumimoji="1" lang="ja-JP" altLang="en-US" sz="2000" b="1" dirty="0">
              <a:solidFill>
                <a:schemeClr val="tx1"/>
              </a:solidFill>
            </a:endParaRPr>
          </a:p>
        </p:txBody>
      </p:sp>
      <p:sp>
        <p:nvSpPr>
          <p:cNvPr id="11" name="円形吹き出し 10"/>
          <p:cNvSpPr/>
          <p:nvPr/>
        </p:nvSpPr>
        <p:spPr>
          <a:xfrm>
            <a:off x="8374965" y="1251429"/>
            <a:ext cx="3010486" cy="829993"/>
          </a:xfrm>
          <a:prstGeom prst="wedgeEllipseCallout">
            <a:avLst>
              <a:gd name="adj1" fmla="val -16159"/>
              <a:gd name="adj2" fmla="val 8114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地域づくり　　</a:t>
            </a:r>
            <a:endParaRPr kumimoji="1" lang="ja-JP" altLang="en-US" sz="2000" b="1" dirty="0">
              <a:solidFill>
                <a:schemeClr val="tx1"/>
              </a:solidFill>
            </a:endParaRPr>
          </a:p>
        </p:txBody>
      </p:sp>
    </p:spTree>
    <p:extLst>
      <p:ext uri="{BB962C8B-B14F-4D97-AF65-F5344CB8AC3E}">
        <p14:creationId xmlns:p14="http://schemas.microsoft.com/office/powerpoint/2010/main" val="325448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4148" y="1146220"/>
            <a:ext cx="11699661" cy="6400992"/>
          </a:xfrm>
        </p:spPr>
        <p:txBody>
          <a:bodyPr>
            <a:normAutofit/>
          </a:bodyPr>
          <a:lstStyle/>
          <a:p>
            <a:pPr marL="0" indent="0">
              <a:buNone/>
            </a:pPr>
            <a:endParaRPr lang="en-US" altLang="ja-JP" sz="3600" b="1" dirty="0">
              <a:solidFill>
                <a:schemeClr val="accent5">
                  <a:lumMod val="75000"/>
                </a:schemeClr>
              </a:solidFill>
            </a:endParaRPr>
          </a:p>
          <a:p>
            <a:pPr marL="0" indent="0">
              <a:buNone/>
            </a:pPr>
            <a:endParaRPr lang="en-US" altLang="ja-JP" sz="3600" b="1" dirty="0" smtClean="0">
              <a:solidFill>
                <a:schemeClr val="accent5">
                  <a:lumMod val="75000"/>
                </a:schemeClr>
              </a:solidFill>
            </a:endParaRPr>
          </a:p>
          <a:p>
            <a:pPr marL="0" indent="0">
              <a:buNone/>
            </a:pPr>
            <a:endParaRPr lang="en-US" altLang="ja-JP" sz="3600" b="1" dirty="0">
              <a:solidFill>
                <a:schemeClr val="accent5">
                  <a:lumMod val="75000"/>
                </a:schemeClr>
              </a:solidFill>
            </a:endParaRPr>
          </a:p>
          <a:p>
            <a:pPr marL="0" indent="0">
              <a:buNone/>
            </a:pPr>
            <a:r>
              <a:rPr lang="ja-JP" altLang="en-US" sz="3200" dirty="0">
                <a:solidFill>
                  <a:schemeClr val="tx1"/>
                </a:solidFill>
              </a:rPr>
              <a:t>　</a:t>
            </a:r>
            <a:endParaRPr lang="en-US" altLang="ja-JP" sz="3200" dirty="0" smtClean="0">
              <a:solidFill>
                <a:schemeClr val="tx1"/>
              </a:solidFill>
            </a:endParaRPr>
          </a:p>
          <a:p>
            <a:pPr marL="0" indent="0">
              <a:buNone/>
            </a:pPr>
            <a:r>
              <a:rPr lang="en-US" altLang="ja-JP" sz="3200" dirty="0">
                <a:solidFill>
                  <a:schemeClr val="tx1"/>
                </a:solidFill>
              </a:rPr>
              <a:t/>
            </a:r>
            <a:br>
              <a:rPr lang="en-US" altLang="ja-JP" sz="3200" dirty="0">
                <a:solidFill>
                  <a:schemeClr val="tx1"/>
                </a:solidFill>
              </a:rPr>
            </a:br>
            <a:r>
              <a:rPr lang="ja-JP" altLang="en-US" sz="3200" dirty="0" smtClean="0">
                <a:solidFill>
                  <a:schemeClr val="tx1"/>
                </a:solidFill>
              </a:rPr>
              <a:t>⇒これらの機能を発揮するため、</a:t>
            </a:r>
            <a:r>
              <a:rPr lang="ja-JP" altLang="en-US" sz="3200" u="sng" dirty="0" smtClean="0">
                <a:solidFill>
                  <a:srgbClr val="FF0000"/>
                </a:solidFill>
              </a:rPr>
              <a:t>地域の実情に応じた会議体系</a:t>
            </a:r>
            <a:r>
              <a:rPr lang="en-US" altLang="ja-JP" sz="3200" u="sng" dirty="0" smtClean="0">
                <a:solidFill>
                  <a:srgbClr val="FF0000"/>
                </a:solidFill>
              </a:rPr>
              <a:t/>
            </a:r>
            <a:br>
              <a:rPr lang="en-US" altLang="ja-JP" sz="3200" u="sng" dirty="0" smtClean="0">
                <a:solidFill>
                  <a:srgbClr val="FF0000"/>
                </a:solidFill>
              </a:rPr>
            </a:br>
            <a:r>
              <a:rPr lang="ja-JP" altLang="en-US" sz="3200" dirty="0" smtClean="0">
                <a:solidFill>
                  <a:srgbClr val="FF0000"/>
                </a:solidFill>
              </a:rPr>
              <a:t>　</a:t>
            </a:r>
            <a:r>
              <a:rPr lang="ja-JP" altLang="en-US" sz="3200" dirty="0" smtClean="0">
                <a:solidFill>
                  <a:schemeClr val="tx1"/>
                </a:solidFill>
              </a:rPr>
              <a:t>をデザインすることが求められています。</a:t>
            </a:r>
            <a:endParaRPr lang="en-US" altLang="ja-JP" sz="3200" dirty="0" smtClean="0">
              <a:solidFill>
                <a:schemeClr val="tx1"/>
              </a:solidFill>
            </a:endParaRPr>
          </a:p>
          <a:p>
            <a:pPr marL="0" indent="0">
              <a:buNone/>
            </a:pPr>
            <a:r>
              <a:rPr lang="ja-JP" altLang="en-US" sz="3200" dirty="0" smtClean="0">
                <a:solidFill>
                  <a:schemeClr val="tx1"/>
                </a:solidFill>
              </a:rPr>
              <a:t>⇒したがって、</a:t>
            </a:r>
            <a:r>
              <a:rPr lang="ja-JP" altLang="en-US" sz="3200" u="sng" dirty="0" smtClean="0">
                <a:solidFill>
                  <a:srgbClr val="FF0000"/>
                </a:solidFill>
              </a:rPr>
              <a:t>「これが正しい地域ケア会議の体系」という決</a:t>
            </a:r>
            <a:r>
              <a:rPr lang="en-US" altLang="ja-JP" sz="3200" u="sng" dirty="0" smtClean="0">
                <a:solidFill>
                  <a:srgbClr val="FF0000"/>
                </a:solidFill>
              </a:rPr>
              <a:t/>
            </a:r>
            <a:br>
              <a:rPr lang="en-US" altLang="ja-JP" sz="3200" u="sng" dirty="0" smtClean="0">
                <a:solidFill>
                  <a:srgbClr val="FF0000"/>
                </a:solidFill>
              </a:rPr>
            </a:br>
            <a:r>
              <a:rPr lang="ja-JP" altLang="en-US" sz="3200" dirty="0" smtClean="0">
                <a:solidFill>
                  <a:srgbClr val="FF0000"/>
                </a:solidFill>
              </a:rPr>
              <a:t>　</a:t>
            </a:r>
            <a:r>
              <a:rPr lang="ja-JP" altLang="en-US" sz="3200" u="sng" dirty="0" smtClean="0">
                <a:solidFill>
                  <a:srgbClr val="FF0000"/>
                </a:solidFill>
              </a:rPr>
              <a:t>まったデザインはありません</a:t>
            </a:r>
            <a:endParaRPr lang="en-US" altLang="ja-JP" sz="3200" dirty="0" smtClean="0">
              <a:solidFill>
                <a:schemeClr val="tx1"/>
              </a:solidFill>
            </a:endParaRPr>
          </a:p>
        </p:txBody>
      </p:sp>
      <p:sp>
        <p:nvSpPr>
          <p:cNvPr id="8" name="タイトル 1"/>
          <p:cNvSpPr txBox="1">
            <a:spLocks/>
          </p:cNvSpPr>
          <p:nvPr/>
        </p:nvSpPr>
        <p:spPr>
          <a:xfrm>
            <a:off x="0" y="20806"/>
            <a:ext cx="12192000" cy="682579"/>
          </a:xfrm>
          <a:prstGeom prst="rect">
            <a:avLst/>
          </a:prstGeom>
          <a:solidFill>
            <a:schemeClr val="accent5">
              <a:lumMod val="75000"/>
            </a:schemeClr>
          </a:solidFill>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ts val="4320"/>
              </a:lnSpc>
            </a:pPr>
            <a:r>
              <a:rPr lang="ja-JP" altLang="en-US" dirty="0" smtClean="0">
                <a:solidFill>
                  <a:schemeClr val="bg1"/>
                </a:solidFill>
                <a:effectLst>
                  <a:outerShdw blurRad="38100" dist="38100" dir="2700000" algn="tl">
                    <a:srgbClr val="000000">
                      <a:alpha val="43137"/>
                    </a:srgbClr>
                  </a:outerShdw>
                </a:effectLst>
              </a:rPr>
              <a:t>２．</a:t>
            </a:r>
            <a:r>
              <a:rPr lang="ja-JP" altLang="en-US" dirty="0">
                <a:solidFill>
                  <a:schemeClr val="bg1"/>
                </a:solidFill>
                <a:effectLst>
                  <a:outerShdw blurRad="38100" dist="38100" dir="2700000" algn="tl">
                    <a:srgbClr val="000000">
                      <a:alpha val="43137"/>
                    </a:srgbClr>
                  </a:outerShdw>
                </a:effectLst>
              </a:rPr>
              <a:t>主</a:t>
            </a:r>
            <a:r>
              <a:rPr lang="ja-JP" altLang="en-US" dirty="0" smtClean="0">
                <a:solidFill>
                  <a:schemeClr val="bg1"/>
                </a:solidFill>
                <a:effectLst>
                  <a:outerShdw blurRad="38100" dist="38100" dir="2700000" algn="tl">
                    <a:srgbClr val="000000">
                      <a:alpha val="43137"/>
                    </a:srgbClr>
                  </a:outerShdw>
                </a:effectLst>
              </a:rPr>
              <a:t>な機能</a:t>
            </a:r>
            <a:endParaRPr lang="ja-JP" altLang="en-US" dirty="0">
              <a:solidFill>
                <a:schemeClr val="bg1"/>
              </a:solidFill>
              <a:effectLst>
                <a:outerShdw blurRad="38100" dist="38100" dir="2700000" algn="tl">
                  <a:srgbClr val="000000">
                    <a:alpha val="43137"/>
                  </a:srgbClr>
                </a:outerShdw>
              </a:effectLst>
            </a:endParaRPr>
          </a:p>
        </p:txBody>
      </p:sp>
      <p:sp>
        <p:nvSpPr>
          <p:cNvPr id="2" name="テキスト ボックス 1"/>
          <p:cNvSpPr txBox="1"/>
          <p:nvPr/>
        </p:nvSpPr>
        <p:spPr>
          <a:xfrm>
            <a:off x="541486" y="1723722"/>
            <a:ext cx="11109028" cy="2246769"/>
          </a:xfrm>
          <a:prstGeom prst="rect">
            <a:avLst/>
          </a:prstGeom>
          <a:noFill/>
          <a:ln w="28575">
            <a:solidFill>
              <a:srgbClr val="FF6600"/>
            </a:solidFill>
          </a:ln>
        </p:spPr>
        <p:txBody>
          <a:bodyPr wrap="square" rtlCol="0" anchor="ctr">
            <a:spAutoFit/>
          </a:bodyPr>
          <a:lstStyle/>
          <a:p>
            <a:pPr>
              <a:lnSpc>
                <a:spcPct val="150000"/>
              </a:lnSpc>
            </a:pPr>
            <a:r>
              <a:rPr lang="ja-JP" altLang="en-US" sz="3200" dirty="0" smtClean="0"/>
              <a:t> ①</a:t>
            </a:r>
            <a:r>
              <a:rPr lang="ja-JP" altLang="en-US" sz="3200" dirty="0"/>
              <a:t>個別課題解決機能　　　  ④地域づくり・資源開発</a:t>
            </a:r>
            <a:r>
              <a:rPr lang="ja-JP" altLang="en-US" sz="3200" dirty="0" smtClean="0"/>
              <a:t>機能</a:t>
            </a:r>
            <a:endParaRPr lang="en-US" altLang="ja-JP" sz="3200" dirty="0"/>
          </a:p>
          <a:p>
            <a:pPr>
              <a:lnSpc>
                <a:spcPct val="150000"/>
              </a:lnSpc>
            </a:pPr>
            <a:r>
              <a:rPr lang="ja-JP" altLang="en-US" sz="3200" dirty="0" smtClean="0"/>
              <a:t> ②</a:t>
            </a:r>
            <a:r>
              <a:rPr lang="ja-JP" altLang="en-US" sz="3200" dirty="0"/>
              <a:t>ネットワーク構築機能　  ⑤政策形成機能</a:t>
            </a:r>
            <a:endParaRPr lang="en-US" altLang="ja-JP" sz="3200" dirty="0"/>
          </a:p>
          <a:p>
            <a:pPr>
              <a:lnSpc>
                <a:spcPct val="150000"/>
              </a:lnSpc>
            </a:pPr>
            <a:r>
              <a:rPr lang="ja-JP" altLang="en-US" sz="3200" dirty="0" smtClean="0"/>
              <a:t> ③</a:t>
            </a:r>
            <a:r>
              <a:rPr lang="ja-JP" altLang="en-US" sz="3200" dirty="0"/>
              <a:t>地域課題発見機能</a:t>
            </a:r>
            <a:endParaRPr kumimoji="1" lang="ja-JP" altLang="en-US" sz="3200" dirty="0"/>
          </a:p>
        </p:txBody>
      </p:sp>
    </p:spTree>
    <p:extLst>
      <p:ext uri="{BB962C8B-B14F-4D97-AF65-F5344CB8AC3E}">
        <p14:creationId xmlns:p14="http://schemas.microsoft.com/office/powerpoint/2010/main" val="2181401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4148" y="1146220"/>
            <a:ext cx="11755932" cy="5711779"/>
          </a:xfrm>
        </p:spPr>
        <p:txBody>
          <a:bodyPr>
            <a:normAutofit/>
          </a:bodyPr>
          <a:lstStyle/>
          <a:p>
            <a:pPr marL="0" indent="0">
              <a:buNone/>
            </a:pPr>
            <a:r>
              <a:rPr lang="ja-JP" altLang="en-US" sz="3600" b="1" dirty="0">
                <a:solidFill>
                  <a:schemeClr val="accent5">
                    <a:lumMod val="75000"/>
                  </a:schemeClr>
                </a:solidFill>
              </a:rPr>
              <a:t>　</a:t>
            </a:r>
            <a:r>
              <a:rPr lang="ja-JP" altLang="en-US" sz="2400" dirty="0" smtClean="0">
                <a:solidFill>
                  <a:schemeClr val="tx1"/>
                </a:solidFill>
              </a:rPr>
              <a:t>例えば、</a:t>
            </a:r>
            <a:r>
              <a:rPr lang="ja-JP" altLang="en-US" sz="2400" dirty="0" smtClean="0">
                <a:solidFill>
                  <a:srgbClr val="FF0000"/>
                </a:solidFill>
              </a:rPr>
              <a:t>「開催レベル」「会議目的」「運営形態」</a:t>
            </a:r>
            <a:r>
              <a:rPr lang="ja-JP" altLang="en-US" sz="2400" dirty="0" smtClean="0">
                <a:solidFill>
                  <a:schemeClr val="tx1"/>
                </a:solidFill>
              </a:rPr>
              <a:t>のような違い等を認識したうえで、個別課題を検討する地域ケア会議から、地域課題の抽出・発見、さらには解決に向けた検討を行っていく地域ケア会議まで、どのようにそれぞれの会議をつなげていくかを</a:t>
            </a:r>
            <a:r>
              <a:rPr lang="ja-JP" altLang="en-US" sz="2400" dirty="0" smtClean="0">
                <a:solidFill>
                  <a:srgbClr val="FF0000"/>
                </a:solidFill>
              </a:rPr>
              <a:t>デザイン</a:t>
            </a:r>
            <a:r>
              <a:rPr lang="ja-JP" altLang="en-US" sz="2400" dirty="0" smtClean="0">
                <a:solidFill>
                  <a:schemeClr val="tx1"/>
                </a:solidFill>
              </a:rPr>
              <a:t>しま</a:t>
            </a:r>
            <a:r>
              <a:rPr lang="ja-JP" altLang="en-US" sz="2400" dirty="0">
                <a:solidFill>
                  <a:schemeClr val="tx1"/>
                </a:solidFill>
              </a:rPr>
              <a:t>す</a:t>
            </a:r>
            <a:r>
              <a:rPr lang="ja-JP" altLang="en-US" sz="2400" dirty="0" smtClean="0">
                <a:solidFill>
                  <a:schemeClr val="tx1"/>
                </a:solidFill>
              </a:rPr>
              <a:t>。</a:t>
            </a:r>
            <a:endParaRPr lang="en-US" altLang="ja-JP" sz="2400" dirty="0" smtClean="0">
              <a:solidFill>
                <a:schemeClr val="tx1"/>
              </a:solidFill>
            </a:endParaRPr>
          </a:p>
          <a:p>
            <a:pPr marL="0" indent="0">
              <a:buNone/>
            </a:pPr>
            <a:endParaRPr lang="en-US" altLang="ja-JP" sz="3200" dirty="0" smtClean="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4174917896"/>
              </p:ext>
            </p:extLst>
          </p:nvPr>
        </p:nvGraphicFramePr>
        <p:xfrm>
          <a:off x="201637" y="3030961"/>
          <a:ext cx="11788725" cy="3200400"/>
        </p:xfrm>
        <a:graphic>
          <a:graphicData uri="http://schemas.openxmlformats.org/drawingml/2006/table">
            <a:tbl>
              <a:tblPr firstRow="1" bandRow="1">
                <a:tableStyleId>{5940675A-B579-460E-94D1-54222C63F5DA}</a:tableStyleId>
              </a:tblPr>
              <a:tblGrid>
                <a:gridCol w="1748501">
                  <a:extLst>
                    <a:ext uri="{9D8B030D-6E8A-4147-A177-3AD203B41FA5}">
                      <a16:colId xmlns:a16="http://schemas.microsoft.com/office/drawing/2014/main" val="1796386129"/>
                    </a:ext>
                  </a:extLst>
                </a:gridCol>
                <a:gridCol w="10040224">
                  <a:extLst>
                    <a:ext uri="{9D8B030D-6E8A-4147-A177-3AD203B41FA5}">
                      <a16:colId xmlns:a16="http://schemas.microsoft.com/office/drawing/2014/main" val="2469222338"/>
                    </a:ext>
                  </a:extLst>
                </a:gridCol>
              </a:tblGrid>
              <a:tr h="1153532">
                <a:tc>
                  <a:txBody>
                    <a:bodyPr/>
                    <a:lstStyle/>
                    <a:p>
                      <a:r>
                        <a:rPr kumimoji="1" lang="ja-JP" altLang="en-US" sz="2400" dirty="0" smtClean="0"/>
                        <a:t>開催レベル</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r>
                        <a:rPr kumimoji="1" lang="ja-JP" altLang="en-US" sz="2400" dirty="0" smtClean="0"/>
                        <a:t>①市町村レベル</a:t>
                      </a:r>
                      <a:endParaRPr kumimoji="1" lang="en-US" altLang="ja-JP" sz="2400" dirty="0" smtClean="0"/>
                    </a:p>
                    <a:p>
                      <a:r>
                        <a:rPr kumimoji="1" lang="ja-JP" altLang="en-US" sz="2400" dirty="0" smtClean="0"/>
                        <a:t>②日常生活圏域レベル</a:t>
                      </a:r>
                      <a:endParaRPr kumimoji="1" lang="en-US" altLang="ja-JP" sz="2400" dirty="0" smtClean="0"/>
                    </a:p>
                    <a:p>
                      <a:r>
                        <a:rPr kumimoji="1" lang="ja-JP" altLang="en-US" sz="2400" dirty="0" smtClean="0"/>
                        <a:t>③個別レベル　　　　　など</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1515727511"/>
                  </a:ext>
                </a:extLst>
              </a:tr>
              <a:tr h="1153532">
                <a:tc>
                  <a:txBody>
                    <a:bodyPr/>
                    <a:lstStyle/>
                    <a:p>
                      <a:r>
                        <a:rPr kumimoji="1" lang="ja-JP" altLang="en-US" sz="2400" dirty="0" smtClean="0"/>
                        <a:t>会議目的</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r>
                        <a:rPr kumimoji="1" lang="ja-JP" altLang="en-US" sz="2400" dirty="0" smtClean="0"/>
                        <a:t>①個別課題の解決や地域づくり・資源開発など、</a:t>
                      </a:r>
                      <a:r>
                        <a:rPr kumimoji="1" lang="ja-JP" altLang="en-US" sz="2400" u="sng" dirty="0" smtClean="0"/>
                        <a:t>機能ごと</a:t>
                      </a:r>
                      <a:r>
                        <a:rPr kumimoji="1" lang="ja-JP" altLang="en-US" sz="2400" dirty="0" smtClean="0"/>
                        <a:t>の目的</a:t>
                      </a:r>
                      <a:endParaRPr kumimoji="1" lang="en-US" altLang="ja-JP" sz="2400" dirty="0" smtClean="0"/>
                    </a:p>
                    <a:p>
                      <a:r>
                        <a:rPr kumimoji="1" lang="ja-JP" altLang="en-US" sz="2400" dirty="0" smtClean="0"/>
                        <a:t>②認知症施策や医療・介護連携などの</a:t>
                      </a:r>
                      <a:r>
                        <a:rPr kumimoji="1" lang="ja-JP" altLang="en-US" sz="2400" u="sng" dirty="0" smtClean="0"/>
                        <a:t>分野別</a:t>
                      </a:r>
                      <a:r>
                        <a:rPr kumimoji="1" lang="ja-JP" altLang="en-US" sz="2400" dirty="0" smtClean="0"/>
                        <a:t>に設定された目的</a:t>
                      </a:r>
                      <a:endParaRPr kumimoji="1" lang="en-US" altLang="ja-JP" sz="2400" dirty="0" smtClean="0"/>
                    </a:p>
                    <a:p>
                      <a:r>
                        <a:rPr kumimoji="1" lang="ja-JP" altLang="en-US" sz="2400" dirty="0" smtClean="0"/>
                        <a:t>③介護予防の推進やケアマネジメント支援などを中心とした目的</a:t>
                      </a:r>
                      <a:r>
                        <a:rPr kumimoji="1" lang="ja-JP" altLang="en-US" sz="2400" baseline="0" dirty="0" smtClean="0"/>
                        <a:t>　</a:t>
                      </a:r>
                      <a:r>
                        <a:rPr kumimoji="1" lang="ja-JP" altLang="en-US" sz="2400" dirty="0" smtClean="0"/>
                        <a:t>など</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723203933"/>
                  </a:ext>
                </a:extLst>
              </a:tr>
              <a:tr h="794975">
                <a:tc>
                  <a:txBody>
                    <a:bodyPr/>
                    <a:lstStyle/>
                    <a:p>
                      <a:r>
                        <a:rPr kumimoji="1" lang="ja-JP" altLang="en-US" sz="2400" dirty="0" smtClean="0"/>
                        <a:t>運営形態</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r>
                        <a:rPr kumimoji="1" lang="ja-JP" altLang="en-US" sz="2400" dirty="0" smtClean="0"/>
                        <a:t>①開催頻度（随時開催・定例開催）</a:t>
                      </a:r>
                      <a:endParaRPr kumimoji="1" lang="en-US" altLang="ja-JP" sz="2400" dirty="0" smtClean="0"/>
                    </a:p>
                    <a:p>
                      <a:r>
                        <a:rPr kumimoji="1" lang="ja-JP" altLang="en-US" sz="2400" dirty="0" smtClean="0"/>
                        <a:t>②参加者選定（実務者レベル・代表者レベル）　など</a:t>
                      </a:r>
                      <a:endParaRPr kumimoji="1" lang="ja-JP" altLang="en-US" sz="2400" dirty="0"/>
                    </a:p>
                  </a:txBody>
                  <a:tcPr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694101495"/>
                  </a:ext>
                </a:extLst>
              </a:tr>
            </a:tbl>
          </a:graphicData>
        </a:graphic>
      </p:graphicFrame>
      <p:sp>
        <p:nvSpPr>
          <p:cNvPr id="9" name="タイトル 1"/>
          <p:cNvSpPr txBox="1">
            <a:spLocks/>
          </p:cNvSpPr>
          <p:nvPr/>
        </p:nvSpPr>
        <p:spPr>
          <a:xfrm>
            <a:off x="0" y="20806"/>
            <a:ext cx="12192000" cy="682579"/>
          </a:xfrm>
          <a:prstGeom prst="rect">
            <a:avLst/>
          </a:prstGeom>
          <a:solidFill>
            <a:schemeClr val="accent5">
              <a:lumMod val="75000"/>
            </a:schemeClr>
          </a:solidFill>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ts val="4320"/>
              </a:lnSpc>
            </a:pPr>
            <a:r>
              <a:rPr lang="ja-JP" altLang="en-US" dirty="0">
                <a:solidFill>
                  <a:schemeClr val="bg1"/>
                </a:solidFill>
                <a:effectLst>
                  <a:outerShdw blurRad="38100" dist="38100" dir="2700000" algn="tl">
                    <a:srgbClr val="000000">
                      <a:alpha val="43137"/>
                    </a:srgbClr>
                  </a:outerShdw>
                </a:effectLst>
              </a:rPr>
              <a:t>３</a:t>
            </a:r>
            <a:r>
              <a:rPr lang="ja-JP" altLang="en-US" dirty="0" smtClean="0">
                <a:solidFill>
                  <a:schemeClr val="bg1"/>
                </a:solidFill>
                <a:effectLst>
                  <a:outerShdw blurRad="38100" dist="38100" dir="2700000" algn="tl">
                    <a:srgbClr val="000000">
                      <a:alpha val="43137"/>
                    </a:srgbClr>
                  </a:outerShdw>
                </a:effectLst>
              </a:rPr>
              <a:t>．体系</a:t>
            </a:r>
            <a:endParaRPr lang="ja-JP" alt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8901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131413397"/>
              </p:ext>
            </p:extLst>
          </p:nvPr>
        </p:nvGraphicFramePr>
        <p:xfrm>
          <a:off x="56323" y="744329"/>
          <a:ext cx="12079549" cy="4794087"/>
        </p:xfrm>
        <a:graphic>
          <a:graphicData uri="http://schemas.openxmlformats.org/drawingml/2006/table">
            <a:tbl>
              <a:tblPr>
                <a:tableStyleId>{5C22544A-7EE6-4342-B048-85BDC9FD1C3A}</a:tableStyleId>
              </a:tblPr>
              <a:tblGrid>
                <a:gridCol w="1040954">
                  <a:extLst>
                    <a:ext uri="{9D8B030D-6E8A-4147-A177-3AD203B41FA5}">
                      <a16:colId xmlns:a16="http://schemas.microsoft.com/office/drawing/2014/main" val="1454391928"/>
                    </a:ext>
                  </a:extLst>
                </a:gridCol>
                <a:gridCol w="645620">
                  <a:extLst>
                    <a:ext uri="{9D8B030D-6E8A-4147-A177-3AD203B41FA5}">
                      <a16:colId xmlns:a16="http://schemas.microsoft.com/office/drawing/2014/main" val="2146228315"/>
                    </a:ext>
                  </a:extLst>
                </a:gridCol>
                <a:gridCol w="336845">
                  <a:extLst>
                    <a:ext uri="{9D8B030D-6E8A-4147-A177-3AD203B41FA5}">
                      <a16:colId xmlns:a16="http://schemas.microsoft.com/office/drawing/2014/main" val="192377340"/>
                    </a:ext>
                  </a:extLst>
                </a:gridCol>
                <a:gridCol w="1960090">
                  <a:extLst>
                    <a:ext uri="{9D8B030D-6E8A-4147-A177-3AD203B41FA5}">
                      <a16:colId xmlns:a16="http://schemas.microsoft.com/office/drawing/2014/main" val="2296382438"/>
                    </a:ext>
                  </a:extLst>
                </a:gridCol>
                <a:gridCol w="2419643">
                  <a:extLst>
                    <a:ext uri="{9D8B030D-6E8A-4147-A177-3AD203B41FA5}">
                      <a16:colId xmlns:a16="http://schemas.microsoft.com/office/drawing/2014/main" val="3773830733"/>
                    </a:ext>
                  </a:extLst>
                </a:gridCol>
                <a:gridCol w="647114">
                  <a:extLst>
                    <a:ext uri="{9D8B030D-6E8A-4147-A177-3AD203B41FA5}">
                      <a16:colId xmlns:a16="http://schemas.microsoft.com/office/drawing/2014/main" val="1563853924"/>
                    </a:ext>
                  </a:extLst>
                </a:gridCol>
                <a:gridCol w="3015336">
                  <a:extLst>
                    <a:ext uri="{9D8B030D-6E8A-4147-A177-3AD203B41FA5}">
                      <a16:colId xmlns:a16="http://schemas.microsoft.com/office/drawing/2014/main" val="1477482071"/>
                    </a:ext>
                  </a:extLst>
                </a:gridCol>
                <a:gridCol w="401366">
                  <a:extLst>
                    <a:ext uri="{9D8B030D-6E8A-4147-A177-3AD203B41FA5}">
                      <a16:colId xmlns:a16="http://schemas.microsoft.com/office/drawing/2014/main" val="1598927735"/>
                    </a:ext>
                  </a:extLst>
                </a:gridCol>
                <a:gridCol w="408482">
                  <a:extLst>
                    <a:ext uri="{9D8B030D-6E8A-4147-A177-3AD203B41FA5}">
                      <a16:colId xmlns:a16="http://schemas.microsoft.com/office/drawing/2014/main" val="2816950194"/>
                    </a:ext>
                  </a:extLst>
                </a:gridCol>
                <a:gridCol w="401367">
                  <a:extLst>
                    <a:ext uri="{9D8B030D-6E8A-4147-A177-3AD203B41FA5}">
                      <a16:colId xmlns:a16="http://schemas.microsoft.com/office/drawing/2014/main" val="990163865"/>
                    </a:ext>
                  </a:extLst>
                </a:gridCol>
                <a:gridCol w="401366">
                  <a:extLst>
                    <a:ext uri="{9D8B030D-6E8A-4147-A177-3AD203B41FA5}">
                      <a16:colId xmlns:a16="http://schemas.microsoft.com/office/drawing/2014/main" val="248631669"/>
                    </a:ext>
                  </a:extLst>
                </a:gridCol>
                <a:gridCol w="401366">
                  <a:extLst>
                    <a:ext uri="{9D8B030D-6E8A-4147-A177-3AD203B41FA5}">
                      <a16:colId xmlns:a16="http://schemas.microsoft.com/office/drawing/2014/main" val="1632430552"/>
                    </a:ext>
                  </a:extLst>
                </a:gridCol>
              </a:tblGrid>
              <a:tr h="354655">
                <a:tc rowSpan="2">
                  <a:txBody>
                    <a:bodyPr/>
                    <a:lstStyle/>
                    <a:p>
                      <a:pPr algn="ctr" fontAlgn="ctr"/>
                      <a:r>
                        <a:rPr lang="ja-JP" altLang="en-US" sz="1800" u="none" strike="noStrike" dirty="0">
                          <a:solidFill>
                            <a:schemeClr val="tx1"/>
                          </a:solidFill>
                          <a:effectLst/>
                          <a:latin typeface="+mn-ea"/>
                          <a:ea typeface="+mn-ea"/>
                        </a:rPr>
                        <a:t>国の</a:t>
                      </a:r>
                      <a:r>
                        <a:rPr lang="ja-JP" altLang="en-US" sz="1800" u="none" strike="noStrike" dirty="0" smtClean="0">
                          <a:solidFill>
                            <a:schemeClr val="tx1"/>
                          </a:solidFill>
                          <a:effectLst/>
                          <a:latin typeface="+mn-ea"/>
                          <a:ea typeface="+mn-ea"/>
                        </a:rPr>
                        <a:t>分類</a:t>
                      </a:r>
                      <a:endParaRPr lang="en-US" altLang="ja-JP" sz="1800" u="none" strike="noStrike" dirty="0" smtClean="0">
                        <a:solidFill>
                          <a:schemeClr val="tx1"/>
                        </a:solidFill>
                        <a:effectLst/>
                        <a:latin typeface="+mn-ea"/>
                        <a:ea typeface="+mn-ea"/>
                      </a:endParaRPr>
                    </a:p>
                    <a:p>
                      <a:pPr algn="ctr" fontAlgn="ctr"/>
                      <a:r>
                        <a:rPr lang="en-US" altLang="ja-JP" sz="2000" u="none" strike="noStrike" dirty="0" smtClean="0">
                          <a:solidFill>
                            <a:schemeClr val="tx1"/>
                          </a:solidFill>
                          <a:effectLst/>
                          <a:latin typeface="+mn-ea"/>
                          <a:ea typeface="+mn-ea"/>
                        </a:rPr>
                        <a:t>※</a:t>
                      </a:r>
                      <a:endParaRPr lang="en-US" altLang="ja-JP" sz="20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rowSpan="2">
                  <a:txBody>
                    <a:bodyPr/>
                    <a:lstStyle/>
                    <a:p>
                      <a:pPr algn="ctr" fontAlgn="ctr"/>
                      <a:r>
                        <a:rPr lang="ja-JP" altLang="en-US" sz="2000" u="none" strike="noStrike" dirty="0" smtClean="0">
                          <a:solidFill>
                            <a:schemeClr val="tx1"/>
                          </a:solidFill>
                          <a:effectLst/>
                          <a:latin typeface="+mn-ea"/>
                          <a:ea typeface="+mn-ea"/>
                        </a:rPr>
                        <a:t>開催</a:t>
                      </a:r>
                      <a:endParaRPr lang="en-US" altLang="ja-JP" sz="2000" u="none" strike="noStrike" dirty="0" smtClean="0">
                        <a:solidFill>
                          <a:schemeClr val="tx1"/>
                        </a:solidFill>
                        <a:effectLst/>
                        <a:latin typeface="+mn-ea"/>
                        <a:ea typeface="+mn-ea"/>
                      </a:endParaRPr>
                    </a:p>
                    <a:p>
                      <a:pPr algn="ctr" fontAlgn="ctr"/>
                      <a:r>
                        <a:rPr lang="ja-JP" altLang="en-US" sz="2000" u="none" strike="noStrike" dirty="0" smtClean="0">
                          <a:solidFill>
                            <a:schemeClr val="tx1"/>
                          </a:solidFill>
                          <a:effectLst/>
                          <a:latin typeface="+mn-ea"/>
                          <a:ea typeface="+mn-ea"/>
                        </a:rPr>
                        <a:t>ﾚﾍﾞﾙ</a:t>
                      </a:r>
                      <a:endParaRPr lang="en-US" altLang="ja-JP" sz="2000" u="none" strike="noStrike" dirty="0" smtClean="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rowSpan="2" grid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800" u="none" strike="noStrike" dirty="0" smtClean="0">
                          <a:solidFill>
                            <a:schemeClr val="tx1"/>
                          </a:solidFill>
                          <a:effectLst/>
                          <a:latin typeface="+mn-ea"/>
                          <a:ea typeface="+mn-ea"/>
                        </a:rPr>
                        <a:t>名　称</a:t>
                      </a:r>
                      <a:endParaRPr lang="ja-JP" altLang="en-US" sz="1800" b="0" i="0" u="none" strike="noStrike" dirty="0" smtClean="0">
                        <a:solidFill>
                          <a:schemeClr val="tx1"/>
                        </a:solidFill>
                        <a:effectLst/>
                        <a:latin typeface="+mn-ea"/>
                        <a:ea typeface="+mn-ea"/>
                      </a:endParaRPr>
                    </a:p>
                    <a:p>
                      <a:pPr algn="ctr" fontAlgn="ct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rowSpan="2" hMerge="1">
                  <a:txBody>
                    <a:bodyPr/>
                    <a:lstStyle/>
                    <a:p>
                      <a:pPr algn="ctr" fontAlgn="ctr"/>
                      <a:endParaRPr lang="ja-JP" altLang="en-US" sz="1800" b="0" i="0" u="none" strike="noStrike" dirty="0">
                        <a:solidFill>
                          <a:schemeClr val="tx1"/>
                        </a:solidFill>
                        <a:effectLst/>
                        <a:latin typeface="+mn-ea"/>
                        <a:ea typeface="+mn-ea"/>
                      </a:endParaRPr>
                    </a:p>
                  </a:txBody>
                  <a:tcPr marL="8893" marR="8893" marT="8893"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rowSpan="2">
                  <a:txBody>
                    <a:bodyPr/>
                    <a:lstStyle/>
                    <a:p>
                      <a:pPr algn="ctr" fontAlgn="ctr"/>
                      <a:r>
                        <a:rPr lang="ja-JP" altLang="en-US" sz="1800" b="0" i="0" u="none" strike="noStrike" dirty="0" smtClean="0">
                          <a:solidFill>
                            <a:schemeClr val="tx1"/>
                          </a:solidFill>
                          <a:effectLst/>
                          <a:latin typeface="+mn-ea"/>
                          <a:ea typeface="+mn-ea"/>
                        </a:rPr>
                        <a:t>参加者</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rowSpan="2">
                  <a:txBody>
                    <a:bodyPr/>
                    <a:lstStyle/>
                    <a:p>
                      <a:pPr algn="ctr" fontAlgn="ctr"/>
                      <a:r>
                        <a:rPr lang="ja-JP" altLang="en-US" sz="1800" b="0" i="0" u="none" strike="noStrike" dirty="0" smtClean="0">
                          <a:solidFill>
                            <a:schemeClr val="tx1"/>
                          </a:solidFill>
                          <a:effectLst/>
                          <a:latin typeface="+mn-ea"/>
                          <a:ea typeface="+mn-ea"/>
                        </a:rPr>
                        <a:t>頻度</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rowSpan="2">
                  <a:txBody>
                    <a:bodyPr/>
                    <a:lstStyle/>
                    <a:p>
                      <a:pPr algn="ctr" fontAlgn="ctr"/>
                      <a:r>
                        <a:rPr lang="ja-JP" altLang="en-US" sz="1800" b="0" i="0" u="none" strike="noStrike" dirty="0" smtClean="0">
                          <a:solidFill>
                            <a:schemeClr val="tx1"/>
                          </a:solidFill>
                          <a:effectLst/>
                          <a:latin typeface="+mn-ea"/>
                          <a:ea typeface="+mn-ea"/>
                        </a:rPr>
                        <a:t>内容</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gridSpan="5">
                  <a:txBody>
                    <a:bodyPr/>
                    <a:lstStyle/>
                    <a:p>
                      <a:pPr algn="ctr" fontAlgn="ctr"/>
                      <a:r>
                        <a:rPr lang="ja-JP" altLang="en-US" sz="1800" u="none" strike="noStrike" dirty="0" smtClean="0">
                          <a:solidFill>
                            <a:schemeClr val="tx1"/>
                          </a:solidFill>
                          <a:effectLst/>
                          <a:latin typeface="+mn-ea"/>
                          <a:ea typeface="+mn-ea"/>
                        </a:rPr>
                        <a:t>機能</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ja-JP" altLang="en-US" sz="1800" b="0" i="0" u="none" strike="noStrike" dirty="0">
                        <a:solidFill>
                          <a:schemeClr val="tx1"/>
                        </a:solidFill>
                        <a:effectLst/>
                        <a:latin typeface="+mn-ea"/>
                        <a:ea typeface="+mn-ea"/>
                      </a:endParaRPr>
                    </a:p>
                  </a:txBody>
                  <a:tcPr marL="8893" marR="8893" marT="8893"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ja-JP" altLang="en-US" sz="1800" b="0" i="0" u="none" strike="noStrike" dirty="0">
                        <a:solidFill>
                          <a:schemeClr val="tx1"/>
                        </a:solidFill>
                        <a:effectLst/>
                        <a:latin typeface="+mn-ea"/>
                        <a:ea typeface="+mn-ea"/>
                      </a:endParaRPr>
                    </a:p>
                  </a:txBody>
                  <a:tcPr marL="8893" marR="8893" marT="8893"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ja-JP" altLang="en-US" sz="1800" b="0" i="0" u="none" strike="noStrike" dirty="0">
                        <a:solidFill>
                          <a:schemeClr val="tx1"/>
                        </a:solidFill>
                        <a:effectLst/>
                        <a:latin typeface="+mn-ea"/>
                        <a:ea typeface="+mn-ea"/>
                      </a:endParaRPr>
                    </a:p>
                  </a:txBody>
                  <a:tcPr marL="8893" marR="8893" marT="8893"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tc hMerge="1">
                  <a:txBody>
                    <a:bodyPr/>
                    <a:lstStyle/>
                    <a:p>
                      <a:pPr algn="ctr" fontAlgn="ctr"/>
                      <a:endParaRPr lang="ja-JP" altLang="en-US" sz="1800" b="0" i="0" u="none" strike="noStrike" dirty="0">
                        <a:solidFill>
                          <a:schemeClr val="tx1"/>
                        </a:solidFill>
                        <a:effectLst/>
                        <a:latin typeface="+mn-ea"/>
                        <a:ea typeface="+mn-ea"/>
                      </a:endParaRPr>
                    </a:p>
                  </a:txBody>
                  <a:tcPr marL="8893" marR="8893" marT="8893"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831422356"/>
                  </a:ext>
                </a:extLst>
              </a:tr>
              <a:tr h="2197480">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a:txBody>
                    <a:bodyPr/>
                    <a:lstStyle/>
                    <a:p>
                      <a:pPr algn="l" fontAlgn="t"/>
                      <a:r>
                        <a:rPr lang="ja-JP" altLang="en-US" sz="1800" u="none" strike="noStrike" dirty="0" smtClean="0">
                          <a:solidFill>
                            <a:schemeClr val="tx1"/>
                          </a:solidFill>
                          <a:effectLst/>
                          <a:latin typeface="メイリオ" panose="020B0604030504040204" pitchFamily="50" charset="-128"/>
                          <a:ea typeface="メイリオ" panose="020B0604030504040204" pitchFamily="50" charset="-128"/>
                        </a:rPr>
                        <a:t>①</a:t>
                      </a:r>
                      <a:r>
                        <a:rPr lang="zh-TW" altLang="en-US" sz="1800" u="none" strike="noStrike" dirty="0" smtClean="0">
                          <a:solidFill>
                            <a:schemeClr val="tx1"/>
                          </a:solidFill>
                          <a:effectLst/>
                          <a:latin typeface="メイリオ" panose="020B0604030504040204" pitchFamily="50" charset="-128"/>
                          <a:ea typeface="メイリオ" panose="020B0604030504040204" pitchFamily="50" charset="-128"/>
                        </a:rPr>
                        <a:t>個別</a:t>
                      </a:r>
                      <a:r>
                        <a:rPr lang="zh-TW" altLang="en-US" sz="1800" u="none" strike="noStrike" dirty="0">
                          <a:solidFill>
                            <a:schemeClr val="tx1"/>
                          </a:solidFill>
                          <a:effectLst/>
                          <a:latin typeface="メイリオ" panose="020B0604030504040204" pitchFamily="50" charset="-128"/>
                          <a:ea typeface="メイリオ" panose="020B0604030504040204" pitchFamily="50" charset="-128"/>
                        </a:rPr>
                        <a:t>課題解決</a:t>
                      </a:r>
                      <a:endParaRPr lang="zh-TW" altLang="en-US" sz="1800" b="0" i="0" u="none" strike="noStrike" dirty="0">
                        <a:solidFill>
                          <a:schemeClr val="tx1"/>
                        </a:solidFill>
                        <a:effectLst/>
                        <a:latin typeface="メイリオ" panose="020B0604030504040204" pitchFamily="50" charset="-128"/>
                        <a:ea typeface="メイリオ" panose="020B0604030504040204" pitchFamily="50" charset="-128"/>
                      </a:endParaRPr>
                    </a:p>
                  </a:txBody>
                  <a:tcPr marL="8893" marR="8893" marT="8893" marB="0" vert="eaVert"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pPr algn="l" fontAlgn="t"/>
                      <a:r>
                        <a:rPr lang="ja-JP" altLang="en-US" sz="1800" u="none" strike="noStrike" dirty="0" smtClean="0">
                          <a:solidFill>
                            <a:schemeClr val="tx1"/>
                          </a:solidFill>
                          <a:effectLst/>
                          <a:latin typeface="+mn-ea"/>
                          <a:ea typeface="+mn-ea"/>
                        </a:rPr>
                        <a:t>②ネットワーク</a:t>
                      </a:r>
                      <a:r>
                        <a:rPr lang="ja-JP" altLang="en-US" sz="1800" u="none" strike="noStrike" dirty="0">
                          <a:solidFill>
                            <a:schemeClr val="tx1"/>
                          </a:solidFill>
                          <a:effectLst/>
                          <a:latin typeface="+mn-ea"/>
                          <a:ea typeface="+mn-ea"/>
                        </a:rPr>
                        <a:t>構築</a:t>
                      </a:r>
                      <a:endParaRPr lang="ja-JP" altLang="en-US" sz="1800" b="0" i="0" u="none" strike="noStrike" dirty="0">
                        <a:solidFill>
                          <a:schemeClr val="tx1"/>
                        </a:solidFill>
                        <a:effectLst/>
                        <a:latin typeface="+mn-ea"/>
                        <a:ea typeface="+mn-ea"/>
                      </a:endParaRPr>
                    </a:p>
                  </a:txBody>
                  <a:tcPr marL="8893" marR="8893" marT="8893" marB="0" vert="eaVert"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pPr algn="l" fontAlgn="t"/>
                      <a:r>
                        <a:rPr lang="ja-JP" altLang="en-US" sz="1800" u="none" strike="noStrike" dirty="0" smtClean="0">
                          <a:solidFill>
                            <a:schemeClr val="tx1"/>
                          </a:solidFill>
                          <a:effectLst/>
                          <a:latin typeface="メイリオ" panose="020B0604030504040204" pitchFamily="50" charset="-128"/>
                          <a:ea typeface="メイリオ" panose="020B0604030504040204" pitchFamily="50" charset="-128"/>
                        </a:rPr>
                        <a:t>③</a:t>
                      </a:r>
                      <a:r>
                        <a:rPr lang="zh-TW" altLang="en-US" sz="1800" u="none" strike="noStrike" dirty="0" smtClean="0">
                          <a:solidFill>
                            <a:schemeClr val="tx1"/>
                          </a:solidFill>
                          <a:effectLst/>
                          <a:latin typeface="メイリオ" panose="020B0604030504040204" pitchFamily="50" charset="-128"/>
                          <a:ea typeface="メイリオ" panose="020B0604030504040204" pitchFamily="50" charset="-128"/>
                        </a:rPr>
                        <a:t>地域</a:t>
                      </a:r>
                      <a:r>
                        <a:rPr lang="zh-TW" altLang="en-US" sz="1800" u="none" strike="noStrike" dirty="0">
                          <a:solidFill>
                            <a:schemeClr val="tx1"/>
                          </a:solidFill>
                          <a:effectLst/>
                          <a:latin typeface="メイリオ" panose="020B0604030504040204" pitchFamily="50" charset="-128"/>
                          <a:ea typeface="メイリオ" panose="020B0604030504040204" pitchFamily="50" charset="-128"/>
                        </a:rPr>
                        <a:t>課題発見</a:t>
                      </a:r>
                      <a:endParaRPr lang="zh-TW" altLang="en-US" sz="1800" b="0" i="0" u="none" strike="noStrike" dirty="0">
                        <a:solidFill>
                          <a:schemeClr val="tx1"/>
                        </a:solidFill>
                        <a:effectLst/>
                        <a:latin typeface="メイリオ" panose="020B0604030504040204" pitchFamily="50" charset="-128"/>
                        <a:ea typeface="メイリオ" panose="020B0604030504040204" pitchFamily="50" charset="-128"/>
                      </a:endParaRPr>
                    </a:p>
                  </a:txBody>
                  <a:tcPr marL="8893" marR="8893" marT="8893" marB="0" vert="eaVert"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pPr algn="l" fontAlgn="t"/>
                      <a:r>
                        <a:rPr lang="ja-JP" altLang="en-US" sz="1800" u="none" strike="noStrike" dirty="0" smtClean="0">
                          <a:solidFill>
                            <a:schemeClr val="tx1"/>
                          </a:solidFill>
                          <a:effectLst/>
                          <a:latin typeface="+mn-ea"/>
                          <a:ea typeface="+mn-ea"/>
                        </a:rPr>
                        <a:t>④地域づくり</a:t>
                      </a:r>
                      <a:endParaRPr lang="ja-JP" altLang="en-US" sz="1800" b="0" i="0" u="none" strike="noStrike" dirty="0">
                        <a:solidFill>
                          <a:schemeClr val="tx1"/>
                        </a:solidFill>
                        <a:effectLst/>
                        <a:latin typeface="+mn-ea"/>
                        <a:ea typeface="+mn-ea"/>
                      </a:endParaRPr>
                    </a:p>
                  </a:txBody>
                  <a:tcPr marL="8893" marR="8893" marT="8893" marB="0" vert="eaVert"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tc>
                  <a:txBody>
                    <a:bodyPr/>
                    <a:lstStyle/>
                    <a:p>
                      <a:pPr algn="l" fontAlgn="t"/>
                      <a:r>
                        <a:rPr lang="ja-JP" altLang="en-US" sz="1800" u="none" strike="noStrike" dirty="0" smtClean="0">
                          <a:solidFill>
                            <a:schemeClr val="tx1"/>
                          </a:solidFill>
                          <a:effectLst/>
                          <a:latin typeface="+mn-ea"/>
                          <a:ea typeface="+mn-ea"/>
                        </a:rPr>
                        <a:t>⑤政策</a:t>
                      </a:r>
                      <a:r>
                        <a:rPr lang="ja-JP" altLang="en-US" sz="1800" u="none" strike="noStrike" dirty="0">
                          <a:solidFill>
                            <a:schemeClr val="tx1"/>
                          </a:solidFill>
                          <a:effectLst/>
                          <a:latin typeface="+mn-ea"/>
                          <a:ea typeface="+mn-ea"/>
                        </a:rPr>
                        <a:t>形成</a:t>
                      </a:r>
                      <a:endParaRPr lang="ja-JP" altLang="en-US" sz="1800" b="0" i="0" u="none" strike="noStrike" dirty="0">
                        <a:solidFill>
                          <a:schemeClr val="tx1"/>
                        </a:solidFill>
                        <a:effectLst/>
                        <a:latin typeface="+mn-ea"/>
                        <a:ea typeface="+mn-ea"/>
                      </a:endParaRPr>
                    </a:p>
                  </a:txBody>
                  <a:tcPr marL="8893" marR="8893" marT="8893" marB="0" vert="eaVert"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912367102"/>
                  </a:ext>
                </a:extLst>
              </a:tr>
              <a:tr h="610556">
                <a:tc rowSpan="2">
                  <a:txBody>
                    <a:bodyPr/>
                    <a:lstStyle/>
                    <a:p>
                      <a:pPr algn="ctr" fontAlgn="ctr">
                        <a:lnSpc>
                          <a:spcPct val="100000"/>
                        </a:lnSpc>
                      </a:pPr>
                      <a:r>
                        <a:rPr lang="ja-JP" altLang="en-US" sz="1800" u="none" strike="noStrike" dirty="0">
                          <a:solidFill>
                            <a:schemeClr val="tx1"/>
                          </a:solidFill>
                          <a:effectLst/>
                          <a:latin typeface="+mn-ea"/>
                          <a:ea typeface="+mn-ea"/>
                        </a:rPr>
                        <a:t>地域</a:t>
                      </a:r>
                      <a:r>
                        <a:rPr lang="ja-JP" altLang="en-US" sz="1800" u="none" strike="noStrike" dirty="0" smtClean="0">
                          <a:solidFill>
                            <a:schemeClr val="tx1"/>
                          </a:solidFill>
                          <a:effectLst/>
                          <a:latin typeface="+mn-ea"/>
                          <a:ea typeface="+mn-ea"/>
                        </a:rPr>
                        <a:t>ケア</a:t>
                      </a:r>
                      <a:endParaRPr lang="en-US" altLang="ja-JP" sz="1800" u="none" strike="noStrike" dirty="0" smtClean="0">
                        <a:solidFill>
                          <a:schemeClr val="tx1"/>
                        </a:solidFill>
                        <a:effectLst/>
                        <a:latin typeface="+mn-ea"/>
                        <a:ea typeface="+mn-ea"/>
                      </a:endParaRPr>
                    </a:p>
                    <a:p>
                      <a:pPr algn="ctr" fontAlgn="ctr">
                        <a:lnSpc>
                          <a:spcPct val="100000"/>
                        </a:lnSpc>
                      </a:pPr>
                      <a:r>
                        <a:rPr lang="ja-JP" altLang="en-US" sz="1800" u="none" strike="noStrike" dirty="0" smtClean="0">
                          <a:solidFill>
                            <a:schemeClr val="tx1"/>
                          </a:solidFill>
                          <a:effectLst/>
                          <a:latin typeface="+mn-ea"/>
                          <a:ea typeface="+mn-ea"/>
                        </a:rPr>
                        <a:t>推進</a:t>
                      </a:r>
                      <a:r>
                        <a:rPr lang="ja-JP" altLang="en-US" sz="1800" u="none" strike="noStrike" dirty="0">
                          <a:solidFill>
                            <a:schemeClr val="tx1"/>
                          </a:solidFill>
                          <a:effectLst/>
                          <a:latin typeface="+mn-ea"/>
                          <a:ea typeface="+mn-ea"/>
                        </a:rPr>
                        <a:t>会議</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市</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➊</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6350" cap="flat" cmpd="sng" algn="ctr">
                      <a:solidFill>
                        <a:srgbClr val="FF6600"/>
                      </a:solidFill>
                      <a:prstDash val="sysDot"/>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100000"/>
                        </a:lnSpc>
                      </a:pPr>
                      <a:r>
                        <a:rPr lang="ja-JP" altLang="en-US" sz="1800" u="none" strike="noStrike" dirty="0" smtClean="0">
                          <a:solidFill>
                            <a:schemeClr val="tx1"/>
                          </a:solidFill>
                          <a:effectLst/>
                          <a:latin typeface="+mn-ea"/>
                          <a:ea typeface="+mn-ea"/>
                        </a:rPr>
                        <a:t>高齢者</a:t>
                      </a:r>
                      <a:r>
                        <a:rPr lang="ja-JP" altLang="en-US" sz="1800" u="none" strike="noStrike" dirty="0">
                          <a:solidFill>
                            <a:schemeClr val="tx1"/>
                          </a:solidFill>
                          <a:effectLst/>
                          <a:latin typeface="+mn-ea"/>
                          <a:ea typeface="+mn-ea"/>
                        </a:rPr>
                        <a:t>虐待防止</a:t>
                      </a:r>
                      <a:r>
                        <a:rPr lang="ja-JP" altLang="en-US" sz="1800" u="none" strike="noStrike" dirty="0" smtClean="0">
                          <a:solidFill>
                            <a:schemeClr val="tx1"/>
                          </a:solidFill>
                          <a:effectLst/>
                          <a:latin typeface="+mn-ea"/>
                          <a:ea typeface="+mn-ea"/>
                        </a:rPr>
                        <a:t>等ﾈｯﾄﾜｰｸ運営</a:t>
                      </a:r>
                      <a:r>
                        <a:rPr lang="ja-JP" altLang="en-US" sz="1800" u="none" strike="noStrike" dirty="0">
                          <a:solidFill>
                            <a:schemeClr val="tx1"/>
                          </a:solidFill>
                          <a:effectLst/>
                          <a:latin typeface="+mn-ea"/>
                          <a:ea typeface="+mn-ea"/>
                        </a:rPr>
                        <a:t>委員会</a:t>
                      </a:r>
                      <a:endParaRPr lang="ja-JP" altLang="en-US" sz="1800" b="0" i="0" u="none" strike="noStrike" dirty="0">
                        <a:solidFill>
                          <a:schemeClr val="tx1"/>
                        </a:solidFill>
                        <a:effectLst/>
                        <a:latin typeface="+mn-ea"/>
                        <a:ea typeface="+mn-ea"/>
                      </a:endParaRPr>
                    </a:p>
                  </a:txBody>
                  <a:tcPr marL="8893" marR="8893" marT="8893" marB="0" anchor="ctr">
                    <a:lnL w="6350" cap="flat" cmpd="sng" algn="ctr">
                      <a:solidFill>
                        <a:srgbClr val="FF6600"/>
                      </a:solidFill>
                      <a:prstDash val="sysDot"/>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市ﾚﾍﾞﾙの医療･介護･福祉･地域等関係代表者</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定例</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各種ｻｰﾋﾞｽの充足状況等の分析、地域ｹｱの方策の検討など</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smtClean="0">
                          <a:solidFill>
                            <a:schemeClr val="tx1"/>
                          </a:solidFill>
                          <a:effectLst/>
                          <a:latin typeface="+mn-ea"/>
                          <a:ea typeface="+mn-ea"/>
                        </a:rPr>
                        <a:t>◎</a:t>
                      </a:r>
                      <a:endParaRPr lang="ja-JP" altLang="en-US" sz="24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3402658050"/>
                  </a:ext>
                </a:extLst>
              </a:tr>
              <a:tr h="610556">
                <a:tc vMerge="1">
                  <a:txBody>
                    <a:bodyPr/>
                    <a:lstStyle/>
                    <a:p>
                      <a:endParaRPr kumimoji="1" lang="ja-JP" altLang="en-US"/>
                    </a:p>
                  </a:txBody>
                  <a:tcPr/>
                </a:tc>
                <a:tc>
                  <a:txBody>
                    <a:bodyPr/>
                    <a:lstStyle/>
                    <a:p>
                      <a:pPr algn="ctr">
                        <a:lnSpc>
                          <a:spcPct val="100000"/>
                        </a:lnSpc>
                      </a:pPr>
                      <a:r>
                        <a:rPr kumimoji="1" lang="ja-JP" altLang="en-US" dirty="0" smtClean="0"/>
                        <a:t>地区</a:t>
                      </a:r>
                      <a:endParaRPr kumimoji="1" lang="ja-JP" altLang="en-US" dirty="0"/>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a:lnSpc>
                          <a:spcPct val="100000"/>
                        </a:lnSpc>
                      </a:pPr>
                      <a:r>
                        <a:rPr kumimoji="1" lang="ja-JP" altLang="en-US" sz="1800" dirty="0" smtClean="0">
                          <a:solidFill>
                            <a:schemeClr val="tx1"/>
                          </a:solidFill>
                        </a:rPr>
                        <a:t>➋</a:t>
                      </a:r>
                      <a:endParaRPr kumimoji="1" lang="ja-JP" altLang="en-US" sz="1800" dirty="0">
                        <a:solidFill>
                          <a:schemeClr val="tx1"/>
                        </a:solidFill>
                      </a:endParaRPr>
                    </a:p>
                  </a:txBody>
                  <a:tcPr marL="8893" marR="8893" marT="8893" marB="0" anchor="ctr">
                    <a:lnL w="19050" cap="flat" cmpd="sng" algn="ctr">
                      <a:solidFill>
                        <a:srgbClr val="FF6600"/>
                      </a:solidFill>
                      <a:prstDash val="solid"/>
                      <a:round/>
                      <a:headEnd type="none" w="med" len="med"/>
                      <a:tailEnd type="none" w="med" len="med"/>
                    </a:lnL>
                    <a:lnR w="6350" cap="flat" cmpd="sng" algn="ctr">
                      <a:solidFill>
                        <a:srgbClr val="FF6600"/>
                      </a:solidFill>
                      <a:prstDash val="sysDot"/>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100000"/>
                        </a:lnSpc>
                      </a:pPr>
                      <a:r>
                        <a:rPr lang="ja-JP" altLang="en-US" sz="1800" u="none" strike="noStrike" dirty="0" smtClean="0">
                          <a:solidFill>
                            <a:schemeClr val="tx1"/>
                          </a:solidFill>
                          <a:effectLst/>
                          <a:latin typeface="+mn-ea"/>
                          <a:ea typeface="+mn-ea"/>
                        </a:rPr>
                        <a:t>全体</a:t>
                      </a:r>
                      <a:r>
                        <a:rPr lang="ja-JP" altLang="en-US" sz="1800" u="none" strike="noStrike" dirty="0">
                          <a:solidFill>
                            <a:schemeClr val="tx1"/>
                          </a:solidFill>
                          <a:effectLst/>
                          <a:latin typeface="+mn-ea"/>
                          <a:ea typeface="+mn-ea"/>
                        </a:rPr>
                        <a:t>会議</a:t>
                      </a:r>
                      <a:endParaRPr lang="ja-JP" altLang="en-US" sz="1800" b="0" i="0" u="none" strike="noStrike" dirty="0">
                        <a:solidFill>
                          <a:schemeClr val="tx1"/>
                        </a:solidFill>
                        <a:effectLst/>
                        <a:latin typeface="+mn-ea"/>
                        <a:ea typeface="+mn-ea"/>
                      </a:endParaRPr>
                    </a:p>
                  </a:txBody>
                  <a:tcPr marL="8893" marR="8893" marT="8893" marB="0" anchor="ctr">
                    <a:lnL w="6350" cap="flat" cmpd="sng" algn="ctr">
                      <a:solidFill>
                        <a:srgbClr val="FF6600"/>
                      </a:solidFill>
                      <a:prstDash val="sysDot"/>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地区ﾚﾍﾞﾙの医療･介護･地域等関係代表者</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定例</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地域課題、地域づくりの検討など</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771785035"/>
                  </a:ext>
                </a:extLst>
              </a:tr>
              <a:tr h="410284">
                <a:tc rowSpan="2">
                  <a:txBody>
                    <a:bodyPr/>
                    <a:lstStyle/>
                    <a:p>
                      <a:pPr algn="ctr" fontAlgn="ctr">
                        <a:lnSpc>
                          <a:spcPct val="100000"/>
                        </a:lnSpc>
                      </a:pPr>
                      <a:r>
                        <a:rPr lang="ja-JP" altLang="en-US" sz="1800" u="none" strike="noStrike" dirty="0">
                          <a:solidFill>
                            <a:schemeClr val="tx1"/>
                          </a:solidFill>
                          <a:effectLst/>
                          <a:latin typeface="+mn-ea"/>
                          <a:ea typeface="+mn-ea"/>
                        </a:rPr>
                        <a:t>地域</a:t>
                      </a:r>
                      <a:r>
                        <a:rPr lang="ja-JP" altLang="en-US" sz="1800" u="none" strike="noStrike" dirty="0" smtClean="0">
                          <a:solidFill>
                            <a:schemeClr val="tx1"/>
                          </a:solidFill>
                          <a:effectLst/>
                          <a:latin typeface="+mn-ea"/>
                          <a:ea typeface="+mn-ea"/>
                        </a:rPr>
                        <a:t>ケア</a:t>
                      </a:r>
                      <a:endParaRPr lang="en-US" altLang="ja-JP" sz="1800" u="none" strike="noStrike" dirty="0" smtClean="0">
                        <a:solidFill>
                          <a:schemeClr val="tx1"/>
                        </a:solidFill>
                        <a:effectLst/>
                        <a:latin typeface="+mn-ea"/>
                        <a:ea typeface="+mn-ea"/>
                      </a:endParaRPr>
                    </a:p>
                    <a:p>
                      <a:pPr algn="ctr" fontAlgn="ctr">
                        <a:lnSpc>
                          <a:spcPct val="100000"/>
                        </a:lnSpc>
                      </a:pPr>
                      <a:r>
                        <a:rPr lang="ja-JP" altLang="en-US" sz="1800" u="none" strike="noStrike" dirty="0" smtClean="0">
                          <a:solidFill>
                            <a:schemeClr val="tx1"/>
                          </a:solidFill>
                          <a:effectLst/>
                          <a:latin typeface="+mn-ea"/>
                          <a:ea typeface="+mn-ea"/>
                        </a:rPr>
                        <a:t>個別</a:t>
                      </a:r>
                      <a:r>
                        <a:rPr lang="ja-JP" altLang="en-US" sz="1800" u="none" strike="noStrike" dirty="0">
                          <a:solidFill>
                            <a:schemeClr val="tx1"/>
                          </a:solidFill>
                          <a:effectLst/>
                          <a:latin typeface="+mn-ea"/>
                          <a:ea typeface="+mn-ea"/>
                        </a:rPr>
                        <a:t>会議</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rowSpan="2">
                  <a:txBody>
                    <a:bodyPr/>
                    <a:lstStyle/>
                    <a:p>
                      <a:pPr algn="ctr" fontAlgn="ctr">
                        <a:lnSpc>
                          <a:spcPct val="100000"/>
                        </a:lnSpc>
                      </a:pPr>
                      <a:r>
                        <a:rPr lang="ja-JP" altLang="en-US" sz="1800" b="0" i="0" u="none" strike="noStrike" dirty="0" smtClean="0">
                          <a:solidFill>
                            <a:schemeClr val="tx1"/>
                          </a:solidFill>
                          <a:effectLst/>
                          <a:latin typeface="+mn-ea"/>
                          <a:ea typeface="+mn-ea"/>
                        </a:rPr>
                        <a:t>個別</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➌</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6350" cap="flat" cmpd="sng" algn="ctr">
                      <a:solidFill>
                        <a:srgbClr val="FF6600"/>
                      </a:solidFill>
                      <a:prstDash val="sysDot"/>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個別ｹｱ会議</a:t>
                      </a:r>
                      <a:endParaRPr lang="ja-JP" altLang="en-US" sz="1800" b="0" i="0" u="none" strike="noStrike" dirty="0">
                        <a:solidFill>
                          <a:schemeClr val="tx1"/>
                        </a:solidFill>
                        <a:effectLst/>
                        <a:latin typeface="+mn-ea"/>
                        <a:ea typeface="+mn-ea"/>
                      </a:endParaRPr>
                    </a:p>
                  </a:txBody>
                  <a:tcPr marL="8893" marR="8893" marT="8893" marB="0" anchor="ctr">
                    <a:lnL w="6350" cap="flat" cmpd="sng" algn="ctr">
                      <a:solidFill>
                        <a:srgbClr val="FF6600"/>
                      </a:solidFill>
                      <a:prstDash val="sysDot"/>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ｹｰｽの直接関係者</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随時</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対象者支援</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smtClean="0">
                          <a:solidFill>
                            <a:schemeClr val="tx1"/>
                          </a:solidFill>
                          <a:effectLst/>
                          <a:latin typeface="+mn-ea"/>
                          <a:ea typeface="+mn-ea"/>
                        </a:rPr>
                        <a:t>○</a:t>
                      </a: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i="0" u="none" strike="noStrike" dirty="0" smtClean="0">
                          <a:solidFill>
                            <a:schemeClr val="tx1"/>
                          </a:solidFill>
                          <a:effectLst/>
                          <a:latin typeface="+mn-ea"/>
                          <a:ea typeface="+mn-ea"/>
                        </a:rPr>
                        <a:t>○</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smtClean="0">
                          <a:solidFill>
                            <a:schemeClr val="tx1"/>
                          </a:solidFill>
                          <a:effectLst/>
                          <a:latin typeface="+mn-ea"/>
                          <a:ea typeface="+mn-ea"/>
                        </a:rPr>
                        <a:t>○</a:t>
                      </a: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478801498"/>
                  </a:ext>
                </a:extLst>
              </a:tr>
              <a:tr h="610556">
                <a:tc vMerge="1">
                  <a:txBody>
                    <a:bodyPr/>
                    <a:lstStyle/>
                    <a:p>
                      <a:endParaRPr kumimoji="1" lang="ja-JP" altLang="en-US"/>
                    </a:p>
                  </a:txBody>
                  <a:tcPr/>
                </a:tc>
                <a:tc vMerge="1">
                  <a:txBody>
                    <a:bodyPr/>
                    <a:lstStyle/>
                    <a:p>
                      <a:endParaRPr kumimoji="1" lang="ja-JP" altLang="en-US" dirty="0"/>
                    </a:p>
                  </a:txBody>
                  <a:tcPr marL="8893" marR="8893" marT="8893"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tc>
                  <a:txBody>
                    <a:bodyPr/>
                    <a:lstStyle/>
                    <a:p>
                      <a:pPr algn="ctr">
                        <a:lnSpc>
                          <a:spcPct val="100000"/>
                        </a:lnSpc>
                      </a:pPr>
                      <a:r>
                        <a:rPr kumimoji="1" lang="ja-JP" altLang="en-US" sz="1800" dirty="0" smtClean="0">
                          <a:solidFill>
                            <a:schemeClr val="tx1"/>
                          </a:solidFill>
                        </a:rPr>
                        <a:t>➍</a:t>
                      </a:r>
                      <a:endParaRPr kumimoji="1" lang="ja-JP" altLang="en-US" sz="1800" dirty="0">
                        <a:solidFill>
                          <a:schemeClr val="tx1"/>
                        </a:solidFill>
                      </a:endParaRPr>
                    </a:p>
                  </a:txBody>
                  <a:tcPr marL="8893" marR="8893" marT="8893" marB="0" anchor="ctr">
                    <a:lnL w="19050" cap="flat" cmpd="sng" algn="ctr">
                      <a:solidFill>
                        <a:srgbClr val="FF6600"/>
                      </a:solidFill>
                      <a:prstDash val="solid"/>
                      <a:round/>
                      <a:headEnd type="none" w="med" len="med"/>
                      <a:tailEnd type="none" w="med" len="med"/>
                    </a:lnL>
                    <a:lnR w="6350" cap="flat" cmpd="sng" algn="ctr">
                      <a:solidFill>
                        <a:srgbClr val="FF6600"/>
                      </a:solidFill>
                      <a:prstDash val="sysDot"/>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100000"/>
                        </a:lnSpc>
                      </a:pPr>
                      <a:r>
                        <a:rPr lang="ja-JP" altLang="en-US" sz="1800" u="none" strike="noStrike" dirty="0" smtClean="0">
                          <a:solidFill>
                            <a:schemeClr val="tx1"/>
                          </a:solidFill>
                          <a:effectLst/>
                          <a:latin typeface="+mn-ea"/>
                          <a:ea typeface="+mn-ea"/>
                        </a:rPr>
                        <a:t>自立支援ｹｱﾏﾈｼﾞﾒﾝﾄ検討会議</a:t>
                      </a:r>
                      <a:endParaRPr lang="ja-JP" altLang="en-US" sz="1800" b="0" i="0" u="none" strike="noStrike" dirty="0">
                        <a:solidFill>
                          <a:schemeClr val="tx1"/>
                        </a:solidFill>
                        <a:effectLst/>
                        <a:latin typeface="+mn-ea"/>
                        <a:ea typeface="+mn-ea"/>
                      </a:endParaRPr>
                    </a:p>
                  </a:txBody>
                  <a:tcPr marL="8893" marR="8893" marT="8893" marB="0" anchor="ctr">
                    <a:lnL w="6350" cap="flat" cmpd="sng" algn="ctr">
                      <a:solidFill>
                        <a:srgbClr val="FF6600"/>
                      </a:solidFill>
                      <a:prstDash val="sysDot"/>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800" b="0" i="0" u="none" strike="noStrike" dirty="0" smtClean="0">
                          <a:solidFill>
                            <a:schemeClr val="tx1"/>
                          </a:solidFill>
                          <a:effectLst/>
                          <a:latin typeface="+mn-ea"/>
                          <a:ea typeface="+mn-ea"/>
                        </a:rPr>
                        <a:t>ﾘﾊﾋﾞﾘ職等の専門職</a:t>
                      </a:r>
                      <a:r>
                        <a:rPr lang="en-US" altLang="ja-JP" sz="1800" b="0" i="0" u="none" strike="noStrike" dirty="0" smtClean="0">
                          <a:solidFill>
                            <a:schemeClr val="tx1"/>
                          </a:solidFill>
                          <a:effectLst/>
                          <a:latin typeface="+mn-ea"/>
                          <a:ea typeface="+mn-ea"/>
                        </a:rPr>
                        <a:t>､</a:t>
                      </a:r>
                      <a:r>
                        <a:rPr lang="ja-JP" altLang="en-US" sz="1800" b="0" i="0" u="none" strike="noStrike" dirty="0" smtClean="0">
                          <a:solidFill>
                            <a:schemeClr val="tx1"/>
                          </a:solidFill>
                          <a:effectLst/>
                          <a:latin typeface="+mn-ea"/>
                          <a:ea typeface="+mn-ea"/>
                        </a:rPr>
                        <a:t>担当ｹｱﾏﾈｼﾞｬｰ等</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0" i="0" u="none" strike="noStrike" dirty="0" smtClean="0">
                          <a:solidFill>
                            <a:schemeClr val="tx1"/>
                          </a:solidFill>
                          <a:effectLst/>
                          <a:latin typeface="+mn-ea"/>
                          <a:ea typeface="+mn-ea"/>
                        </a:rPr>
                        <a:t>定例</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l" fontAlgn="ctr">
                        <a:lnSpc>
                          <a:spcPct val="100000"/>
                        </a:lnSpc>
                      </a:pPr>
                      <a:r>
                        <a:rPr lang="ja-JP" altLang="en-US" sz="1800" b="0" i="0" u="none" strike="noStrike" dirty="0" smtClean="0">
                          <a:solidFill>
                            <a:schemeClr val="tx1"/>
                          </a:solidFill>
                          <a:effectLst/>
                          <a:latin typeface="+mn-ea"/>
                          <a:ea typeface="+mn-ea"/>
                        </a:rPr>
                        <a:t>個別事例を通じたｹｱﾏﾈｼﾞﾒﾝﾄ支援</a:t>
                      </a:r>
                      <a:endParaRPr lang="ja-JP" altLang="en-US" sz="1800" b="0"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smtClean="0">
                          <a:solidFill>
                            <a:schemeClr val="tx1"/>
                          </a:solidFill>
                          <a:effectLst/>
                          <a:latin typeface="+mn-ea"/>
                          <a:ea typeface="+mn-ea"/>
                        </a:rPr>
                        <a:t>○</a:t>
                      </a: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2400" b="1" i="0" u="none" strike="noStrike" dirty="0">
                          <a:solidFill>
                            <a:schemeClr val="tx1"/>
                          </a:solidFill>
                          <a:effectLst/>
                          <a:latin typeface="+mn-ea"/>
                          <a:ea typeface="+mn-ea"/>
                        </a:rPr>
                        <a:t>◎</a:t>
                      </a: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tc>
                  <a:txBody>
                    <a:bodyPr/>
                    <a:lstStyle/>
                    <a:p>
                      <a:pPr algn="ctr" fontAlgn="ctr">
                        <a:lnSpc>
                          <a:spcPct val="100000"/>
                        </a:lnSpc>
                      </a:pPr>
                      <a:r>
                        <a:rPr lang="ja-JP" altLang="en-US" sz="1800" b="1" u="none" strike="noStrike" dirty="0">
                          <a:solidFill>
                            <a:schemeClr val="tx1"/>
                          </a:solidFill>
                          <a:effectLst/>
                          <a:latin typeface="+mn-ea"/>
                          <a:ea typeface="+mn-ea"/>
                        </a:rPr>
                        <a:t>　</a:t>
                      </a:r>
                      <a:endParaRPr lang="ja-JP" altLang="en-US" sz="1800" b="1" i="0" u="none" strike="noStrike" dirty="0">
                        <a:solidFill>
                          <a:schemeClr val="tx1"/>
                        </a:solidFill>
                        <a:effectLst/>
                        <a:latin typeface="+mn-ea"/>
                        <a:ea typeface="+mn-ea"/>
                      </a:endParaRPr>
                    </a:p>
                  </a:txBody>
                  <a:tcPr marL="8893" marR="8893" marT="8893" marB="0" anchor="ctr">
                    <a:lnL w="19050" cap="flat" cmpd="sng" algn="ctr">
                      <a:solidFill>
                        <a:srgbClr val="FF6600"/>
                      </a:solidFill>
                      <a:prstDash val="solid"/>
                      <a:round/>
                      <a:headEnd type="none" w="med" len="med"/>
                      <a:tailEnd type="none" w="med" len="med"/>
                    </a:lnL>
                    <a:lnR w="19050" cap="flat" cmpd="sng" algn="ctr">
                      <a:solidFill>
                        <a:srgbClr val="FF6600"/>
                      </a:solidFill>
                      <a:prstDash val="solid"/>
                      <a:round/>
                      <a:headEnd type="none" w="med" len="med"/>
                      <a:tailEnd type="none" w="med" len="med"/>
                    </a:lnR>
                    <a:lnT w="19050" cap="flat" cmpd="sng" algn="ctr">
                      <a:solidFill>
                        <a:srgbClr val="FF6600"/>
                      </a:solidFill>
                      <a:prstDash val="solid"/>
                      <a:round/>
                      <a:headEnd type="none" w="med" len="med"/>
                      <a:tailEnd type="none" w="med" len="med"/>
                    </a:lnT>
                    <a:lnB w="1905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3353451161"/>
                  </a:ext>
                </a:extLst>
              </a:tr>
            </a:tbl>
          </a:graphicData>
        </a:graphic>
      </p:graphicFrame>
      <p:sp>
        <p:nvSpPr>
          <p:cNvPr id="6" name="テキスト ボックス 5"/>
          <p:cNvSpPr txBox="1"/>
          <p:nvPr/>
        </p:nvSpPr>
        <p:spPr>
          <a:xfrm>
            <a:off x="0" y="5579360"/>
            <a:ext cx="12192000" cy="923330"/>
          </a:xfrm>
          <a:prstGeom prst="rect">
            <a:avLst/>
          </a:prstGeom>
          <a:noFill/>
        </p:spPr>
        <p:txBody>
          <a:bodyPr wrap="square" rtlCol="0">
            <a:spAutoFit/>
          </a:bodyPr>
          <a:lstStyle/>
          <a:p>
            <a:r>
              <a:rPr kumimoji="1" lang="en-US" altLang="ja-JP" dirty="0">
                <a:latin typeface="HGPｺﾞｼｯｸM" panose="020B0600000000000000" pitchFamily="50" charset="-128"/>
                <a:ea typeface="HGPｺﾞｼｯｸM" panose="020B0600000000000000" pitchFamily="50" charset="-128"/>
              </a:rPr>
              <a:t>※</a:t>
            </a:r>
            <a:r>
              <a:rPr kumimoji="1" lang="ja-JP" altLang="en-US" dirty="0">
                <a:latin typeface="HGPｺﾞｼｯｸM" panose="020B0600000000000000" pitchFamily="50" charset="-128"/>
                <a:ea typeface="HGPｺﾞｼｯｸM" panose="020B0600000000000000" pitchFamily="50" charset="-128"/>
              </a:rPr>
              <a:t>国では、「地域ケア会議」の名称として</a:t>
            </a:r>
            <a:r>
              <a:rPr kumimoji="1" lang="ja-JP" altLang="en-US" dirty="0" smtClean="0">
                <a:latin typeface="HGPｺﾞｼｯｸM" panose="020B0600000000000000" pitchFamily="50" charset="-128"/>
                <a:ea typeface="HGPｺﾞｼｯｸM" panose="020B0600000000000000" pitchFamily="50" charset="-128"/>
              </a:rPr>
              <a:t>、</a:t>
            </a:r>
            <a:r>
              <a:rPr kumimoji="1" lang="ja-JP" altLang="en-US" b="1" dirty="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機能</a:t>
            </a:r>
            <a:r>
              <a:rPr kumimoji="1" lang="ja-JP" altLang="en-US" b="1" dirty="0">
                <a:latin typeface="ＭＳ ゴシック" panose="020B0609070205080204" pitchFamily="49" charset="-128"/>
                <a:ea typeface="ＭＳ ゴシック" panose="020B0609070205080204" pitchFamily="49" charset="-128"/>
              </a:rPr>
              <a:t>」</a:t>
            </a:r>
            <a:r>
              <a:rPr kumimoji="1" lang="ja-JP" altLang="en-US" dirty="0">
                <a:latin typeface="HGPｺﾞｼｯｸM" panose="020B0600000000000000" pitchFamily="50" charset="-128"/>
                <a:ea typeface="HGPｺﾞｼｯｸM" panose="020B0600000000000000" pitchFamily="50" charset="-128"/>
              </a:rPr>
              <a:t>に</a:t>
            </a:r>
            <a:r>
              <a:rPr kumimoji="1" lang="ja-JP" altLang="en-US" dirty="0" smtClean="0">
                <a:latin typeface="HGPｺﾞｼｯｸM" panose="020B0600000000000000" pitchFamily="50" charset="-128"/>
                <a:ea typeface="HGPｺﾞｼｯｸM" panose="020B0600000000000000" pitchFamily="50" charset="-128"/>
              </a:rPr>
              <a:t>着目し、①</a:t>
            </a:r>
            <a:r>
              <a:rPr kumimoji="1" lang="ja-JP" altLang="en-US" dirty="0">
                <a:latin typeface="HGPｺﾞｼｯｸM" panose="020B0600000000000000" pitchFamily="50" charset="-128"/>
                <a:ea typeface="HGPｺﾞｼｯｸM" panose="020B0600000000000000" pitchFamily="50" charset="-128"/>
              </a:rPr>
              <a:t>個別課題解決機能、②</a:t>
            </a:r>
            <a:r>
              <a:rPr kumimoji="1" lang="ja-JP" altLang="en-US" dirty="0" smtClean="0">
                <a:latin typeface="HGPｺﾞｼｯｸM" panose="020B0600000000000000" pitchFamily="50" charset="-128"/>
                <a:ea typeface="HGPｺﾞｼｯｸM" panose="020B0600000000000000" pitchFamily="50" charset="-128"/>
              </a:rPr>
              <a:t>ネットワーク構築機能、③地域課題</a:t>
            </a:r>
            <a:r>
              <a:rPr kumimoji="1" lang="ja-JP" altLang="en-US" dirty="0">
                <a:latin typeface="HGPｺﾞｼｯｸM" panose="020B0600000000000000" pitchFamily="50" charset="-128"/>
                <a:ea typeface="HGPｺﾞｼｯｸM" panose="020B0600000000000000" pitchFamily="50" charset="-128"/>
              </a:rPr>
              <a:t>発見機能に</a:t>
            </a:r>
            <a:r>
              <a:rPr kumimoji="1" lang="ja-JP" altLang="en-US" dirty="0" smtClean="0">
                <a:latin typeface="HGPｺﾞｼｯｸM" panose="020B0600000000000000" pitchFamily="50" charset="-128"/>
                <a:ea typeface="HGPｺﾞｼｯｸM" panose="020B0600000000000000" pitchFamily="50" charset="-128"/>
              </a:rPr>
              <a:t>ついては主</a:t>
            </a:r>
            <a:r>
              <a:rPr kumimoji="1" lang="ja-JP" altLang="en-US" dirty="0">
                <a:latin typeface="HGPｺﾞｼｯｸM" panose="020B0600000000000000" pitchFamily="50" charset="-128"/>
                <a:ea typeface="HGPｺﾞｼｯｸM" panose="020B0600000000000000" pitchFamily="50" charset="-128"/>
              </a:rPr>
              <a:t>に地域包括支援センター主催に</a:t>
            </a:r>
            <a:r>
              <a:rPr kumimoji="1" lang="ja-JP" altLang="en-US" dirty="0" smtClean="0">
                <a:latin typeface="HGPｺﾞｼｯｸM" panose="020B0600000000000000" pitchFamily="50" charset="-128"/>
                <a:ea typeface="HGPｺﾞｼｯｸM" panose="020B0600000000000000" pitchFamily="50" charset="-128"/>
              </a:rPr>
              <a:t>よる</a:t>
            </a:r>
            <a:r>
              <a:rPr kumimoji="1" lang="en-US" altLang="ja-JP" b="1" dirty="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地域</a:t>
            </a:r>
            <a:r>
              <a:rPr kumimoji="1" lang="ja-JP" altLang="en-US" b="1" dirty="0">
                <a:latin typeface="ＭＳ ゴシック" panose="020B0609070205080204" pitchFamily="49" charset="-128"/>
                <a:ea typeface="ＭＳ ゴシック" panose="020B0609070205080204" pitchFamily="49" charset="-128"/>
              </a:rPr>
              <a:t>ケア</a:t>
            </a:r>
            <a:r>
              <a:rPr kumimoji="1" lang="ja-JP" altLang="en-US" b="1" dirty="0" smtClean="0">
                <a:latin typeface="ＭＳ ゴシック" panose="020B0609070205080204" pitchFamily="49" charset="-128"/>
                <a:ea typeface="ＭＳ ゴシック" panose="020B0609070205080204" pitchFamily="49" charset="-128"/>
              </a:rPr>
              <a:t>個別会議</a:t>
            </a:r>
            <a:r>
              <a:rPr kumimoji="1" lang="en-US" altLang="ja-JP" b="1" dirty="0">
                <a:latin typeface="ＭＳ ゴシック" panose="020B0609070205080204" pitchFamily="49" charset="-128"/>
                <a:ea typeface="ＭＳ ゴシック" panose="020B0609070205080204" pitchFamily="49" charset="-128"/>
              </a:rPr>
              <a:t>』</a:t>
            </a:r>
            <a:r>
              <a:rPr kumimoji="1" lang="ja-JP" altLang="en-US" dirty="0" err="1" smtClean="0">
                <a:latin typeface="HGPｺﾞｼｯｸM" panose="020B0600000000000000" pitchFamily="50" charset="-128"/>
                <a:ea typeface="HGPｺﾞｼｯｸM" panose="020B0600000000000000" pitchFamily="50" charset="-128"/>
              </a:rPr>
              <a:t>、</a:t>
            </a:r>
            <a:r>
              <a:rPr kumimoji="1" lang="ja-JP" altLang="en-US" dirty="0" smtClean="0">
                <a:latin typeface="HGPｺﾞｼｯｸM" panose="020B0600000000000000" pitchFamily="50" charset="-128"/>
                <a:ea typeface="HGPｺﾞｼｯｸM" panose="020B0600000000000000" pitchFamily="50" charset="-128"/>
              </a:rPr>
              <a:t>④</a:t>
            </a:r>
            <a:r>
              <a:rPr kumimoji="1" lang="ja-JP" altLang="en-US" dirty="0">
                <a:latin typeface="HGPｺﾞｼｯｸM" panose="020B0600000000000000" pitchFamily="50" charset="-128"/>
                <a:ea typeface="HGPｺﾞｼｯｸM" panose="020B0600000000000000" pitchFamily="50" charset="-128"/>
              </a:rPr>
              <a:t>地域づくり</a:t>
            </a:r>
            <a:r>
              <a:rPr kumimoji="1" lang="ja-JP" altLang="en-US" dirty="0" smtClean="0">
                <a:latin typeface="HGPｺﾞｼｯｸM" panose="020B0600000000000000" pitchFamily="50" charset="-128"/>
                <a:ea typeface="HGPｺﾞｼｯｸM" panose="020B0600000000000000" pitchFamily="50" charset="-128"/>
              </a:rPr>
              <a:t>・資源開発、⑤</a:t>
            </a:r>
            <a:r>
              <a:rPr kumimoji="1" lang="ja-JP" altLang="en-US" dirty="0">
                <a:latin typeface="HGPｺﾞｼｯｸM" panose="020B0600000000000000" pitchFamily="50" charset="-128"/>
                <a:ea typeface="HGPｺﾞｼｯｸM" panose="020B0600000000000000" pitchFamily="50" charset="-128"/>
              </a:rPr>
              <a:t>政策形成機能については検討内容によって</a:t>
            </a:r>
            <a:r>
              <a:rPr kumimoji="1" lang="ja-JP" altLang="en-US" dirty="0" smtClean="0">
                <a:latin typeface="HGPｺﾞｼｯｸM" panose="020B0600000000000000" pitchFamily="50" charset="-128"/>
                <a:ea typeface="HGPｺﾞｼｯｸM" panose="020B0600000000000000" pitchFamily="50" charset="-128"/>
              </a:rPr>
              <a:t>地域包括</a:t>
            </a:r>
            <a:r>
              <a:rPr kumimoji="1" lang="ja-JP" altLang="en-US" dirty="0">
                <a:latin typeface="HGPｺﾞｼｯｸM" panose="020B0600000000000000" pitchFamily="50" charset="-128"/>
                <a:ea typeface="HGPｺﾞｼｯｸM" panose="020B0600000000000000" pitchFamily="50" charset="-128"/>
              </a:rPr>
              <a:t>支援センターまたは</a:t>
            </a:r>
            <a:r>
              <a:rPr kumimoji="1" lang="ja-JP" altLang="en-US" dirty="0" smtClean="0">
                <a:latin typeface="HGPｺﾞｼｯｸM" panose="020B0600000000000000" pitchFamily="50" charset="-128"/>
                <a:ea typeface="HGPｺﾞｼｯｸM" panose="020B0600000000000000" pitchFamily="50" charset="-128"/>
              </a:rPr>
              <a:t>市町村</a:t>
            </a:r>
            <a:r>
              <a:rPr kumimoji="1" lang="ja-JP" altLang="en-US" dirty="0">
                <a:latin typeface="HGPｺﾞｼｯｸM" panose="020B0600000000000000" pitchFamily="50" charset="-128"/>
                <a:ea typeface="HGPｺﾞｼｯｸM" panose="020B0600000000000000" pitchFamily="50" charset="-128"/>
              </a:rPr>
              <a:t>主催に</a:t>
            </a:r>
            <a:r>
              <a:rPr kumimoji="1" lang="ja-JP" altLang="en-US" dirty="0" smtClean="0">
                <a:latin typeface="HGPｺﾞｼｯｸM" panose="020B0600000000000000" pitchFamily="50" charset="-128"/>
                <a:ea typeface="HGPｺﾞｼｯｸM" panose="020B0600000000000000" pitchFamily="50" charset="-128"/>
              </a:rPr>
              <a:t>よる</a:t>
            </a:r>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地域ケア推進会議</a:t>
            </a:r>
            <a:r>
              <a:rPr kumimoji="1" lang="en-US" altLang="ja-JP" b="1" dirty="0">
                <a:latin typeface="ＭＳ ゴシック" panose="020B0609070205080204" pitchFamily="49" charset="-128"/>
                <a:ea typeface="ＭＳ ゴシック" panose="020B0609070205080204" pitchFamily="49" charset="-128"/>
              </a:rPr>
              <a:t>』</a:t>
            </a:r>
            <a:r>
              <a:rPr kumimoji="1" lang="ja-JP" altLang="en-US" dirty="0" smtClean="0">
                <a:latin typeface="HGPｺﾞｼｯｸM" panose="020B0600000000000000" pitchFamily="50" charset="-128"/>
                <a:ea typeface="HGPｺﾞｼｯｸM" panose="020B0600000000000000" pitchFamily="50" charset="-128"/>
              </a:rPr>
              <a:t>と</a:t>
            </a:r>
            <a:r>
              <a:rPr kumimoji="1" lang="ja-JP" altLang="en-US" dirty="0">
                <a:latin typeface="HGPｺﾞｼｯｸM" panose="020B0600000000000000" pitchFamily="50" charset="-128"/>
                <a:ea typeface="HGPｺﾞｼｯｸM" panose="020B0600000000000000" pitchFamily="50" charset="-128"/>
              </a:rPr>
              <a:t>称するなどが</a:t>
            </a:r>
            <a:r>
              <a:rPr kumimoji="1" lang="ja-JP" altLang="en-US" dirty="0" smtClean="0">
                <a:latin typeface="HGPｺﾞｼｯｸM" panose="020B0600000000000000" pitchFamily="50" charset="-128"/>
                <a:ea typeface="HGPｺﾞｼｯｸM" panose="020B0600000000000000" pitchFamily="50" charset="-128"/>
              </a:rPr>
              <a:t>考えられます。</a:t>
            </a:r>
            <a:endParaRPr kumimoji="1" lang="ja-JP" altLang="en-US" dirty="0">
              <a:latin typeface="HGPｺﾞｼｯｸM" panose="020B0600000000000000" pitchFamily="50" charset="-128"/>
              <a:ea typeface="HGPｺﾞｼｯｸM" panose="020B0600000000000000" pitchFamily="50" charset="-128"/>
            </a:endParaRPr>
          </a:p>
        </p:txBody>
      </p:sp>
      <p:sp>
        <p:nvSpPr>
          <p:cNvPr id="10" name="タイトル 1"/>
          <p:cNvSpPr>
            <a:spLocks noGrp="1"/>
          </p:cNvSpPr>
          <p:nvPr>
            <p:ph type="title"/>
          </p:nvPr>
        </p:nvSpPr>
        <p:spPr>
          <a:xfrm>
            <a:off x="0" y="20806"/>
            <a:ext cx="12192000" cy="682579"/>
          </a:xfrm>
          <a:solidFill>
            <a:schemeClr val="accent5">
              <a:lumMod val="75000"/>
            </a:schemeClr>
          </a:solidFill>
        </p:spPr>
        <p:txBody>
          <a:bodyPr anchor="ctr">
            <a:normAutofit/>
          </a:bodyPr>
          <a:lstStyle/>
          <a:p>
            <a:pPr>
              <a:lnSpc>
                <a:spcPts val="4320"/>
              </a:lnSpc>
            </a:pPr>
            <a:r>
              <a:rPr lang="ja-JP" altLang="en-US" dirty="0">
                <a:solidFill>
                  <a:schemeClr val="bg1"/>
                </a:solidFill>
                <a:effectLst>
                  <a:outerShdw blurRad="38100" dist="38100" dir="2700000" algn="tl">
                    <a:srgbClr val="000000">
                      <a:alpha val="43137"/>
                    </a:srgbClr>
                  </a:outerShdw>
                </a:effectLst>
              </a:rPr>
              <a:t>４</a:t>
            </a:r>
            <a:r>
              <a:rPr lang="ja-JP" altLang="en-US" dirty="0" smtClean="0">
                <a:solidFill>
                  <a:schemeClr val="bg1"/>
                </a:solidFill>
                <a:effectLst>
                  <a:outerShdw blurRad="38100" dist="38100" dir="2700000" algn="tl">
                    <a:srgbClr val="000000">
                      <a:alpha val="43137"/>
                    </a:srgbClr>
                  </a:outerShdw>
                </a:effectLst>
              </a:rPr>
              <a:t>．船橋市における地域ケア会議の体系</a:t>
            </a:r>
            <a:endParaRPr kumimoji="1" lang="ja-JP" alt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3303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42569241"/>
              </p:ext>
            </p:extLst>
          </p:nvPr>
        </p:nvGraphicFramePr>
        <p:xfrm>
          <a:off x="174847" y="833562"/>
          <a:ext cx="11650395" cy="5316733"/>
        </p:xfrm>
        <a:graphic>
          <a:graphicData uri="http://schemas.openxmlformats.org/drawingml/2006/table">
            <a:tbl>
              <a:tblPr firstRow="1" bandRow="1">
                <a:tableStyleId>{21E4AEA4-8DFA-4A89-87EB-49C32662AFE0}</a:tableStyleId>
              </a:tblPr>
              <a:tblGrid>
                <a:gridCol w="955343">
                  <a:extLst>
                    <a:ext uri="{9D8B030D-6E8A-4147-A177-3AD203B41FA5}">
                      <a16:colId xmlns:a16="http://schemas.microsoft.com/office/drawing/2014/main" val="1474626533"/>
                    </a:ext>
                  </a:extLst>
                </a:gridCol>
                <a:gridCol w="5518028">
                  <a:extLst>
                    <a:ext uri="{9D8B030D-6E8A-4147-A177-3AD203B41FA5}">
                      <a16:colId xmlns:a16="http://schemas.microsoft.com/office/drawing/2014/main" val="1018182562"/>
                    </a:ext>
                  </a:extLst>
                </a:gridCol>
                <a:gridCol w="5177024">
                  <a:extLst>
                    <a:ext uri="{9D8B030D-6E8A-4147-A177-3AD203B41FA5}">
                      <a16:colId xmlns:a16="http://schemas.microsoft.com/office/drawing/2014/main" val="4112489071"/>
                    </a:ext>
                  </a:extLst>
                </a:gridCol>
              </a:tblGrid>
              <a:tr h="370840">
                <a:tc>
                  <a:txBody>
                    <a:bodyPr/>
                    <a:lstStyle/>
                    <a:p>
                      <a:pPr algn="ctr">
                        <a:lnSpc>
                          <a:spcPct val="100000"/>
                        </a:lnSpc>
                      </a:pPr>
                      <a:endParaRPr kumimoji="1" lang="ja-JP" altLang="en-US" sz="1800" b="0" dirty="0"/>
                    </a:p>
                  </a:txBody>
                  <a:tcPr/>
                </a:tc>
                <a:tc>
                  <a:txBody>
                    <a:bodyPr/>
                    <a:lstStyle/>
                    <a:p>
                      <a:pPr algn="ctr">
                        <a:lnSpc>
                          <a:spcPct val="100000"/>
                        </a:lnSpc>
                      </a:pPr>
                      <a:r>
                        <a:rPr kumimoji="1" lang="ja-JP" altLang="en-US" sz="2400" kern="1200" dirty="0" smtClean="0">
                          <a:effectLst/>
                        </a:rPr>
                        <a:t>➋</a:t>
                      </a:r>
                      <a:r>
                        <a:rPr kumimoji="1" lang="ja-JP" altLang="ja-JP" sz="2400" kern="1200" dirty="0" smtClean="0">
                          <a:effectLst/>
                        </a:rPr>
                        <a:t>全体会議（定例会議）</a:t>
                      </a:r>
                      <a:endParaRPr kumimoji="1" lang="ja-JP" altLang="en-US" sz="2400" b="1" dirty="0"/>
                    </a:p>
                  </a:txBody>
                  <a:tcPr/>
                </a:tc>
                <a:tc>
                  <a:txBody>
                    <a:bodyPr/>
                    <a:lstStyle/>
                    <a:p>
                      <a:pPr algn="ctr">
                        <a:lnSpc>
                          <a:spcPct val="100000"/>
                        </a:lnSpc>
                      </a:pPr>
                      <a:r>
                        <a:rPr kumimoji="1" lang="ja-JP" altLang="en-US" sz="2400" kern="1200" dirty="0" smtClean="0">
                          <a:effectLst/>
                        </a:rPr>
                        <a:t>➌</a:t>
                      </a:r>
                      <a:r>
                        <a:rPr kumimoji="1" lang="ja-JP" altLang="ja-JP" sz="2400" kern="1200" dirty="0" smtClean="0">
                          <a:effectLst/>
                        </a:rPr>
                        <a:t>個別ケア会議</a:t>
                      </a:r>
                      <a:endParaRPr kumimoji="1" lang="ja-JP" altLang="en-US" sz="2400" b="1" dirty="0"/>
                    </a:p>
                  </a:txBody>
                  <a:tcPr/>
                </a:tc>
                <a:extLst>
                  <a:ext uri="{0D108BD9-81ED-4DB2-BD59-A6C34878D82A}">
                    <a16:rowId xmlns:a16="http://schemas.microsoft.com/office/drawing/2014/main" val="925307067"/>
                  </a:ext>
                </a:extLst>
              </a:tr>
              <a:tr h="0">
                <a:tc>
                  <a:txBody>
                    <a:bodyPr/>
                    <a:lstStyle/>
                    <a:p>
                      <a:pPr algn="ctr">
                        <a:lnSpc>
                          <a:spcPct val="100000"/>
                        </a:lnSpc>
                      </a:pPr>
                      <a:r>
                        <a:rPr kumimoji="1" lang="ja-JP" altLang="ja-JP" sz="1800" b="1" kern="1200" dirty="0" smtClean="0">
                          <a:effectLst/>
                        </a:rPr>
                        <a:t>開　催</a:t>
                      </a:r>
                      <a:endParaRPr kumimoji="1" lang="ja-JP" altLang="en-US" sz="1800" b="1" dirty="0"/>
                    </a:p>
                  </a:txBody>
                  <a:tcPr anchor="ctr">
                    <a:solidFill>
                      <a:schemeClr val="accent2">
                        <a:lumMod val="40000"/>
                        <a:lumOff val="60000"/>
                      </a:schemeClr>
                    </a:solidFill>
                  </a:tcPr>
                </a:tc>
                <a:tc>
                  <a:txBody>
                    <a:bodyPr/>
                    <a:lstStyle/>
                    <a:p>
                      <a:pPr>
                        <a:lnSpc>
                          <a:spcPct val="100000"/>
                        </a:lnSpc>
                      </a:pPr>
                      <a:r>
                        <a:rPr kumimoji="1" lang="ja-JP" altLang="ja-JP" sz="1800" kern="1200" dirty="0" smtClean="0">
                          <a:effectLst/>
                        </a:rPr>
                        <a:t>年４～６回定例的に開催</a:t>
                      </a:r>
                      <a:endParaRPr kumimoji="1" lang="ja-JP" altLang="en-US" sz="1800" b="0" dirty="0"/>
                    </a:p>
                  </a:txBody>
                  <a:tcPr anchor="ctr">
                    <a:solidFill>
                      <a:schemeClr val="accent2">
                        <a:lumMod val="40000"/>
                        <a:lumOff val="60000"/>
                      </a:schemeClr>
                    </a:solidFill>
                  </a:tcPr>
                </a:tc>
                <a:tc>
                  <a:txBody>
                    <a:bodyPr/>
                    <a:lstStyle/>
                    <a:p>
                      <a:pPr>
                        <a:lnSpc>
                          <a:spcPct val="100000"/>
                        </a:lnSpc>
                      </a:pPr>
                      <a:r>
                        <a:rPr kumimoji="1" lang="ja-JP" altLang="ja-JP" sz="1800" kern="1200" dirty="0" smtClean="0">
                          <a:effectLst/>
                        </a:rPr>
                        <a:t>必要に応じて随時開催</a:t>
                      </a:r>
                      <a:endParaRPr kumimoji="1" lang="ja-JP" altLang="en-US" sz="1800" b="0" dirty="0"/>
                    </a:p>
                  </a:txBody>
                  <a:tcPr anchor="ctr">
                    <a:solidFill>
                      <a:schemeClr val="accent2">
                        <a:lumMod val="40000"/>
                        <a:lumOff val="60000"/>
                      </a:schemeClr>
                    </a:solidFill>
                  </a:tcPr>
                </a:tc>
                <a:extLst>
                  <a:ext uri="{0D108BD9-81ED-4DB2-BD59-A6C34878D82A}">
                    <a16:rowId xmlns:a16="http://schemas.microsoft.com/office/drawing/2014/main" val="1561691042"/>
                  </a:ext>
                </a:extLst>
              </a:tr>
              <a:tr h="370840">
                <a:tc>
                  <a:txBody>
                    <a:bodyPr/>
                    <a:lstStyle/>
                    <a:p>
                      <a:pPr algn="ctr">
                        <a:lnSpc>
                          <a:spcPct val="100000"/>
                        </a:lnSpc>
                        <a:spcAft>
                          <a:spcPts val="0"/>
                        </a:spcAft>
                      </a:pPr>
                      <a:r>
                        <a:rPr lang="ja-JP" sz="1800" b="1" kern="100" dirty="0">
                          <a:effectLst/>
                        </a:rPr>
                        <a:t>場　所</a:t>
                      </a:r>
                      <a:endPar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800" kern="100" dirty="0">
                          <a:effectLst/>
                        </a:rPr>
                        <a:t>公民館など</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800" kern="100" dirty="0">
                          <a:effectLst/>
                        </a:rPr>
                        <a:t>高齢者のご自宅や事務局の会議室</a:t>
                      </a:r>
                      <a:r>
                        <a:rPr lang="ja-JP" sz="1800" kern="100" dirty="0" smtClean="0">
                          <a:effectLst/>
                        </a:rPr>
                        <a:t>な</a:t>
                      </a:r>
                      <a:r>
                        <a:rPr lang="ja-JP" altLang="en-US" sz="1800" kern="100" dirty="0" smtClean="0">
                          <a:effectLst/>
                        </a:rPr>
                        <a:t>ど</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84832632"/>
                  </a:ext>
                </a:extLst>
              </a:tr>
              <a:tr h="2371406">
                <a:tc>
                  <a:txBody>
                    <a:bodyPr/>
                    <a:lstStyle/>
                    <a:p>
                      <a:pPr algn="ctr">
                        <a:lnSpc>
                          <a:spcPct val="100000"/>
                        </a:lnSpc>
                        <a:spcAft>
                          <a:spcPts val="0"/>
                        </a:spcAft>
                      </a:pPr>
                      <a:r>
                        <a:rPr lang="ja-JP" sz="1800" b="1" kern="100" dirty="0">
                          <a:effectLst/>
                        </a:rPr>
                        <a:t>出席者</a:t>
                      </a:r>
                      <a:endPar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kern="1200" dirty="0" smtClean="0">
                          <a:effectLst/>
                        </a:rPr>
                        <a:t>構成員が予め決まっており「地域関係者」と「専門職」により構成</a:t>
                      </a:r>
                    </a:p>
                    <a:p>
                      <a:pPr>
                        <a:lnSpc>
                          <a:spcPct val="100000"/>
                        </a:lnSpc>
                      </a:pPr>
                      <a:r>
                        <a:rPr kumimoji="1" lang="ja-JP" altLang="ja-JP" sz="1800" kern="1200" dirty="0" smtClean="0">
                          <a:effectLst/>
                        </a:rPr>
                        <a:t>【地域関係者】</a:t>
                      </a:r>
                    </a:p>
                    <a:p>
                      <a:pPr>
                        <a:lnSpc>
                          <a:spcPct val="100000"/>
                        </a:lnSpc>
                      </a:pPr>
                      <a:r>
                        <a:rPr kumimoji="1" lang="ja-JP" altLang="en-US" sz="1800" kern="1200" dirty="0" smtClean="0">
                          <a:effectLst/>
                        </a:rPr>
                        <a:t>　</a:t>
                      </a:r>
                      <a:r>
                        <a:rPr kumimoji="1" lang="ja-JP" altLang="ja-JP" sz="1800" kern="1200" dirty="0" smtClean="0">
                          <a:effectLst/>
                        </a:rPr>
                        <a:t>町会・自治会会員､民生委員､地区</a:t>
                      </a:r>
                      <a:r>
                        <a:rPr kumimoji="1" lang="ja-JP" altLang="en-US" sz="1800" kern="1200" dirty="0" smtClean="0">
                          <a:effectLst/>
                        </a:rPr>
                        <a:t>社協</a:t>
                      </a:r>
                      <a:r>
                        <a:rPr kumimoji="1" lang="ja-JP" altLang="ja-JP" sz="1800" kern="1200" dirty="0" smtClean="0">
                          <a:effectLst/>
                        </a:rPr>
                        <a:t>会員､</a:t>
                      </a:r>
                      <a:endParaRPr kumimoji="1" lang="en-US" altLang="ja-JP" sz="1800" kern="1200" dirty="0" smtClean="0">
                        <a:effectLst/>
                      </a:endParaRPr>
                    </a:p>
                    <a:p>
                      <a:pPr>
                        <a:lnSpc>
                          <a:spcPct val="100000"/>
                        </a:lnSpc>
                      </a:pPr>
                      <a:r>
                        <a:rPr kumimoji="1" lang="ja-JP" altLang="en-US" sz="1800" kern="1200" dirty="0" smtClean="0">
                          <a:effectLst/>
                        </a:rPr>
                        <a:t>　</a:t>
                      </a:r>
                      <a:r>
                        <a:rPr kumimoji="1" lang="ja-JP" altLang="ja-JP" sz="1800" kern="1200" dirty="0" smtClean="0">
                          <a:effectLst/>
                        </a:rPr>
                        <a:t>たすけあいの会会員</a:t>
                      </a:r>
                      <a:r>
                        <a:rPr kumimoji="1" lang="ja-JP" altLang="en-US" sz="1800" kern="1200" dirty="0" smtClean="0">
                          <a:effectLst/>
                        </a:rPr>
                        <a:t>　</a:t>
                      </a:r>
                      <a:r>
                        <a:rPr kumimoji="1" lang="ja-JP" altLang="ja-JP" sz="1800" kern="1200" dirty="0" smtClean="0">
                          <a:effectLst/>
                        </a:rPr>
                        <a:t>など</a:t>
                      </a:r>
                    </a:p>
                    <a:p>
                      <a:pPr>
                        <a:lnSpc>
                          <a:spcPct val="100000"/>
                        </a:lnSpc>
                      </a:pPr>
                      <a:r>
                        <a:rPr kumimoji="1" lang="ja-JP" altLang="ja-JP" sz="1800" kern="1200" dirty="0" smtClean="0">
                          <a:effectLst/>
                        </a:rPr>
                        <a:t>【専門職】</a:t>
                      </a:r>
                    </a:p>
                    <a:p>
                      <a:pPr>
                        <a:lnSpc>
                          <a:spcPct val="100000"/>
                        </a:lnSpc>
                      </a:pPr>
                      <a:r>
                        <a:rPr kumimoji="1" lang="ja-JP" altLang="en-US" sz="1800" kern="1200" dirty="0" smtClean="0">
                          <a:effectLst/>
                        </a:rPr>
                        <a:t>　</a:t>
                      </a:r>
                      <a:r>
                        <a:rPr kumimoji="1" lang="ja-JP" altLang="ja-JP" sz="1800" kern="1200" dirty="0" smtClean="0">
                          <a:effectLst/>
                        </a:rPr>
                        <a:t>医師､歯科医師､薬剤師､医療相談員､訪問看護師､</a:t>
                      </a:r>
                      <a:endParaRPr kumimoji="1" lang="en-US" altLang="ja-JP" sz="1800" kern="1200" dirty="0" smtClean="0">
                        <a:effectLst/>
                      </a:endParaRPr>
                    </a:p>
                    <a:p>
                      <a:pPr>
                        <a:lnSpc>
                          <a:spcPct val="100000"/>
                        </a:lnSpc>
                      </a:pPr>
                      <a:r>
                        <a:rPr kumimoji="1" lang="ja-JP" altLang="en-US" sz="1800" kern="1200" dirty="0" smtClean="0">
                          <a:effectLst/>
                        </a:rPr>
                        <a:t>　</a:t>
                      </a:r>
                      <a:r>
                        <a:rPr kumimoji="1" lang="ja-JP" altLang="ja-JP" sz="1800" kern="1200" dirty="0" smtClean="0">
                          <a:effectLst/>
                        </a:rPr>
                        <a:t>介護サービス事業関係者､ケアマネジャー</a:t>
                      </a:r>
                      <a:r>
                        <a:rPr kumimoji="1" lang="ja-JP" altLang="en-US" sz="1800" kern="1200" dirty="0" smtClean="0">
                          <a:effectLst/>
                        </a:rPr>
                        <a:t>　</a:t>
                      </a:r>
                      <a:r>
                        <a:rPr kumimoji="1" lang="ja-JP" altLang="ja-JP" sz="1800" kern="1200" dirty="0" smtClean="0">
                          <a:effectLst/>
                        </a:rPr>
                        <a:t>など</a:t>
                      </a:r>
                      <a:endParaRPr kumimoji="1" lang="ja-JP" altLang="ja-JP" sz="1800" b="0" kern="1200" dirty="0" smtClean="0">
                        <a:solidFill>
                          <a:schemeClr val="dk1"/>
                        </a:solidFill>
                        <a:effectLst/>
                        <a:latin typeface="+mn-lt"/>
                        <a:ea typeface="+mn-ea"/>
                        <a:cs typeface="+mn-cs"/>
                      </a:endParaRPr>
                    </a:p>
                  </a:txBody>
                  <a:tcPr marL="68580" marR="68580" marT="0" marB="0" anchor="ctr">
                    <a:solidFill>
                      <a:schemeClr val="accent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kern="1200" dirty="0" smtClean="0">
                          <a:effectLst/>
                        </a:rPr>
                        <a:t>支援を必要とする高齢者に直接関係のある者</a:t>
                      </a:r>
                    </a:p>
                    <a:p>
                      <a:pPr>
                        <a:lnSpc>
                          <a:spcPct val="100000"/>
                        </a:lnSpc>
                      </a:pPr>
                      <a:r>
                        <a:rPr kumimoji="1" lang="en-US" altLang="ja-JP" sz="1800" kern="1200" dirty="0" smtClean="0">
                          <a:effectLst/>
                        </a:rPr>
                        <a:t/>
                      </a:r>
                      <a:br>
                        <a:rPr kumimoji="1" lang="en-US" altLang="ja-JP" sz="1800" kern="1200" dirty="0" smtClean="0">
                          <a:effectLst/>
                        </a:rPr>
                      </a:br>
                      <a:r>
                        <a:rPr kumimoji="1" lang="ja-JP" altLang="en-US" sz="1800" kern="1200" dirty="0" smtClean="0">
                          <a:effectLst/>
                        </a:rPr>
                        <a:t>（例）</a:t>
                      </a:r>
                      <a:r>
                        <a:rPr kumimoji="1" lang="ja-JP" altLang="ja-JP" sz="1800" kern="1200" dirty="0" smtClean="0">
                          <a:effectLst/>
                        </a:rPr>
                        <a:t>対象者本人､家族､民生委員､町会長､</a:t>
                      </a:r>
                      <a:r>
                        <a:rPr kumimoji="1" lang="en-US" altLang="ja-JP" sz="1800" kern="1200" dirty="0" smtClean="0">
                          <a:effectLst/>
                        </a:rPr>
                        <a:t/>
                      </a:r>
                      <a:br>
                        <a:rPr kumimoji="1" lang="en-US" altLang="ja-JP" sz="1800" kern="1200" dirty="0" smtClean="0">
                          <a:effectLst/>
                        </a:rPr>
                      </a:br>
                      <a:r>
                        <a:rPr kumimoji="1" lang="ja-JP" altLang="en-US" sz="1800" kern="1200" dirty="0" smtClean="0">
                          <a:effectLst/>
                        </a:rPr>
                        <a:t>　　　</a:t>
                      </a:r>
                      <a:r>
                        <a:rPr kumimoji="1" lang="ja-JP" altLang="ja-JP" sz="1800" kern="1200" dirty="0" smtClean="0">
                          <a:effectLst/>
                        </a:rPr>
                        <a:t>近隣住民､担当ケアマネジャー､</a:t>
                      </a:r>
                      <a:r>
                        <a:rPr kumimoji="1" lang="en-US" altLang="ja-JP" sz="1800" kern="1200" dirty="0" smtClean="0">
                          <a:effectLst/>
                        </a:rPr>
                        <a:t/>
                      </a:r>
                      <a:br>
                        <a:rPr kumimoji="1" lang="en-US" altLang="ja-JP" sz="1800" kern="1200" dirty="0" smtClean="0">
                          <a:effectLst/>
                        </a:rPr>
                      </a:br>
                      <a:r>
                        <a:rPr kumimoji="1" lang="ja-JP" altLang="en-US" sz="1800" kern="1200" dirty="0" smtClean="0">
                          <a:effectLst/>
                        </a:rPr>
                        <a:t>　　　</a:t>
                      </a:r>
                      <a:r>
                        <a:rPr kumimoji="1" lang="ja-JP" altLang="ja-JP" sz="1800" kern="1200" dirty="0" smtClean="0">
                          <a:effectLst/>
                        </a:rPr>
                        <a:t>介護サービス事業関係者</a:t>
                      </a:r>
                      <a:r>
                        <a:rPr kumimoji="1" lang="ja-JP" altLang="en-US" sz="1800" kern="1200" dirty="0" smtClean="0">
                          <a:effectLst/>
                        </a:rPr>
                        <a:t>　　</a:t>
                      </a:r>
                      <a:r>
                        <a:rPr kumimoji="1" lang="ja-JP" altLang="ja-JP" sz="1800" kern="1200" dirty="0" smtClean="0">
                          <a:effectLst/>
                        </a:rPr>
                        <a:t>など</a:t>
                      </a:r>
                    </a:p>
                    <a:p>
                      <a:pPr>
                        <a:lnSpc>
                          <a:spcPct val="100000"/>
                        </a:lnSpc>
                      </a:pPr>
                      <a:endParaRPr kumimoji="1" lang="en-US" altLang="ja-JP" sz="1800" kern="1200" dirty="0" smtClean="0">
                        <a:effectLst/>
                      </a:endParaRPr>
                    </a:p>
                    <a:p>
                      <a:pPr>
                        <a:lnSpc>
                          <a:spcPct val="100000"/>
                        </a:lnSpc>
                      </a:pPr>
                      <a:endParaRPr kumimoji="1" lang="en-US" altLang="ja-JP" sz="1800" kern="1200" dirty="0" smtClean="0">
                        <a:effectLst/>
                      </a:endParaRPr>
                    </a:p>
                    <a:p>
                      <a:pPr>
                        <a:lnSpc>
                          <a:spcPct val="100000"/>
                        </a:lnSpc>
                      </a:pPr>
                      <a:endParaRPr kumimoji="1" lang="ja-JP" altLang="ja-JP" sz="1800" b="0" kern="1200" dirty="0" smtClean="0">
                        <a:solidFill>
                          <a:schemeClr val="dk1"/>
                        </a:solidFill>
                        <a:effectLst/>
                        <a:latin typeface="+mn-lt"/>
                        <a:ea typeface="+mn-ea"/>
                        <a:cs typeface="+mn-cs"/>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05606446"/>
                  </a:ext>
                </a:extLst>
              </a:tr>
              <a:tr h="370840">
                <a:tc>
                  <a:txBody>
                    <a:bodyPr/>
                    <a:lstStyle/>
                    <a:p>
                      <a:pPr algn="ctr">
                        <a:lnSpc>
                          <a:spcPct val="100000"/>
                        </a:lnSpc>
                        <a:spcAft>
                          <a:spcPts val="0"/>
                        </a:spcAft>
                      </a:pPr>
                      <a:r>
                        <a:rPr lang="ja-JP" sz="1800" b="1" kern="100" dirty="0">
                          <a:effectLst/>
                        </a:rPr>
                        <a:t>目　的</a:t>
                      </a:r>
                      <a:endPar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800" kern="100" dirty="0">
                          <a:effectLst/>
                        </a:rPr>
                        <a:t>地域課題の抽出、社会基盤の整備（地域づくり）</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800" kern="100" dirty="0">
                          <a:effectLst/>
                        </a:rPr>
                        <a:t>対象者の実態に即した有効な支援方策の検討、個別課題の解決</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71762692"/>
                  </a:ext>
                </a:extLst>
              </a:tr>
              <a:tr h="1202887">
                <a:tc>
                  <a:txBody>
                    <a:bodyPr/>
                    <a:lstStyle/>
                    <a:p>
                      <a:pPr algn="ctr">
                        <a:lnSpc>
                          <a:spcPct val="100000"/>
                        </a:lnSpc>
                        <a:spcAft>
                          <a:spcPts val="0"/>
                        </a:spcAft>
                      </a:pPr>
                      <a:r>
                        <a:rPr lang="ja-JP" sz="1800" b="1" kern="100" dirty="0">
                          <a:effectLst/>
                        </a:rPr>
                        <a:t>内　容</a:t>
                      </a:r>
                      <a:endParaRPr lang="ja-JP" sz="18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lnSpc>
                          <a:spcPct val="100000"/>
                        </a:lnSpc>
                        <a:spcAft>
                          <a:spcPts val="0"/>
                        </a:spcAft>
                      </a:pPr>
                      <a:r>
                        <a:rPr lang="ja-JP" sz="1800" kern="100" dirty="0">
                          <a:effectLst/>
                        </a:rPr>
                        <a:t>・個別ケア会議への助言</a:t>
                      </a:r>
                    </a:p>
                    <a:p>
                      <a:pPr algn="just">
                        <a:lnSpc>
                          <a:spcPct val="100000"/>
                        </a:lnSpc>
                        <a:spcAft>
                          <a:spcPts val="0"/>
                        </a:spcAft>
                      </a:pPr>
                      <a:r>
                        <a:rPr lang="ja-JP" sz="1800" kern="100" dirty="0">
                          <a:effectLst/>
                        </a:rPr>
                        <a:t>・地域資源の情報交換、共有</a:t>
                      </a:r>
                    </a:p>
                    <a:p>
                      <a:pPr algn="just">
                        <a:lnSpc>
                          <a:spcPct val="100000"/>
                        </a:lnSpc>
                        <a:spcAft>
                          <a:spcPts val="0"/>
                        </a:spcAft>
                      </a:pPr>
                      <a:r>
                        <a:rPr lang="ja-JP" sz="1800" kern="100" dirty="0">
                          <a:effectLst/>
                        </a:rPr>
                        <a:t>・個別ケースの分析、地域課題の抽出</a:t>
                      </a:r>
                    </a:p>
                    <a:p>
                      <a:pPr algn="just">
                        <a:lnSpc>
                          <a:spcPct val="100000"/>
                        </a:lnSpc>
                        <a:spcAft>
                          <a:spcPts val="0"/>
                        </a:spcAft>
                      </a:pPr>
                      <a:r>
                        <a:rPr lang="ja-JP" sz="1800" kern="100" dirty="0">
                          <a:effectLst/>
                        </a:rPr>
                        <a:t>・地域課題の解決策の検討、役割分担</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lnSpc>
                          <a:spcPct val="100000"/>
                        </a:lnSpc>
                        <a:spcAft>
                          <a:spcPts val="0"/>
                        </a:spcAft>
                      </a:pPr>
                      <a:r>
                        <a:rPr lang="ja-JP" sz="1800" kern="100" dirty="0">
                          <a:effectLst/>
                        </a:rPr>
                        <a:t>・情報の共有、整理</a:t>
                      </a:r>
                    </a:p>
                    <a:p>
                      <a:pPr algn="just">
                        <a:lnSpc>
                          <a:spcPct val="100000"/>
                        </a:lnSpc>
                        <a:spcAft>
                          <a:spcPts val="0"/>
                        </a:spcAft>
                      </a:pPr>
                      <a:r>
                        <a:rPr lang="ja-JP" sz="1800" kern="100" dirty="0">
                          <a:effectLst/>
                        </a:rPr>
                        <a:t>・問題点の抽出</a:t>
                      </a:r>
                    </a:p>
                    <a:p>
                      <a:pPr algn="just">
                        <a:lnSpc>
                          <a:spcPct val="100000"/>
                        </a:lnSpc>
                        <a:spcAft>
                          <a:spcPts val="0"/>
                        </a:spcAft>
                      </a:pPr>
                      <a:r>
                        <a:rPr lang="ja-JP" sz="1800" kern="100" dirty="0">
                          <a:effectLst/>
                        </a:rPr>
                        <a:t>・支援方策の検討</a:t>
                      </a:r>
                    </a:p>
                    <a:p>
                      <a:pPr algn="just">
                        <a:lnSpc>
                          <a:spcPct val="100000"/>
                        </a:lnSpc>
                        <a:spcAft>
                          <a:spcPts val="0"/>
                        </a:spcAft>
                      </a:pPr>
                      <a:r>
                        <a:rPr lang="ja-JP" sz="1800" kern="100" dirty="0">
                          <a:effectLst/>
                        </a:rPr>
                        <a:t>・役割分担</a:t>
                      </a:r>
                      <a:endParaRPr lang="ja-JP" sz="18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56665950"/>
                  </a:ext>
                </a:extLst>
              </a:tr>
            </a:tbl>
          </a:graphicData>
        </a:graphic>
      </p:graphicFrame>
      <p:sp>
        <p:nvSpPr>
          <p:cNvPr id="11" name="タイトル 1"/>
          <p:cNvSpPr txBox="1">
            <a:spLocks/>
          </p:cNvSpPr>
          <p:nvPr/>
        </p:nvSpPr>
        <p:spPr>
          <a:xfrm>
            <a:off x="0" y="20806"/>
            <a:ext cx="12192000" cy="682579"/>
          </a:xfrm>
          <a:prstGeom prst="rect">
            <a:avLst/>
          </a:prstGeom>
          <a:solidFill>
            <a:schemeClr val="accent5">
              <a:lumMod val="75000"/>
            </a:schemeClr>
          </a:solidFill>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ts val="4320"/>
              </a:lnSpc>
            </a:pPr>
            <a:r>
              <a:rPr lang="ja-JP" altLang="en-US" dirty="0">
                <a:solidFill>
                  <a:schemeClr val="bg1"/>
                </a:solidFill>
                <a:effectLst>
                  <a:outerShdw blurRad="38100" dist="38100" dir="2700000" algn="tl">
                    <a:srgbClr val="000000">
                      <a:alpha val="43137"/>
                    </a:srgbClr>
                  </a:outerShdw>
                </a:effectLst>
              </a:rPr>
              <a:t>５</a:t>
            </a:r>
            <a:r>
              <a:rPr lang="ja-JP" altLang="en-US" dirty="0" smtClean="0">
                <a:solidFill>
                  <a:schemeClr val="bg1"/>
                </a:solidFill>
                <a:effectLst>
                  <a:outerShdw blurRad="38100" dist="38100" dir="2700000" algn="tl">
                    <a:srgbClr val="000000">
                      <a:alpha val="43137"/>
                    </a:srgbClr>
                  </a:outerShdw>
                </a:effectLst>
              </a:rPr>
              <a:t>．全体会議（➋）と個別ケア会議（➌）の整理</a:t>
            </a:r>
            <a:endParaRPr lang="ja-JP" alt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9537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60962678"/>
              </p:ext>
            </p:extLst>
          </p:nvPr>
        </p:nvGraphicFramePr>
        <p:xfrm>
          <a:off x="123937" y="856637"/>
          <a:ext cx="11944126" cy="5818414"/>
        </p:xfrm>
        <a:graphic>
          <a:graphicData uri="http://schemas.openxmlformats.org/drawingml/2006/table">
            <a:tbl>
              <a:tblPr firstRow="1" bandRow="1">
                <a:tableStyleId>{21E4AEA4-8DFA-4A89-87EB-49C32662AFE0}</a:tableStyleId>
              </a:tblPr>
              <a:tblGrid>
                <a:gridCol w="982639">
                  <a:extLst>
                    <a:ext uri="{9D8B030D-6E8A-4147-A177-3AD203B41FA5}">
                      <a16:colId xmlns:a16="http://schemas.microsoft.com/office/drawing/2014/main" val="1474626533"/>
                    </a:ext>
                  </a:extLst>
                </a:gridCol>
                <a:gridCol w="4644438">
                  <a:extLst>
                    <a:ext uri="{9D8B030D-6E8A-4147-A177-3AD203B41FA5}">
                      <a16:colId xmlns:a16="http://schemas.microsoft.com/office/drawing/2014/main" val="1018182562"/>
                    </a:ext>
                  </a:extLst>
                </a:gridCol>
                <a:gridCol w="6317049">
                  <a:extLst>
                    <a:ext uri="{9D8B030D-6E8A-4147-A177-3AD203B41FA5}">
                      <a16:colId xmlns:a16="http://schemas.microsoft.com/office/drawing/2014/main" val="4112489071"/>
                    </a:ext>
                  </a:extLst>
                </a:gridCol>
              </a:tblGrid>
              <a:tr h="370840">
                <a:tc>
                  <a:txBody>
                    <a:bodyPr/>
                    <a:lstStyle/>
                    <a:p>
                      <a:pPr algn="ctr">
                        <a:lnSpc>
                          <a:spcPct val="100000"/>
                        </a:lnSpc>
                      </a:pPr>
                      <a:endParaRPr kumimoji="1" lang="ja-JP" altLang="en-US" sz="1800" dirty="0"/>
                    </a:p>
                  </a:txBody>
                  <a:tcPr/>
                </a:tc>
                <a:tc>
                  <a:txBody>
                    <a:bodyPr/>
                    <a:lstStyle/>
                    <a:p>
                      <a:pPr algn="ctr">
                        <a:lnSpc>
                          <a:spcPct val="100000"/>
                        </a:lnSpc>
                      </a:pPr>
                      <a:r>
                        <a:rPr kumimoji="1" lang="ja-JP" altLang="en-US" sz="2400" kern="1200" dirty="0" smtClean="0">
                          <a:effectLst/>
                        </a:rPr>
                        <a:t>➌</a:t>
                      </a:r>
                      <a:r>
                        <a:rPr kumimoji="1" lang="ja-JP" altLang="ja-JP" sz="2400" kern="1200" dirty="0" smtClean="0">
                          <a:effectLst/>
                        </a:rPr>
                        <a:t>個別ケア会議</a:t>
                      </a:r>
                      <a:endParaRPr kumimoji="1" lang="ja-JP" altLang="en-US" sz="2400" dirty="0"/>
                    </a:p>
                  </a:txBody>
                  <a:tcPr/>
                </a:tc>
                <a:tc>
                  <a:txBody>
                    <a:bodyPr/>
                    <a:lstStyle/>
                    <a:p>
                      <a:pPr algn="ctr">
                        <a:lnSpc>
                          <a:spcPct val="100000"/>
                        </a:lnSpc>
                      </a:pPr>
                      <a:r>
                        <a:rPr kumimoji="1" lang="ja-JP" altLang="en-US" sz="2400" kern="1200" dirty="0" smtClean="0">
                          <a:effectLst/>
                        </a:rPr>
                        <a:t>➍自立支援ケアマネジメント検討会議</a:t>
                      </a:r>
                      <a:endParaRPr kumimoji="1" lang="ja-JP" altLang="en-US" sz="2400" dirty="0"/>
                    </a:p>
                  </a:txBody>
                  <a:tcPr/>
                </a:tc>
                <a:extLst>
                  <a:ext uri="{0D108BD9-81ED-4DB2-BD59-A6C34878D82A}">
                    <a16:rowId xmlns:a16="http://schemas.microsoft.com/office/drawing/2014/main" val="925307067"/>
                  </a:ext>
                </a:extLst>
              </a:tr>
              <a:tr h="0">
                <a:tc>
                  <a:txBody>
                    <a:bodyPr/>
                    <a:lstStyle/>
                    <a:p>
                      <a:pPr algn="ctr">
                        <a:lnSpc>
                          <a:spcPct val="100000"/>
                        </a:lnSpc>
                      </a:pPr>
                      <a:r>
                        <a:rPr kumimoji="1" lang="ja-JP" altLang="ja-JP" sz="1600" b="1" kern="1200" dirty="0" smtClean="0">
                          <a:effectLst/>
                        </a:rPr>
                        <a:t>開　催</a:t>
                      </a:r>
                      <a:endParaRPr kumimoji="1" lang="ja-JP" altLang="en-US" sz="1600" b="1" dirty="0">
                        <a:latin typeface="+mn-ea"/>
                        <a:ea typeface="+mn-ea"/>
                      </a:endParaRPr>
                    </a:p>
                  </a:txBody>
                  <a:tcPr anchor="ctr">
                    <a:solidFill>
                      <a:schemeClr val="accent2">
                        <a:lumMod val="40000"/>
                        <a:lumOff val="60000"/>
                      </a:schemeClr>
                    </a:solidFill>
                  </a:tcPr>
                </a:tc>
                <a:tc>
                  <a:txBody>
                    <a:bodyPr/>
                    <a:lstStyle/>
                    <a:p>
                      <a:pPr>
                        <a:lnSpc>
                          <a:spcPct val="100000"/>
                        </a:lnSpc>
                      </a:pPr>
                      <a:r>
                        <a:rPr kumimoji="1" lang="ja-JP" altLang="ja-JP" sz="1600" kern="1200" dirty="0" smtClean="0">
                          <a:effectLst/>
                        </a:rPr>
                        <a:t>必要に応じて随時開催</a:t>
                      </a:r>
                      <a:endParaRPr kumimoji="1" lang="ja-JP" altLang="en-US" sz="1600" b="0" dirty="0">
                        <a:latin typeface="+mn-ea"/>
                        <a:ea typeface="+mn-ea"/>
                      </a:endParaRPr>
                    </a:p>
                  </a:txBody>
                  <a:tcPr anchor="ctr">
                    <a:solidFill>
                      <a:schemeClr val="accent2">
                        <a:lumMod val="40000"/>
                        <a:lumOff val="60000"/>
                      </a:schemeClr>
                    </a:solidFill>
                  </a:tcPr>
                </a:tc>
                <a:tc>
                  <a:txBody>
                    <a:bodyPr/>
                    <a:lstStyle/>
                    <a:p>
                      <a:pPr>
                        <a:lnSpc>
                          <a:spcPct val="100000"/>
                        </a:lnSpc>
                      </a:pPr>
                      <a:r>
                        <a:rPr kumimoji="1" lang="ja-JP" altLang="en-US" sz="1600" dirty="0" smtClean="0"/>
                        <a:t>毎月</a:t>
                      </a:r>
                      <a:r>
                        <a:rPr kumimoji="1" lang="en-US" altLang="ja-JP" sz="1600" dirty="0" smtClean="0"/>
                        <a:t>2</a:t>
                      </a:r>
                      <a:r>
                        <a:rPr kumimoji="1" lang="ja-JP" altLang="en-US" sz="1600" dirty="0" smtClean="0"/>
                        <a:t>回の開催（水曜日）</a:t>
                      </a:r>
                      <a:endParaRPr kumimoji="1" lang="ja-JP" altLang="en-US" sz="1600" b="0" dirty="0">
                        <a:latin typeface="+mn-ea"/>
                        <a:ea typeface="+mn-ea"/>
                      </a:endParaRPr>
                    </a:p>
                  </a:txBody>
                  <a:tcPr anchor="ctr">
                    <a:solidFill>
                      <a:schemeClr val="accent2">
                        <a:lumMod val="40000"/>
                        <a:lumOff val="60000"/>
                      </a:schemeClr>
                    </a:solidFill>
                  </a:tcPr>
                </a:tc>
                <a:extLst>
                  <a:ext uri="{0D108BD9-81ED-4DB2-BD59-A6C34878D82A}">
                    <a16:rowId xmlns:a16="http://schemas.microsoft.com/office/drawing/2014/main" val="1561691042"/>
                  </a:ext>
                </a:extLst>
              </a:tr>
              <a:tr h="320181">
                <a:tc>
                  <a:txBody>
                    <a:bodyPr/>
                    <a:lstStyle/>
                    <a:p>
                      <a:pPr algn="ctr">
                        <a:lnSpc>
                          <a:spcPct val="100000"/>
                        </a:lnSpc>
                        <a:spcAft>
                          <a:spcPts val="0"/>
                        </a:spcAft>
                      </a:pPr>
                      <a:r>
                        <a:rPr lang="ja-JP" sz="1600" b="1" kern="100" dirty="0">
                          <a:effectLst/>
                        </a:rPr>
                        <a:t>場　所</a:t>
                      </a:r>
                      <a:endParaRPr lang="ja-JP" sz="1600" b="1" kern="100" dirty="0">
                        <a:effectLst/>
                        <a:latin typeface="+mn-ea"/>
                        <a:ea typeface="+mn-ea"/>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600" kern="100" dirty="0">
                          <a:effectLst/>
                        </a:rPr>
                        <a:t>高齢者のご自宅や事務局の会議室</a:t>
                      </a:r>
                      <a:r>
                        <a:rPr lang="ja-JP" sz="1600" kern="100" dirty="0" smtClean="0">
                          <a:effectLst/>
                        </a:rPr>
                        <a:t>な</a:t>
                      </a:r>
                      <a:r>
                        <a:rPr lang="ja-JP" altLang="en-US" sz="1600" kern="100" dirty="0" smtClean="0">
                          <a:effectLst/>
                        </a:rPr>
                        <a:t>ど</a:t>
                      </a:r>
                      <a:endParaRPr lang="ja-JP" sz="1600" b="0" kern="100" dirty="0">
                        <a:effectLst/>
                        <a:latin typeface="+mn-ea"/>
                        <a:ea typeface="+mn-ea"/>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altLang="en-US" sz="1600" kern="100" dirty="0" smtClean="0">
                          <a:effectLst/>
                        </a:rPr>
                        <a:t>市役所本庁舎</a:t>
                      </a:r>
                      <a:r>
                        <a:rPr lang="ja-JP" altLang="en-US" sz="1600" kern="100" dirty="0" smtClean="0">
                          <a:effectLst/>
                        </a:rPr>
                        <a:t>や社会福祉会館等会議室など</a:t>
                      </a:r>
                      <a:endParaRPr lang="ja-JP" sz="1600" b="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884832632"/>
                  </a:ext>
                </a:extLst>
              </a:tr>
              <a:tr h="1310190">
                <a:tc>
                  <a:txBody>
                    <a:bodyPr/>
                    <a:lstStyle/>
                    <a:p>
                      <a:pPr algn="ctr">
                        <a:lnSpc>
                          <a:spcPct val="100000"/>
                        </a:lnSpc>
                        <a:spcAft>
                          <a:spcPts val="0"/>
                        </a:spcAft>
                      </a:pPr>
                      <a:r>
                        <a:rPr lang="ja-JP" sz="1600" b="1" kern="100" dirty="0">
                          <a:effectLst/>
                        </a:rPr>
                        <a:t>出席者</a:t>
                      </a:r>
                      <a:endParaRPr lang="ja-JP" sz="1600" b="1" kern="100" dirty="0">
                        <a:effectLst/>
                        <a:latin typeface="+mn-ea"/>
                        <a:ea typeface="+mn-ea"/>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600" kern="1200" dirty="0" smtClean="0">
                          <a:effectLst/>
                        </a:rPr>
                        <a:t>支援を必要とする高齢者に直接関係のある者</a:t>
                      </a:r>
                    </a:p>
                    <a:p>
                      <a:pPr>
                        <a:lnSpc>
                          <a:spcPct val="100000"/>
                        </a:lnSpc>
                      </a:pPr>
                      <a:r>
                        <a:rPr kumimoji="1" lang="en-US" altLang="ja-JP" sz="1600" kern="1200" dirty="0" smtClean="0">
                          <a:effectLst/>
                        </a:rPr>
                        <a:t/>
                      </a:r>
                      <a:br>
                        <a:rPr kumimoji="1" lang="en-US" altLang="ja-JP" sz="1600" kern="1200" dirty="0" smtClean="0">
                          <a:effectLst/>
                        </a:rPr>
                      </a:br>
                      <a:r>
                        <a:rPr kumimoji="1" lang="ja-JP" altLang="en-US" sz="1600" kern="1200" dirty="0" smtClean="0">
                          <a:effectLst/>
                        </a:rPr>
                        <a:t>（例）</a:t>
                      </a:r>
                      <a:r>
                        <a:rPr kumimoji="1" lang="ja-JP" altLang="ja-JP" sz="1600" kern="1200" dirty="0" smtClean="0">
                          <a:effectLst/>
                        </a:rPr>
                        <a:t>対象者本人､家族､民生委員､町会長､</a:t>
                      </a:r>
                      <a:r>
                        <a:rPr kumimoji="1" lang="en-US" altLang="ja-JP" sz="1600" kern="1200" dirty="0" smtClean="0">
                          <a:effectLst/>
                        </a:rPr>
                        <a:t/>
                      </a:r>
                      <a:br>
                        <a:rPr kumimoji="1" lang="en-US" altLang="ja-JP" sz="1600" kern="1200" dirty="0" smtClean="0">
                          <a:effectLst/>
                        </a:rPr>
                      </a:br>
                      <a:r>
                        <a:rPr kumimoji="1" lang="ja-JP" altLang="en-US" sz="1600" kern="1200" dirty="0" smtClean="0">
                          <a:effectLst/>
                        </a:rPr>
                        <a:t>　　　</a:t>
                      </a:r>
                      <a:r>
                        <a:rPr kumimoji="1" lang="ja-JP" altLang="ja-JP" sz="1600" kern="1200" dirty="0" smtClean="0">
                          <a:effectLst/>
                        </a:rPr>
                        <a:t>近隣住民､担当ケアマネジャー､</a:t>
                      </a:r>
                      <a:r>
                        <a:rPr kumimoji="1" lang="en-US" altLang="ja-JP" sz="1600" kern="1200" dirty="0" smtClean="0">
                          <a:effectLst/>
                        </a:rPr>
                        <a:t/>
                      </a:r>
                      <a:br>
                        <a:rPr kumimoji="1" lang="en-US" altLang="ja-JP" sz="1600" kern="1200" dirty="0" smtClean="0">
                          <a:effectLst/>
                        </a:rPr>
                      </a:br>
                      <a:r>
                        <a:rPr kumimoji="1" lang="ja-JP" altLang="en-US" sz="1600" kern="1200" dirty="0" smtClean="0">
                          <a:effectLst/>
                        </a:rPr>
                        <a:t>　　　</a:t>
                      </a:r>
                      <a:r>
                        <a:rPr kumimoji="1" lang="ja-JP" altLang="ja-JP" sz="1600" kern="1200" dirty="0" smtClean="0">
                          <a:effectLst/>
                        </a:rPr>
                        <a:t>介護サービス事業関係者</a:t>
                      </a:r>
                      <a:r>
                        <a:rPr kumimoji="1" lang="ja-JP" altLang="en-US" sz="1600" kern="1200" dirty="0" smtClean="0">
                          <a:effectLst/>
                        </a:rPr>
                        <a:t>　　</a:t>
                      </a:r>
                      <a:r>
                        <a:rPr kumimoji="1" lang="ja-JP" altLang="ja-JP" sz="1600" kern="1200" dirty="0" smtClean="0">
                          <a:effectLst/>
                        </a:rPr>
                        <a:t>など</a:t>
                      </a:r>
                      <a:endParaRPr kumimoji="1" lang="ja-JP" altLang="ja-JP" sz="1600" b="0" kern="1200" dirty="0" smtClean="0">
                        <a:solidFill>
                          <a:schemeClr val="dk1"/>
                        </a:solidFill>
                        <a:effectLst/>
                        <a:latin typeface="+mn-ea"/>
                        <a:ea typeface="+mn-ea"/>
                        <a:cs typeface="+mn-cs"/>
                      </a:endParaRPr>
                    </a:p>
                  </a:txBody>
                  <a:tcPr marL="68580" marR="68580" marT="0" marB="0" anchor="ctr">
                    <a:solidFill>
                      <a:schemeClr val="accent2">
                        <a:lumMod val="40000"/>
                        <a:lumOff val="60000"/>
                      </a:schemeClr>
                    </a:solidFill>
                  </a:tcPr>
                </a:tc>
                <a:tc>
                  <a:txBody>
                    <a:bodyPr/>
                    <a:lstStyle/>
                    <a:p>
                      <a:pPr>
                        <a:lnSpc>
                          <a:spcPct val="100000"/>
                        </a:lnSpc>
                      </a:pPr>
                      <a:r>
                        <a:rPr kumimoji="1" lang="en-US" altLang="ja-JP" sz="1600" kern="1200" dirty="0" smtClean="0">
                          <a:effectLst/>
                        </a:rPr>
                        <a:t>【</a:t>
                      </a:r>
                      <a:r>
                        <a:rPr kumimoji="1" lang="ja-JP" altLang="en-US" sz="1600" kern="1200" dirty="0" smtClean="0">
                          <a:effectLst/>
                        </a:rPr>
                        <a:t>助言者</a:t>
                      </a:r>
                      <a:r>
                        <a:rPr kumimoji="1" lang="en-US" altLang="ja-JP" sz="1600" kern="1200" dirty="0" smtClean="0">
                          <a:effectLst/>
                        </a:rPr>
                        <a:t>】</a:t>
                      </a:r>
                    </a:p>
                    <a:p>
                      <a:pPr>
                        <a:lnSpc>
                          <a:spcPct val="100000"/>
                        </a:lnSpc>
                      </a:pPr>
                      <a:r>
                        <a:rPr kumimoji="1" lang="ja-JP" altLang="en-US" sz="1600" kern="1200" dirty="0" smtClean="0">
                          <a:effectLst/>
                        </a:rPr>
                        <a:t>　理学療法士、作業療法士、薬剤師、看護師、</a:t>
                      </a:r>
                      <a:endParaRPr kumimoji="1" lang="en-US" altLang="ja-JP" sz="1600" kern="1200" dirty="0" smtClean="0">
                        <a:effectLst/>
                      </a:endParaRPr>
                    </a:p>
                    <a:p>
                      <a:pPr>
                        <a:lnSpc>
                          <a:spcPct val="100000"/>
                        </a:lnSpc>
                      </a:pPr>
                      <a:r>
                        <a:rPr kumimoji="1" lang="ja-JP" altLang="en-US" sz="1600" kern="1200" dirty="0" smtClean="0">
                          <a:effectLst/>
                        </a:rPr>
                        <a:t>　主任介護支援専門員、言語聴覚士・歯科衛生士・管理栄養士、</a:t>
                      </a:r>
                      <a:endParaRPr kumimoji="1" lang="en-US" altLang="ja-JP" sz="1600" kern="1200" dirty="0" smtClean="0">
                        <a:effectLst/>
                      </a:endParaRPr>
                    </a:p>
                    <a:p>
                      <a:pPr>
                        <a:lnSpc>
                          <a:spcPct val="100000"/>
                        </a:lnSpc>
                      </a:pPr>
                      <a:r>
                        <a:rPr kumimoji="1" lang="ja-JP" altLang="en-US" sz="1600" kern="1200" dirty="0" smtClean="0">
                          <a:effectLst/>
                        </a:rPr>
                        <a:t>　生活支援コーディネーター</a:t>
                      </a:r>
                      <a:endParaRPr kumimoji="1" lang="en-US" altLang="ja-JP" sz="1600" kern="1200" dirty="0" smtClean="0">
                        <a:effectLst/>
                      </a:endParaRPr>
                    </a:p>
                    <a:p>
                      <a:pPr>
                        <a:lnSpc>
                          <a:spcPct val="100000"/>
                        </a:lnSpc>
                      </a:pPr>
                      <a:r>
                        <a:rPr kumimoji="1" lang="en-US" altLang="ja-JP" sz="1600" kern="1200" dirty="0" smtClean="0">
                          <a:effectLst/>
                        </a:rPr>
                        <a:t>【</a:t>
                      </a:r>
                      <a:r>
                        <a:rPr kumimoji="1" lang="ja-JP" altLang="en-US" sz="1600" kern="1200" dirty="0" smtClean="0">
                          <a:effectLst/>
                        </a:rPr>
                        <a:t>事例提供者</a:t>
                      </a:r>
                      <a:r>
                        <a:rPr kumimoji="1" lang="en-US" altLang="ja-JP" sz="1600" kern="1200" dirty="0" smtClean="0">
                          <a:effectLst/>
                        </a:rPr>
                        <a:t>】</a:t>
                      </a:r>
                    </a:p>
                    <a:p>
                      <a:pPr>
                        <a:lnSpc>
                          <a:spcPct val="100000"/>
                        </a:lnSpc>
                      </a:pPr>
                      <a:r>
                        <a:rPr kumimoji="1" lang="ja-JP" altLang="en-US" sz="1600" kern="1200" dirty="0" smtClean="0">
                          <a:effectLst/>
                        </a:rPr>
                        <a:t>　担当ケアマネジャー、サービス提供事業者</a:t>
                      </a:r>
                      <a:endParaRPr kumimoji="1" lang="ja-JP" altLang="ja-JP" sz="1600" b="0" kern="1200" dirty="0" smtClean="0">
                        <a:solidFill>
                          <a:schemeClr val="dk1"/>
                        </a:solidFill>
                        <a:effectLst/>
                        <a:latin typeface="+mn-ea"/>
                        <a:ea typeface="+mn-ea"/>
                        <a:cs typeface="+mn-cs"/>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05606446"/>
                  </a:ext>
                </a:extLst>
              </a:tr>
              <a:tr h="1291993">
                <a:tc>
                  <a:txBody>
                    <a:bodyPr/>
                    <a:lstStyle/>
                    <a:p>
                      <a:pPr algn="ctr">
                        <a:lnSpc>
                          <a:spcPct val="100000"/>
                        </a:lnSpc>
                        <a:spcAft>
                          <a:spcPts val="0"/>
                        </a:spcAft>
                      </a:pPr>
                      <a:r>
                        <a:rPr lang="ja-JP" altLang="en-US" sz="1600" b="1" kern="100" dirty="0" smtClean="0">
                          <a:effectLst/>
                        </a:rPr>
                        <a:t>対象者</a:t>
                      </a:r>
                      <a:endParaRPr lang="ja-JP" sz="1600" b="1" kern="100" dirty="0">
                        <a:effectLst/>
                        <a:latin typeface="+mn-ea"/>
                        <a:ea typeface="+mn-ea"/>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altLang="en-US" sz="1600" b="1" kern="100" dirty="0" smtClean="0">
                          <a:effectLst/>
                        </a:rPr>
                        <a:t>例えば、次の①～③のような制度の狭間におり、公的サービス等だけでは支えることのできない方</a:t>
                      </a:r>
                      <a:endParaRPr lang="en-US" altLang="ja-JP" sz="1600" b="1" kern="100" dirty="0" smtClean="0">
                        <a:effectLst/>
                      </a:endParaRPr>
                    </a:p>
                    <a:p>
                      <a:pPr algn="just">
                        <a:lnSpc>
                          <a:spcPct val="100000"/>
                        </a:lnSpc>
                        <a:spcAft>
                          <a:spcPts val="0"/>
                        </a:spcAft>
                      </a:pPr>
                      <a:r>
                        <a:rPr lang="ja-JP" altLang="en-US" sz="1600" b="1" kern="100" dirty="0" smtClean="0">
                          <a:effectLst/>
                        </a:rPr>
                        <a:t>①支援が必要だがサービスにつながっていない</a:t>
                      </a:r>
                      <a:endParaRPr lang="en-US" altLang="ja-JP" sz="1600" b="1" kern="100" dirty="0" smtClean="0">
                        <a:effectLst/>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600" b="1" kern="100" dirty="0" smtClean="0">
                          <a:effectLst/>
                        </a:rPr>
                        <a:t>②サービスは入っているがそれだけでは支援困難</a:t>
                      </a:r>
                      <a:endParaRPr lang="en-US" altLang="ja-JP" sz="1600" b="1" kern="100" dirty="0" smtClean="0">
                        <a:effectLst/>
                        <a:latin typeface="+mn-ea"/>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600" b="1" kern="100" dirty="0" smtClean="0">
                          <a:effectLst/>
                        </a:rPr>
                        <a:t>③地域でのつながりや生活歴が見えない</a:t>
                      </a:r>
                      <a:endParaRPr lang="en-US" altLang="ja-JP" sz="1600" b="1" kern="100" dirty="0" smtClean="0">
                        <a:effectLst/>
                      </a:endParaRPr>
                    </a:p>
                  </a:txBody>
                  <a:tcPr marL="68580" marR="68580" marT="0" marB="0" anchor="ctr"/>
                </a:tc>
                <a:tc>
                  <a:txBody>
                    <a:bodyPr/>
                    <a:lstStyle/>
                    <a:p>
                      <a:pPr algn="just">
                        <a:lnSpc>
                          <a:spcPct val="100000"/>
                        </a:lnSpc>
                        <a:spcAft>
                          <a:spcPts val="0"/>
                        </a:spcAft>
                      </a:pPr>
                      <a:r>
                        <a:rPr lang="ja-JP" altLang="en-US" sz="1600" b="1" kern="100" dirty="0" smtClean="0">
                          <a:effectLst/>
                        </a:rPr>
                        <a:t>・要支援１・２の者</a:t>
                      </a:r>
                      <a:endParaRPr lang="en-US" altLang="ja-JP" sz="1600" b="1" kern="100" dirty="0" smtClean="0">
                        <a:effectLst/>
                      </a:endParaRPr>
                    </a:p>
                    <a:p>
                      <a:pPr algn="just">
                        <a:lnSpc>
                          <a:spcPct val="100000"/>
                        </a:lnSpc>
                        <a:spcAft>
                          <a:spcPts val="0"/>
                        </a:spcAft>
                      </a:pPr>
                      <a:r>
                        <a:rPr lang="ja-JP" altLang="en-US" sz="1600" b="1" kern="100" dirty="0" smtClean="0">
                          <a:effectLst/>
                        </a:rPr>
                        <a:t>・介護予防・生活支援サービス事業対象者</a:t>
                      </a:r>
                      <a:endParaRPr lang="ja-JP" sz="1600" b="1"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571762692"/>
                  </a:ext>
                </a:extLst>
              </a:tr>
              <a:tr h="685800">
                <a:tc>
                  <a:txBody>
                    <a:bodyPr/>
                    <a:lstStyle/>
                    <a:p>
                      <a:pPr algn="ctr">
                        <a:lnSpc>
                          <a:spcPct val="100000"/>
                        </a:lnSpc>
                        <a:spcAft>
                          <a:spcPts val="0"/>
                        </a:spcAft>
                      </a:pPr>
                      <a:r>
                        <a:rPr lang="ja-JP" sz="1600" b="1" kern="100" dirty="0">
                          <a:effectLst/>
                        </a:rPr>
                        <a:t>目　的</a:t>
                      </a:r>
                      <a:endParaRPr lang="ja-JP" sz="1600" b="1" kern="100" dirty="0">
                        <a:effectLst/>
                        <a:latin typeface="+mn-ea"/>
                        <a:ea typeface="+mn-ea"/>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lnSpc>
                          <a:spcPct val="100000"/>
                        </a:lnSpc>
                        <a:spcAft>
                          <a:spcPts val="0"/>
                        </a:spcAft>
                      </a:pPr>
                      <a:r>
                        <a:rPr lang="ja-JP" sz="1600" kern="100" dirty="0">
                          <a:effectLst/>
                        </a:rPr>
                        <a:t>対象者の実態に即した有効な支援方策の検討、個別課題の解決</a:t>
                      </a:r>
                      <a:endParaRPr lang="ja-JP" sz="1600" b="0" kern="100" dirty="0">
                        <a:effectLst/>
                        <a:latin typeface="+mn-ea"/>
                        <a:ea typeface="+mn-ea"/>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algn="just">
                        <a:lnSpc>
                          <a:spcPct val="100000"/>
                        </a:lnSpc>
                        <a:spcAft>
                          <a:spcPts val="0"/>
                        </a:spcAft>
                      </a:pPr>
                      <a:r>
                        <a:rPr lang="ja-JP" altLang="en-US" sz="1600" kern="100" dirty="0" smtClean="0">
                          <a:effectLst/>
                        </a:rPr>
                        <a:t>・ケアプラン対象者の自立支援・生活の質の向上</a:t>
                      </a:r>
                      <a:endParaRPr lang="en-US" altLang="ja-JP" sz="1600" kern="100" dirty="0" smtClean="0">
                        <a:effectLst/>
                      </a:endParaRPr>
                    </a:p>
                    <a:p>
                      <a:pPr algn="just">
                        <a:lnSpc>
                          <a:spcPct val="100000"/>
                        </a:lnSpc>
                        <a:spcAft>
                          <a:spcPts val="0"/>
                        </a:spcAft>
                      </a:pPr>
                      <a:r>
                        <a:rPr lang="ja-JP" altLang="en-US" sz="1600" kern="100" dirty="0" smtClean="0">
                          <a:effectLst/>
                        </a:rPr>
                        <a:t>・ケアマネジャーのケアマネジメント力の向上</a:t>
                      </a:r>
                      <a:endParaRPr lang="en-US" altLang="ja-JP" sz="1600" kern="100" dirty="0" smtClean="0">
                        <a:effectLst/>
                      </a:endParaRPr>
                    </a:p>
                    <a:p>
                      <a:pPr algn="just">
                        <a:lnSpc>
                          <a:spcPct val="100000"/>
                        </a:lnSpc>
                        <a:spcAft>
                          <a:spcPts val="0"/>
                        </a:spcAft>
                      </a:pPr>
                      <a:r>
                        <a:rPr lang="ja-JP" altLang="en-US" sz="1600" kern="100" dirty="0" smtClean="0">
                          <a:effectLst/>
                        </a:rPr>
                        <a:t>・地域課題等の把握</a:t>
                      </a:r>
                      <a:endParaRPr lang="ja-JP" sz="1600" b="0" kern="100" dirty="0">
                        <a:effectLst/>
                        <a:latin typeface="+mn-ea"/>
                        <a:ea typeface="+mn-ea"/>
                        <a:cs typeface="Times New Roman" panose="02020603050405020304" pitchFamily="18" charset="0"/>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56665950"/>
                  </a:ext>
                </a:extLst>
              </a:tr>
              <a:tr h="104216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600" b="1" kern="100" dirty="0" smtClean="0">
                          <a:effectLst/>
                        </a:rPr>
                        <a:t>内　容</a:t>
                      </a:r>
                    </a:p>
                    <a:p>
                      <a:pPr algn="ctr">
                        <a:lnSpc>
                          <a:spcPct val="100000"/>
                        </a:lnSpc>
                        <a:spcAft>
                          <a:spcPts val="0"/>
                        </a:spcAft>
                      </a:pPr>
                      <a:endParaRPr lang="ja-JP" sz="1600" b="1" kern="100" dirty="0">
                        <a:effectLst/>
                        <a:latin typeface="+mn-ea"/>
                        <a:ea typeface="+mn-ea"/>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sz="1600" kern="100" dirty="0">
                          <a:effectLst/>
                        </a:rPr>
                        <a:t>・情報の共有、整理</a:t>
                      </a:r>
                    </a:p>
                    <a:p>
                      <a:pPr algn="just">
                        <a:lnSpc>
                          <a:spcPct val="100000"/>
                        </a:lnSpc>
                        <a:spcAft>
                          <a:spcPts val="0"/>
                        </a:spcAft>
                      </a:pPr>
                      <a:r>
                        <a:rPr lang="ja-JP" sz="1600" kern="100" dirty="0">
                          <a:effectLst/>
                        </a:rPr>
                        <a:t>・問題点の抽出</a:t>
                      </a:r>
                    </a:p>
                    <a:p>
                      <a:pPr algn="just">
                        <a:lnSpc>
                          <a:spcPct val="100000"/>
                        </a:lnSpc>
                        <a:spcAft>
                          <a:spcPts val="0"/>
                        </a:spcAft>
                      </a:pPr>
                      <a:r>
                        <a:rPr lang="ja-JP" sz="1600" kern="100" dirty="0">
                          <a:effectLst/>
                        </a:rPr>
                        <a:t>・支援方策の検討</a:t>
                      </a:r>
                    </a:p>
                    <a:p>
                      <a:pPr algn="just">
                        <a:lnSpc>
                          <a:spcPct val="100000"/>
                        </a:lnSpc>
                        <a:spcAft>
                          <a:spcPts val="0"/>
                        </a:spcAft>
                      </a:pPr>
                      <a:r>
                        <a:rPr lang="ja-JP" sz="1600" kern="100" dirty="0">
                          <a:effectLst/>
                        </a:rPr>
                        <a:t>・役割分担</a:t>
                      </a:r>
                      <a:endParaRPr lang="ja-JP" sz="1600" b="0" kern="100" dirty="0">
                        <a:effectLst/>
                        <a:latin typeface="+mn-ea"/>
                        <a:ea typeface="+mn-ea"/>
                        <a:cs typeface="Times New Roman" panose="02020603050405020304" pitchFamily="18" charset="0"/>
                      </a:endParaRPr>
                    </a:p>
                  </a:txBody>
                  <a:tcPr marL="68580" marR="68580" marT="0" marB="0" anchor="ctr"/>
                </a:tc>
                <a:tc>
                  <a:txBody>
                    <a:bodyPr/>
                    <a:lstStyle/>
                    <a:p>
                      <a:pPr algn="just">
                        <a:lnSpc>
                          <a:spcPct val="100000"/>
                        </a:lnSpc>
                        <a:spcAft>
                          <a:spcPts val="0"/>
                        </a:spcAft>
                      </a:pPr>
                      <a:r>
                        <a:rPr lang="ja-JP" altLang="en-US" sz="1600" kern="100" dirty="0" smtClean="0">
                          <a:effectLst/>
                        </a:rPr>
                        <a:t>要支援</a:t>
                      </a:r>
                      <a:r>
                        <a:rPr lang="en-US" altLang="ja-JP" sz="1600" kern="100" dirty="0" smtClean="0">
                          <a:effectLst/>
                        </a:rPr>
                        <a:t>1</a:t>
                      </a:r>
                      <a:r>
                        <a:rPr lang="ja-JP" altLang="en-US" sz="1600" kern="100" dirty="0" smtClean="0">
                          <a:effectLst/>
                        </a:rPr>
                        <a:t>･</a:t>
                      </a:r>
                      <a:r>
                        <a:rPr lang="en-US" altLang="ja-JP" sz="1600" kern="100" dirty="0" smtClean="0">
                          <a:effectLst/>
                        </a:rPr>
                        <a:t>2</a:t>
                      </a:r>
                      <a:r>
                        <a:rPr lang="ja-JP" altLang="en-US" sz="1600" kern="100" dirty="0" err="1" smtClean="0">
                          <a:effectLst/>
                        </a:rPr>
                        <a:t>、</a:t>
                      </a:r>
                      <a:r>
                        <a:rPr lang="ja-JP" altLang="en-US" sz="1600" kern="100" dirty="0" smtClean="0">
                          <a:effectLst/>
                        </a:rPr>
                        <a:t>事業対象者のケアプランについて、利用者本人の能力を最大限に引き出し、地域資源を活用しながら自立支援及び生活の質の向上につなげるために、助言者から担当ケアマネジャーに対して、利用者の生活障がいの原因や今後の自立支援に資するポイントを助言する。</a:t>
                      </a:r>
                      <a:endParaRPr lang="ja-JP" sz="1600" b="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69049865"/>
                  </a:ext>
                </a:extLst>
              </a:tr>
            </a:tbl>
          </a:graphicData>
        </a:graphic>
      </p:graphicFrame>
      <p:sp>
        <p:nvSpPr>
          <p:cNvPr id="9" name="タイトル 1"/>
          <p:cNvSpPr txBox="1">
            <a:spLocks/>
          </p:cNvSpPr>
          <p:nvPr/>
        </p:nvSpPr>
        <p:spPr>
          <a:xfrm>
            <a:off x="0" y="20806"/>
            <a:ext cx="12192000" cy="682579"/>
          </a:xfrm>
          <a:prstGeom prst="rect">
            <a:avLst/>
          </a:prstGeom>
          <a:solidFill>
            <a:schemeClr val="accent5">
              <a:lumMod val="75000"/>
            </a:schemeClr>
          </a:solidFill>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ts val="4320"/>
              </a:lnSpc>
            </a:pPr>
            <a:r>
              <a:rPr lang="ja-JP" altLang="en-US" dirty="0">
                <a:solidFill>
                  <a:schemeClr val="bg1"/>
                </a:solidFill>
                <a:effectLst>
                  <a:outerShdw blurRad="38100" dist="38100" dir="2700000" algn="tl">
                    <a:srgbClr val="000000">
                      <a:alpha val="43137"/>
                    </a:srgbClr>
                  </a:outerShdw>
                </a:effectLst>
              </a:rPr>
              <a:t>６</a:t>
            </a:r>
            <a:r>
              <a:rPr lang="ja-JP" altLang="en-US" dirty="0" smtClean="0">
                <a:solidFill>
                  <a:schemeClr val="bg1"/>
                </a:solidFill>
                <a:effectLst>
                  <a:outerShdw blurRad="38100" dist="38100" dir="2700000" algn="tl">
                    <a:srgbClr val="000000">
                      <a:alpha val="43137"/>
                    </a:srgbClr>
                  </a:outerShdw>
                </a:effectLst>
              </a:rPr>
              <a:t>．個別ケア会議（➌）と自立支援検討会議（➍）の整理</a:t>
            </a:r>
            <a:endParaRPr lang="ja-JP" alt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806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テキスト ボックス 4"/>
          <p:cNvSpPr txBox="1"/>
          <p:nvPr/>
        </p:nvSpPr>
        <p:spPr>
          <a:xfrm>
            <a:off x="207039" y="1078173"/>
            <a:ext cx="11777922" cy="4524315"/>
          </a:xfrm>
          <a:prstGeom prst="rect">
            <a:avLst/>
          </a:prstGeom>
          <a:noFill/>
        </p:spPr>
        <p:txBody>
          <a:bodyPr wrap="square" rtlCol="0">
            <a:spAutoFit/>
          </a:bodyPr>
          <a:lstStyle/>
          <a:p>
            <a:r>
              <a:rPr lang="ja-JP" altLang="en-US" sz="3200" b="1" dirty="0" smtClean="0"/>
              <a:t>個別</a:t>
            </a:r>
            <a:r>
              <a:rPr lang="ja-JP" altLang="en-US" sz="3200" b="1" dirty="0"/>
              <a:t>ケア会議（➌）</a:t>
            </a:r>
            <a:endParaRPr lang="en-US" altLang="ja-JP" sz="3200" b="1" dirty="0"/>
          </a:p>
          <a:p>
            <a:r>
              <a:rPr lang="ja-JP" altLang="en-US" sz="2800" dirty="0"/>
              <a:t>　サービスにつながっていない、またはつながっているが不十分など、</a:t>
            </a:r>
            <a:r>
              <a:rPr lang="ja-JP" altLang="en-US" sz="2800" dirty="0">
                <a:solidFill>
                  <a:srgbClr val="FF0000"/>
                </a:solidFill>
              </a:rPr>
              <a:t>“制度の狭間”にいる方</a:t>
            </a:r>
            <a:r>
              <a:rPr lang="ja-JP" altLang="en-US" sz="2800" dirty="0"/>
              <a:t>について、「専門職」と「地域」の両面の視点から検討し、適切な支援につなげていくための会議</a:t>
            </a:r>
            <a:endParaRPr lang="en-US" altLang="ja-JP" sz="2800" dirty="0"/>
          </a:p>
          <a:p>
            <a:endParaRPr lang="en-US" altLang="ja-JP" sz="2800" dirty="0"/>
          </a:p>
          <a:p>
            <a:r>
              <a:rPr lang="ja-JP" altLang="en-US" sz="3200" b="1" dirty="0" smtClean="0"/>
              <a:t>自立</a:t>
            </a:r>
            <a:r>
              <a:rPr lang="ja-JP" altLang="en-US" sz="3200" b="1" dirty="0"/>
              <a:t>支援ケアマネジメント検討会議（➍）</a:t>
            </a:r>
            <a:endParaRPr lang="en-US" altLang="ja-JP" sz="3200" b="1" dirty="0"/>
          </a:p>
          <a:p>
            <a:r>
              <a:rPr lang="ja-JP" altLang="en-US" sz="2800" dirty="0"/>
              <a:t>　</a:t>
            </a:r>
            <a:r>
              <a:rPr lang="en-US" altLang="ja-JP" sz="2800" dirty="0" smtClean="0">
                <a:solidFill>
                  <a:srgbClr val="FF0000"/>
                </a:solidFill>
              </a:rPr>
              <a:t>“</a:t>
            </a:r>
            <a:r>
              <a:rPr lang="ja-JP" altLang="en-US" sz="2800" dirty="0" smtClean="0">
                <a:solidFill>
                  <a:srgbClr val="FF0000"/>
                </a:solidFill>
              </a:rPr>
              <a:t>サービス</a:t>
            </a:r>
            <a:r>
              <a:rPr lang="ja-JP" altLang="en-US" sz="2800" dirty="0">
                <a:solidFill>
                  <a:srgbClr val="FF0000"/>
                </a:solidFill>
              </a:rPr>
              <a:t>につながっている</a:t>
            </a:r>
            <a:r>
              <a:rPr lang="ja-JP" altLang="en-US" sz="2800" dirty="0" smtClean="0">
                <a:solidFill>
                  <a:srgbClr val="FF0000"/>
                </a:solidFill>
              </a:rPr>
              <a:t>方</a:t>
            </a:r>
            <a:r>
              <a:rPr lang="en-US" altLang="ja-JP" sz="2800" dirty="0" smtClean="0">
                <a:solidFill>
                  <a:srgbClr val="FF0000"/>
                </a:solidFill>
              </a:rPr>
              <a:t>”</a:t>
            </a:r>
            <a:r>
              <a:rPr lang="ja-JP" altLang="en-US" sz="2800" dirty="0" smtClean="0"/>
              <a:t>について</a:t>
            </a:r>
            <a:r>
              <a:rPr lang="ja-JP" altLang="en-US" sz="2800" dirty="0"/>
              <a:t>、リハビリ専門職をはじめとする多職種によりケアプランを検討し、より本人の望む自立した生活につなげて</a:t>
            </a:r>
            <a:r>
              <a:rPr lang="ja-JP" altLang="en-US" sz="2800" dirty="0" smtClean="0"/>
              <a:t>いくとともに、ケアマネジャーのケアマネジメント力の向上を目指す会議</a:t>
            </a:r>
            <a:endParaRPr lang="en-US" altLang="ja-JP" sz="2800" dirty="0" smtClean="0"/>
          </a:p>
        </p:txBody>
      </p:sp>
      <p:sp>
        <p:nvSpPr>
          <p:cNvPr id="9" name="タイトル 1"/>
          <p:cNvSpPr txBox="1">
            <a:spLocks/>
          </p:cNvSpPr>
          <p:nvPr/>
        </p:nvSpPr>
        <p:spPr>
          <a:xfrm>
            <a:off x="0" y="20806"/>
            <a:ext cx="12192000" cy="682579"/>
          </a:xfrm>
          <a:prstGeom prst="rect">
            <a:avLst/>
          </a:prstGeom>
          <a:solidFill>
            <a:schemeClr val="accent5">
              <a:lumMod val="75000"/>
            </a:schemeClr>
          </a:solidFill>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ts val="4320"/>
              </a:lnSpc>
            </a:pPr>
            <a:r>
              <a:rPr lang="ja-JP" altLang="en-US" dirty="0">
                <a:solidFill>
                  <a:schemeClr val="bg1"/>
                </a:solidFill>
                <a:effectLst>
                  <a:outerShdw blurRad="38100" dist="38100" dir="2700000" algn="tl">
                    <a:srgbClr val="000000">
                      <a:alpha val="43137"/>
                    </a:srgbClr>
                  </a:outerShdw>
                </a:effectLst>
              </a:rPr>
              <a:t>６．個別ケア会議（➌）と自立支援検討会議（➍）の整理</a:t>
            </a:r>
          </a:p>
        </p:txBody>
      </p:sp>
    </p:spTree>
    <p:extLst>
      <p:ext uri="{BB962C8B-B14F-4D97-AF65-F5344CB8AC3E}">
        <p14:creationId xmlns:p14="http://schemas.microsoft.com/office/powerpoint/2010/main" val="647465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1147</TotalTime>
  <Words>1445</Words>
  <Application>Microsoft Office PowerPoint</Application>
  <PresentationFormat>ワイド画面</PresentationFormat>
  <Paragraphs>179</Paragraphs>
  <Slides>9</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HGPｺﾞｼｯｸM</vt:lpstr>
      <vt:lpstr>ＭＳ ゴシック</vt:lpstr>
      <vt:lpstr>ＭＳ 明朝</vt:lpstr>
      <vt:lpstr>メイリオ</vt:lpstr>
      <vt:lpstr>游ゴシック</vt:lpstr>
      <vt:lpstr>Arial</vt:lpstr>
      <vt:lpstr>Century</vt:lpstr>
      <vt:lpstr>Times New Roman</vt:lpstr>
      <vt:lpstr>Trebuchet MS</vt:lpstr>
      <vt:lpstr>Wingdings 3</vt:lpstr>
      <vt:lpstr>ファセット</vt:lpstr>
      <vt:lpstr>地域ケア会議について</vt:lpstr>
      <vt:lpstr>目次</vt:lpstr>
      <vt:lpstr>１．目的</vt:lpstr>
      <vt:lpstr>PowerPoint プレゼンテーション</vt:lpstr>
      <vt:lpstr>PowerPoint プレゼンテーション</vt:lpstr>
      <vt:lpstr>４．船橋市における地域ケア会議の体系</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包括支援課事業説明</dc:title>
  <dc:creator>亘　隼平</dc:creator>
  <cp:lastModifiedBy>船橋市役所</cp:lastModifiedBy>
  <cp:revision>99</cp:revision>
  <cp:lastPrinted>2023-04-19T05:36:05Z</cp:lastPrinted>
  <dcterms:created xsi:type="dcterms:W3CDTF">2020-01-16T04:36:18Z</dcterms:created>
  <dcterms:modified xsi:type="dcterms:W3CDTF">2024-04-09T02:04:45Z</dcterms:modified>
</cp:coreProperties>
</file>