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notesMasterIdLst>
    <p:notesMasterId r:id="rId3"/>
  </p:notesMasterIdLst>
  <p:sldIdLst>
    <p:sldId id="279"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FAF2305-775F-439B-9F62-DF67EF84E592}">
          <p14:sldIdLst/>
        </p14:section>
        <p14:section name="タイトルなしのセクション" id="{3E312D4A-31A6-4A50-98AA-7DB99D3E3E72}">
          <p14:sldIdLst>
            <p14:sldId id="27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葉　純子" initials="千葉　純子" lastIdx="7" clrIdx="0">
    <p:extLst>
      <p:ext uri="{19B8F6BF-5375-455C-9EA6-DF929625EA0E}">
        <p15:presenceInfo xmlns:p15="http://schemas.microsoft.com/office/powerpoint/2012/main" userId="千葉　純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4464" autoAdjust="0"/>
  </p:normalViewPr>
  <p:slideViewPr>
    <p:cSldViewPr snapToGrid="0">
      <p:cViewPr varScale="1">
        <p:scale>
          <a:sx n="74" d="100"/>
          <a:sy n="74" d="100"/>
        </p:scale>
        <p:origin x="5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DC3D192-4C7A-4FA4-9104-64272993EDE4}" type="datetimeFigureOut">
              <a:rPr kumimoji="1" lang="ja-JP" altLang="en-US" smtClean="0"/>
              <a:t>2022/11/10</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F6C342C-32D3-4E21-B10A-FEAAE6127E61}" type="slidenum">
              <a:rPr kumimoji="1" lang="ja-JP" altLang="en-US" smtClean="0"/>
              <a:t>‹#›</a:t>
            </a:fld>
            <a:endParaRPr kumimoji="1" lang="ja-JP" altLang="en-US" dirty="0"/>
          </a:p>
        </p:txBody>
      </p:sp>
    </p:spTree>
    <p:extLst>
      <p:ext uri="{BB962C8B-B14F-4D97-AF65-F5344CB8AC3E}">
        <p14:creationId xmlns:p14="http://schemas.microsoft.com/office/powerpoint/2010/main" val="25202582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スライド</a:t>
            </a:r>
            <a:r>
              <a:rPr kumimoji="1" lang="en-US" altLang="ja-JP" dirty="0" smtClean="0"/>
              <a:t>12</a:t>
            </a:r>
            <a:r>
              <a:rPr kumimoji="1" lang="ja-JP" altLang="en-US" dirty="0" smtClean="0"/>
              <a:t>ページをご覧ください。</a:t>
            </a:r>
            <a:endParaRPr kumimoji="1" lang="en-US" altLang="ja-JP" dirty="0" smtClean="0"/>
          </a:p>
          <a:p>
            <a:r>
              <a:rPr kumimoji="1" lang="ja-JP" altLang="en-US" dirty="0" smtClean="0"/>
              <a:t>周知の方法として、以前この会議で委員から、市で看板を作成できないかというご意見がありました。</a:t>
            </a:r>
            <a:endParaRPr kumimoji="1" lang="en-US" altLang="ja-JP" dirty="0" smtClean="0"/>
          </a:p>
          <a:p>
            <a:r>
              <a:rPr kumimoji="1" lang="ja-JP" altLang="en-US" dirty="0" smtClean="0"/>
              <a:t>船橋市犬猫の飼養・管理に関するガイドラインに示したように、地域猫活動は、地域の合意を得たルールのもとに、「地域住民」の中の「地域猫の世話をする人」が主体となって行う活動です。</a:t>
            </a:r>
            <a:endParaRPr kumimoji="1" lang="en-US" altLang="ja-JP" dirty="0" smtClean="0"/>
          </a:p>
          <a:p>
            <a:r>
              <a:rPr kumimoji="1" lang="ja-JP" altLang="en-US" dirty="0" smtClean="0"/>
              <a:t>よって、周知の方法や、看板等の記載内容は、地域猫の世話をする活動の主体者を中心に検討して行っていただくものになりますが、何も無いところから作成するのは難しいと考えますので、看板の一例を作成し、ホームページ等で例示することを検討しております。</a:t>
            </a:r>
            <a:endParaRPr kumimoji="1" lang="en-US" altLang="ja-JP" dirty="0" smtClean="0"/>
          </a:p>
          <a:p>
            <a:r>
              <a:rPr kumimoji="1" lang="ja-JP" altLang="en-US" dirty="0" smtClean="0"/>
              <a:t>スライドには、看板の一例を挙げました。</a:t>
            </a:r>
            <a:endParaRPr kumimoji="1" lang="en-US" altLang="ja-JP" dirty="0" smtClean="0"/>
          </a:p>
          <a:p>
            <a:r>
              <a:rPr kumimoji="1" lang="ja-JP" altLang="en-US" dirty="0" smtClean="0"/>
              <a:t>これについて、記載内容や表現について、委員の皆さまにご協議いただきたいと考えております。</a:t>
            </a:r>
            <a:endParaRPr kumimoji="1" lang="en-US" altLang="ja-JP" dirty="0" smtClean="0"/>
          </a:p>
          <a:p>
            <a:r>
              <a:rPr kumimoji="1" lang="ja-JP" altLang="en-US" dirty="0" smtClean="0"/>
              <a:t>説明は以上になります。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9F6C342C-32D3-4E21-B10A-FEAAE6127E61}" type="slidenum">
              <a:rPr kumimoji="1" lang="ja-JP" altLang="en-US" smtClean="0"/>
              <a:t>1</a:t>
            </a:fld>
            <a:endParaRPr kumimoji="1" lang="ja-JP" altLang="en-US" dirty="0"/>
          </a:p>
        </p:txBody>
      </p:sp>
    </p:spTree>
    <p:extLst>
      <p:ext uri="{BB962C8B-B14F-4D97-AF65-F5344CB8AC3E}">
        <p14:creationId xmlns:p14="http://schemas.microsoft.com/office/powerpoint/2010/main" val="382456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8558EFD-C879-44F8-9BEF-C29FD321E310}"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91609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14048D-EF7B-4E0F-8E49-3E7F8A08E7D8}"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920002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09468C-AC2C-403E-8E91-865E263F6F7C}"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00257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8C7782-DBB3-409B-AE88-05F45FDB5BFA}"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270702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2802BA-2A03-4A36-A278-F2AE14233925}" type="datetime1">
              <a:rPr kumimoji="1" lang="ja-JP" altLang="en-US" smtClean="0"/>
              <a:t>2022/11/10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2039111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9697CC5-5F42-49AB-85F1-CA2FEA1FBC69}" type="datetime1">
              <a:rPr kumimoji="1" lang="ja-JP" altLang="en-US" smtClean="0"/>
              <a:t>2022/11/10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91765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8E158A-20ED-4F1B-97DA-42DC4B890CA5}" type="datetime1">
              <a:rPr kumimoji="1" lang="ja-JP" altLang="en-US" smtClean="0"/>
              <a:t>2022/11/10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65138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FE55A6A-6FFB-472C-A732-F7D1A5426AAD}" type="datetime1">
              <a:rPr kumimoji="1" lang="ja-JP" altLang="en-US" smtClean="0"/>
              <a:t>2022/11/10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845448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3DC21D-E3BF-4241-BDEC-CE8A66EC34F6}" type="datetime1">
              <a:rPr kumimoji="1" lang="ja-JP" altLang="en-US" smtClean="0"/>
              <a:t>2022/11/10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262094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46E86E-14D3-48C1-BED1-8AC9CD1BD819}" type="datetime1">
              <a:rPr kumimoji="1" lang="ja-JP" altLang="en-US" smtClean="0"/>
              <a:t>2022/11/10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127863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F732888-3056-4539-A0BA-AE91DC2B6312}" type="datetime1">
              <a:rPr kumimoji="1" lang="ja-JP" altLang="en-US" smtClean="0"/>
              <a:t>2022/11/10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381690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5EEAC-EB55-4870-9ABB-E5FE99289878}" type="datetime1">
              <a:rPr kumimoji="1" lang="ja-JP" altLang="en-US" smtClean="0"/>
              <a:t>2022/11/10</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00339-9825-4745-B029-9C81DDBF3745}" type="slidenum">
              <a:rPr kumimoji="1" lang="ja-JP" altLang="en-US" smtClean="0"/>
              <a:t>‹#›</a:t>
            </a:fld>
            <a:endParaRPr kumimoji="1" lang="ja-JP" altLang="en-US" dirty="0"/>
          </a:p>
        </p:txBody>
      </p:sp>
    </p:spTree>
    <p:extLst>
      <p:ext uri="{BB962C8B-B14F-4D97-AF65-F5344CB8AC3E}">
        <p14:creationId xmlns:p14="http://schemas.microsoft.com/office/powerpoint/2010/main" val="3372122680"/>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5909" y="271162"/>
            <a:ext cx="12024575" cy="1205057"/>
          </a:xfrm>
        </p:spPr>
        <p:txBody>
          <a:bodyPr>
            <a:noAutofit/>
          </a:bodyPr>
          <a:lstStyle/>
          <a:p>
            <a:pPr algn="ctr"/>
            <a:r>
              <a:rPr lang="ja-JP" altLang="en-US" b="1" dirty="0">
                <a:latin typeface="BIZ UDPゴシック" panose="020B0400000000000000" pitchFamily="50" charset="-128"/>
                <a:ea typeface="BIZ UDPゴシック" panose="020B0400000000000000" pitchFamily="50" charset="-128"/>
              </a:rPr>
              <a:t>飼い主の</a:t>
            </a:r>
            <a:r>
              <a:rPr lang="ja-JP" altLang="en-US" b="1" dirty="0" smtClean="0">
                <a:latin typeface="BIZ UDPゴシック" panose="020B0400000000000000" pitchFamily="50" charset="-128"/>
                <a:ea typeface="BIZ UDPゴシック" panose="020B0400000000000000" pitchFamily="50" charset="-128"/>
              </a:rPr>
              <a:t>いない猫</a:t>
            </a:r>
            <a:r>
              <a:rPr lang="ja-JP" altLang="en-US" b="1" dirty="0">
                <a:latin typeface="BIZ UDPゴシック" panose="020B0400000000000000" pitchFamily="50" charset="-128"/>
                <a:ea typeface="BIZ UDPゴシック" panose="020B0400000000000000" pitchFamily="50" charset="-128"/>
              </a:rPr>
              <a:t>を</a:t>
            </a:r>
            <a:r>
              <a:rPr lang="ja-JP" altLang="en-US" b="1" dirty="0" smtClean="0">
                <a:latin typeface="BIZ UDPゴシック" panose="020B0400000000000000" pitchFamily="50" charset="-128"/>
                <a:ea typeface="BIZ UDPゴシック" panose="020B0400000000000000" pitchFamily="50" charset="-128"/>
              </a:rPr>
              <a:t>減らす</a:t>
            </a:r>
            <a:r>
              <a:rPr lang="ja-JP" altLang="en-US" sz="3600" b="1" dirty="0" smtClean="0">
                <a:latin typeface="BIZ UDPゴシック" panose="020B0400000000000000" pitchFamily="50" charset="-128"/>
                <a:ea typeface="BIZ UDPゴシック" panose="020B0400000000000000" pitchFamily="50" charset="-128"/>
              </a:rPr>
              <a:t>ための活動</a:t>
            </a:r>
            <a:r>
              <a:rPr lang="ja-JP" altLang="en-US" sz="3600" b="1" dirty="0">
                <a:latin typeface="BIZ UDPゴシック" panose="020B0400000000000000" pitchFamily="50" charset="-128"/>
                <a:ea typeface="BIZ UDPゴシック" panose="020B0400000000000000" pitchFamily="50" charset="-128"/>
              </a:rPr>
              <a:t>をして</a:t>
            </a:r>
            <a:r>
              <a:rPr lang="ja-JP" altLang="en-US" sz="3600" b="1" dirty="0" smtClean="0">
                <a:latin typeface="BIZ UDPゴシック" panose="020B0400000000000000" pitchFamily="50" charset="-128"/>
                <a:ea typeface="BIZ UDPゴシック" panose="020B0400000000000000" pitchFamily="50" charset="-128"/>
              </a:rPr>
              <a:t>います</a:t>
            </a:r>
            <a:endParaRPr kumimoji="1" lang="ja-JP" altLang="en-US" sz="3600" b="1" dirty="0"/>
          </a:p>
        </p:txBody>
      </p:sp>
      <p:sp>
        <p:nvSpPr>
          <p:cNvPr id="6" name="コンテンツ プレースホルダー 5"/>
          <p:cNvSpPr>
            <a:spLocks noGrp="1"/>
          </p:cNvSpPr>
          <p:nvPr>
            <p:ph idx="1"/>
          </p:nvPr>
        </p:nvSpPr>
        <p:spPr>
          <a:xfrm>
            <a:off x="1995379" y="4213534"/>
            <a:ext cx="9594838" cy="807673"/>
          </a:xfrm>
          <a:ln>
            <a:noFill/>
          </a:ln>
        </p:spPr>
        <p:style>
          <a:lnRef idx="2">
            <a:schemeClr val="accent2"/>
          </a:lnRef>
          <a:fillRef idx="1">
            <a:schemeClr val="lt1"/>
          </a:fillRef>
          <a:effectRef idx="0">
            <a:schemeClr val="accent2"/>
          </a:effectRef>
          <a:fontRef idx="minor">
            <a:schemeClr val="dk1"/>
          </a:fontRef>
        </p:style>
        <p:txBody>
          <a:bodyPr>
            <a:normAutofit/>
          </a:bodyPr>
          <a:lstStyle/>
          <a:p>
            <a:pPr>
              <a:lnSpc>
                <a:spcPct val="60000"/>
              </a:lnSpc>
            </a:pPr>
            <a:r>
              <a:rPr lang="ja-JP" altLang="en-US" dirty="0" smtClean="0">
                <a:latin typeface="BIZ UDPゴシック" panose="020B0400000000000000" pitchFamily="50" charset="-128"/>
                <a:ea typeface="BIZ UDPゴシック" panose="020B0400000000000000" pitchFamily="50" charset="-128"/>
              </a:rPr>
              <a:t>ルールに沿わない方法では猫に餌をあげないでください。</a:t>
            </a:r>
            <a:endParaRPr lang="en-US" altLang="ja-JP" dirty="0" smtClean="0">
              <a:latin typeface="BIZ UDPゴシック" panose="020B0400000000000000" pitchFamily="50" charset="-128"/>
              <a:ea typeface="BIZ UDPゴシック" panose="020B0400000000000000" pitchFamily="50" charset="-128"/>
            </a:endParaRPr>
          </a:p>
          <a:p>
            <a:pPr>
              <a:lnSpc>
                <a:spcPct val="60000"/>
              </a:lnSpc>
            </a:pPr>
            <a:r>
              <a:rPr lang="ja-JP" altLang="en-US" sz="2900" dirty="0">
                <a:latin typeface="BIZ UDPゴシック" panose="020B0400000000000000" pitchFamily="50" charset="-128"/>
                <a:ea typeface="BIZ UDPゴシック" panose="020B0400000000000000" pitchFamily="50" charset="-128"/>
              </a:rPr>
              <a:t>猫による</a:t>
            </a:r>
            <a:r>
              <a:rPr lang="ja-JP" altLang="en-US" sz="2900" dirty="0" err="1">
                <a:latin typeface="BIZ UDPゴシック" panose="020B0400000000000000" pitchFamily="50" charset="-128"/>
                <a:ea typeface="BIZ UDPゴシック" panose="020B0400000000000000" pitchFamily="50" charset="-128"/>
              </a:rPr>
              <a:t>お</a:t>
            </a:r>
            <a:r>
              <a:rPr lang="ja-JP" altLang="en-US" sz="2900" dirty="0">
                <a:latin typeface="BIZ UDPゴシック" panose="020B0400000000000000" pitchFamily="50" charset="-128"/>
                <a:ea typeface="BIZ UDPゴシック" panose="020B0400000000000000" pitchFamily="50" charset="-128"/>
              </a:rPr>
              <a:t>困りごと等がありましたら、お知らせください</a:t>
            </a:r>
            <a:r>
              <a:rPr lang="ja-JP" altLang="en-US" sz="2900" dirty="0" smtClean="0">
                <a:latin typeface="BIZ UDPゴシック" panose="020B0400000000000000" pitchFamily="50" charset="-128"/>
                <a:ea typeface="BIZ UDPゴシック" panose="020B0400000000000000" pitchFamily="50" charset="-128"/>
              </a:rPr>
              <a:t>。</a:t>
            </a:r>
            <a:endParaRPr lang="en-US" altLang="ja-JP" sz="2900" dirty="0" smtClean="0">
              <a:latin typeface="BIZ UDPゴシック" panose="020B0400000000000000" pitchFamily="50" charset="-128"/>
              <a:ea typeface="BIZ UDPゴシック" panose="020B0400000000000000" pitchFamily="50" charset="-128"/>
            </a:endParaRPr>
          </a:p>
        </p:txBody>
      </p:sp>
      <p:sp>
        <p:nvSpPr>
          <p:cNvPr id="7" name="コンテンツ プレースホルダー 5"/>
          <p:cNvSpPr txBox="1">
            <a:spLocks/>
          </p:cNvSpPr>
          <p:nvPr/>
        </p:nvSpPr>
        <p:spPr>
          <a:xfrm>
            <a:off x="526093" y="1203313"/>
            <a:ext cx="11110586" cy="7105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smtClean="0">
                <a:solidFill>
                  <a:srgbClr val="FF0000"/>
                </a:solidFill>
                <a:latin typeface="BIZ UDPゴシック" panose="020B0400000000000000" pitchFamily="50" charset="-128"/>
                <a:ea typeface="BIZ UDPゴシック" panose="020B0400000000000000" pitchFamily="50" charset="-128"/>
              </a:rPr>
              <a:t>この</a:t>
            </a:r>
            <a:r>
              <a:rPr lang="ja-JP" altLang="en-US" sz="2400" dirty="0">
                <a:solidFill>
                  <a:srgbClr val="FF0000"/>
                </a:solidFill>
                <a:latin typeface="BIZ UDPゴシック" panose="020B0400000000000000" pitchFamily="50" charset="-128"/>
                <a:ea typeface="BIZ UDPゴシック" panose="020B0400000000000000" pitchFamily="50" charset="-128"/>
              </a:rPr>
              <a:t>地域では</a:t>
            </a:r>
            <a:r>
              <a:rPr lang="ja-JP" altLang="en-US" sz="2400" dirty="0" smtClean="0">
                <a:solidFill>
                  <a:srgbClr val="FF0000"/>
                </a:solidFill>
                <a:latin typeface="BIZ UDPゴシック" panose="020B0400000000000000" pitchFamily="50" charset="-128"/>
                <a:ea typeface="BIZ UDPゴシック" panose="020B0400000000000000" pitchFamily="50" charset="-128"/>
              </a:rPr>
              <a:t>、</a:t>
            </a:r>
            <a:r>
              <a:rPr lang="ja-JP" altLang="en-US" sz="2400" dirty="0">
                <a:solidFill>
                  <a:srgbClr val="FF0000"/>
                </a:solidFill>
                <a:latin typeface="BIZ UDPゴシック" panose="020B0400000000000000" pitchFamily="50" charset="-128"/>
                <a:ea typeface="BIZ UDPゴシック" panose="020B0400000000000000" pitchFamily="50" charset="-128"/>
              </a:rPr>
              <a:t>以下</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のルール</a:t>
            </a:r>
            <a:r>
              <a:rPr lang="ja-JP" altLang="en-US" sz="2400" dirty="0">
                <a:solidFill>
                  <a:srgbClr val="FF0000"/>
                </a:solidFill>
                <a:latin typeface="BIZ UDPゴシック" panose="020B0400000000000000" pitchFamily="50" charset="-128"/>
                <a:ea typeface="BIZ UDPゴシック" panose="020B0400000000000000" pitchFamily="50" charset="-128"/>
              </a:rPr>
              <a:t>に沿って猫を管理</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しています。</a:t>
            </a:r>
            <a:endParaRPr lang="en-US" altLang="ja-JP" sz="2400" dirty="0" smtClean="0">
              <a:solidFill>
                <a:srgbClr val="FF0000"/>
              </a:solidFill>
              <a:latin typeface="BIZ UDPゴシック" panose="020B0400000000000000" pitchFamily="50" charset="-128"/>
              <a:ea typeface="BIZ UDPゴシック" panose="020B0400000000000000" pitchFamily="50" charset="-128"/>
            </a:endParaRPr>
          </a:p>
        </p:txBody>
      </p:sp>
      <p:sp>
        <p:nvSpPr>
          <p:cNvPr id="8" name="コンテンツ プレースホルダー 5"/>
          <p:cNvSpPr txBox="1">
            <a:spLocks/>
          </p:cNvSpPr>
          <p:nvPr/>
        </p:nvSpPr>
        <p:spPr>
          <a:xfrm>
            <a:off x="526093" y="1629599"/>
            <a:ext cx="11110586" cy="2310323"/>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38163" indent="-538163">
              <a:lnSpc>
                <a:spcPct val="110000"/>
              </a:lnSpc>
              <a:buNone/>
            </a:pPr>
            <a:r>
              <a:rPr lang="ja-JP" altLang="en-US" dirty="0" smtClean="0">
                <a:latin typeface="BIZ UDPゴシック" panose="020B0400000000000000" pitchFamily="50" charset="-128"/>
                <a:ea typeface="BIZ UDPゴシック" panose="020B0400000000000000" pitchFamily="50" charset="-128"/>
              </a:rPr>
              <a:t>①　</a:t>
            </a:r>
            <a:r>
              <a:rPr lang="ja-JP" altLang="en-US" sz="3600" b="1" dirty="0" smtClean="0">
                <a:latin typeface="BIZ UDPゴシック" panose="020B0400000000000000" pitchFamily="50" charset="-128"/>
                <a:ea typeface="BIZ UDPゴシック" panose="020B0400000000000000" pitchFamily="50" charset="-128"/>
              </a:rPr>
              <a:t>不妊手術</a:t>
            </a:r>
            <a:r>
              <a:rPr lang="ja-JP" altLang="en-US" sz="3500" b="1" dirty="0" smtClean="0">
                <a:latin typeface="BIZ UDPゴシック" panose="020B0400000000000000" pitchFamily="50" charset="-128"/>
                <a:ea typeface="BIZ UDPゴシック" panose="020B0400000000000000" pitchFamily="50" charset="-128"/>
              </a:rPr>
              <a:t>をする</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r>
              <a:rPr lang="ja-JP" altLang="en-US" sz="2200" dirty="0" smtClean="0">
                <a:latin typeface="BIZ UDPゴシック" panose="020B0400000000000000" pitchFamily="50" charset="-128"/>
                <a:ea typeface="BIZ UDPゴシック" panose="020B0400000000000000" pitchFamily="50" charset="-128"/>
              </a:rPr>
              <a:t>（手術が終わった猫は、耳の一部をＶ字にカットします）</a:t>
            </a:r>
            <a:endParaRPr lang="en-US" altLang="ja-JP" sz="2200" dirty="0" smtClean="0">
              <a:latin typeface="BIZ UDPゴシック" panose="020B0400000000000000" pitchFamily="50" charset="-128"/>
              <a:ea typeface="BIZ UDPゴシック" panose="020B0400000000000000" pitchFamily="50" charset="-128"/>
            </a:endParaRPr>
          </a:p>
          <a:p>
            <a:pPr marL="0" indent="0">
              <a:lnSpc>
                <a:spcPct val="110000"/>
              </a:lnSpc>
              <a:buNone/>
            </a:pPr>
            <a:r>
              <a:rPr lang="ja-JP" altLang="en-US" dirty="0" smtClean="0">
                <a:latin typeface="BIZ UDPゴシック" panose="020B0400000000000000" pitchFamily="50" charset="-128"/>
                <a:ea typeface="BIZ UDPゴシック" panose="020B0400000000000000" pitchFamily="50" charset="-128"/>
              </a:rPr>
              <a:t>②　時間と場所を決めて餌をあげ、</a:t>
            </a:r>
            <a:r>
              <a:rPr lang="ja-JP" altLang="en-US" sz="3600" b="1" dirty="0" smtClean="0">
                <a:latin typeface="BIZ UDPゴシック" panose="020B0400000000000000" pitchFamily="50" charset="-128"/>
                <a:ea typeface="BIZ UDPゴシック" panose="020B0400000000000000" pitchFamily="50" charset="-128"/>
              </a:rPr>
              <a:t>置き餌はしない</a:t>
            </a:r>
            <a:endParaRPr lang="en-US" altLang="ja-JP" sz="3600" b="1" dirty="0" smtClean="0">
              <a:latin typeface="BIZ UDPゴシック" panose="020B0400000000000000" pitchFamily="50" charset="-128"/>
              <a:ea typeface="BIZ UDPゴシック" panose="020B0400000000000000" pitchFamily="50" charset="-128"/>
            </a:endParaRPr>
          </a:p>
          <a:p>
            <a:pPr marL="0" indent="0">
              <a:lnSpc>
                <a:spcPct val="110000"/>
              </a:lnSpc>
              <a:buNone/>
            </a:pPr>
            <a:r>
              <a:rPr lang="ja-JP" altLang="en-US" dirty="0" smtClean="0">
                <a:latin typeface="BIZ UDPゴシック" panose="020B0400000000000000" pitchFamily="50" charset="-128"/>
                <a:ea typeface="BIZ UDPゴシック" panose="020B0400000000000000" pitchFamily="50" charset="-128"/>
              </a:rPr>
              <a:t>③　トイレの設置や周辺の清掃をし、</a:t>
            </a:r>
            <a:r>
              <a:rPr lang="ja-JP" altLang="en-US" sz="3600" b="1" dirty="0" smtClean="0">
                <a:latin typeface="BIZ UDPゴシック" panose="020B0400000000000000" pitchFamily="50" charset="-128"/>
                <a:ea typeface="BIZ UDPゴシック" panose="020B0400000000000000" pitchFamily="50" charset="-128"/>
              </a:rPr>
              <a:t>環境美化</a:t>
            </a:r>
            <a:r>
              <a:rPr lang="ja-JP" altLang="en-US" dirty="0" smtClean="0">
                <a:latin typeface="BIZ UDPゴシック" panose="020B0400000000000000" pitchFamily="50" charset="-128"/>
                <a:ea typeface="BIZ UDPゴシック" panose="020B0400000000000000" pitchFamily="50" charset="-128"/>
              </a:rPr>
              <a:t>に努める</a:t>
            </a:r>
            <a:endParaRPr lang="en-US" altLang="ja-JP" sz="1600" dirty="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0" y="1"/>
            <a:ext cx="2781837" cy="360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000" b="1" dirty="0" smtClean="0"/>
              <a:t>看板の</a:t>
            </a:r>
            <a:r>
              <a:rPr kumimoji="1" lang="ja-JP" altLang="en-US" sz="2000" b="1" dirty="0" smtClean="0"/>
              <a:t>一例</a:t>
            </a:r>
            <a:endParaRPr kumimoji="1" lang="ja-JP" altLang="en-US" sz="2000" b="1" dirty="0"/>
          </a:p>
        </p:txBody>
      </p:sp>
      <p:grpSp>
        <p:nvGrpSpPr>
          <p:cNvPr id="18" name="グループ化 17"/>
          <p:cNvGrpSpPr/>
          <p:nvPr/>
        </p:nvGrpSpPr>
        <p:grpSpPr>
          <a:xfrm>
            <a:off x="526092" y="5961045"/>
            <a:ext cx="11486368" cy="701091"/>
            <a:chOff x="526093" y="6000072"/>
            <a:chExt cx="11486368" cy="701091"/>
          </a:xfrm>
        </p:grpSpPr>
        <p:sp>
          <p:nvSpPr>
            <p:cNvPr id="9" name="コンテンツ プレースホルダー 5"/>
            <p:cNvSpPr txBox="1">
              <a:spLocks/>
            </p:cNvSpPr>
            <p:nvPr/>
          </p:nvSpPr>
          <p:spPr>
            <a:xfrm>
              <a:off x="526093" y="6000072"/>
              <a:ext cx="11486368" cy="5868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b="1" dirty="0" smtClean="0">
                  <a:latin typeface="BIZ UDPゴシック" panose="020B0400000000000000" pitchFamily="50" charset="-128"/>
                  <a:ea typeface="BIZ UDPゴシック" panose="020B0400000000000000" pitchFamily="50" charset="-128"/>
                </a:rPr>
                <a:t>活動団体（</a:t>
              </a:r>
              <a:r>
                <a:rPr lang="ja-JP" altLang="en-US" sz="2400" b="1" spc="-100" dirty="0" smtClean="0">
                  <a:latin typeface="BIZ UDPゴシック" panose="020B0400000000000000" pitchFamily="50" charset="-128"/>
                  <a:ea typeface="BIZ UDPゴシック" panose="020B0400000000000000" pitchFamily="50" charset="-128"/>
                </a:rPr>
                <a:t>○○猫の会</a:t>
              </a:r>
              <a:r>
                <a:rPr lang="ja-JP" altLang="en-US" sz="2400" b="1" dirty="0" smtClean="0">
                  <a:latin typeface="BIZ UDPゴシック" panose="020B0400000000000000" pitchFamily="50" charset="-128"/>
                  <a:ea typeface="BIZ UDPゴシック" panose="020B0400000000000000" pitchFamily="50" charset="-128"/>
                </a:rPr>
                <a:t>）、連絡先（</a:t>
              </a:r>
              <a:r>
                <a:rPr lang="ja-JP" altLang="en-US" sz="2400" b="1" spc="-100" dirty="0">
                  <a:latin typeface="BIZ UDPゴシック" panose="020B0400000000000000" pitchFamily="50" charset="-128"/>
                  <a:ea typeface="BIZ UDPゴシック" panose="020B0400000000000000" pitchFamily="50" charset="-128"/>
                </a:rPr>
                <a:t>氏</a:t>
              </a:r>
              <a:r>
                <a:rPr lang="ja-JP" altLang="en-US" sz="2400" b="1" spc="-100" dirty="0" smtClean="0">
                  <a:latin typeface="BIZ UDPゴシック" panose="020B0400000000000000" pitchFamily="50" charset="-128"/>
                  <a:ea typeface="BIZ UDPゴシック" panose="020B0400000000000000" pitchFamily="50" charset="-128"/>
                </a:rPr>
                <a:t>名、</a:t>
              </a:r>
              <a:r>
                <a:rPr lang="en-US" altLang="ja-JP" sz="2400" b="1" spc="-100" dirty="0" smtClean="0">
                  <a:latin typeface="BIZ UDPゴシック" panose="020B0400000000000000" pitchFamily="50" charset="-128"/>
                  <a:ea typeface="BIZ UDPゴシック" panose="020B0400000000000000" pitchFamily="50" charset="-128"/>
                </a:rPr>
                <a:t>090-××××-××××</a:t>
              </a:r>
              <a:r>
                <a:rPr lang="ja-JP" altLang="en-US" sz="2400" b="1" spc="-100" dirty="0" err="1" smtClean="0">
                  <a:latin typeface="BIZ UDPゴシック" panose="020B0400000000000000" pitchFamily="50" charset="-128"/>
                  <a:ea typeface="BIZ UDPゴシック" panose="020B0400000000000000" pitchFamily="50" charset="-128"/>
                </a:rPr>
                <a:t>、</a:t>
              </a:r>
              <a:r>
                <a:rPr lang="ja-JP" altLang="en-US" sz="2400" b="1" spc="-100" dirty="0" smtClean="0">
                  <a:latin typeface="BIZ UDPゴシック" panose="020B0400000000000000" pitchFamily="50" charset="-128"/>
                  <a:ea typeface="BIZ UDPゴシック" panose="020B0400000000000000" pitchFamily="50" charset="-128"/>
                </a:rPr>
                <a:t>△△＠△△</a:t>
              </a:r>
              <a:r>
                <a:rPr lang="en-US" altLang="ja-JP" sz="2400" b="1" spc="-100" dirty="0" smtClean="0">
                  <a:latin typeface="BIZ UDPゴシック" panose="020B0400000000000000" pitchFamily="50" charset="-128"/>
                  <a:ea typeface="BIZ UDPゴシック" panose="020B0400000000000000" pitchFamily="50" charset="-128"/>
                </a:rPr>
                <a:t>.com</a:t>
              </a:r>
              <a:r>
                <a:rPr lang="ja-JP" altLang="en-US" sz="2400" b="1" dirty="0" smtClean="0">
                  <a:latin typeface="BIZ UDPゴシック" panose="020B0400000000000000" pitchFamily="50" charset="-128"/>
                  <a:ea typeface="BIZ UDPゴシック" panose="020B0400000000000000" pitchFamily="50" charset="-128"/>
                </a:rPr>
                <a:t>）</a:t>
              </a:r>
              <a:endParaRPr lang="en-US" altLang="ja-JP" sz="2400" b="1" dirty="0" smtClean="0">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526093" y="6331831"/>
              <a:ext cx="4855816" cy="369332"/>
            </a:xfrm>
            <a:prstGeom prst="rect">
              <a:avLst/>
            </a:prstGeom>
          </p:spPr>
          <p:txBody>
            <a:bodyPr wrap="none">
              <a:spAutoFit/>
            </a:bodyPr>
            <a:lstStyle/>
            <a:p>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町会自治会の理解を</a:t>
              </a:r>
              <a:r>
                <a:rPr lang="ja-JP" altLang="en-US" dirty="0" smtClean="0">
                  <a:latin typeface="BIZ UDPゴシック" panose="020B0400000000000000" pitchFamily="50" charset="-128"/>
                  <a:ea typeface="BIZ UDPゴシック" panose="020B0400000000000000" pitchFamily="50" charset="-128"/>
                </a:rPr>
                <a:t>得て活動を</a:t>
              </a:r>
              <a:r>
                <a:rPr lang="ja-JP" altLang="en-US" dirty="0">
                  <a:latin typeface="BIZ UDPゴシック" panose="020B0400000000000000" pitchFamily="50" charset="-128"/>
                  <a:ea typeface="BIZ UDPゴシック" panose="020B0400000000000000" pitchFamily="50" charset="-128"/>
                </a:rPr>
                <a:t>し</a:t>
              </a:r>
              <a:r>
                <a:rPr lang="ja-JP" altLang="en-US" dirty="0" smtClean="0">
                  <a:latin typeface="BIZ UDPゴシック" panose="020B0400000000000000" pitchFamily="50" charset="-128"/>
                  <a:ea typeface="BIZ UDPゴシック" panose="020B0400000000000000" pitchFamily="50" charset="-128"/>
                </a:rPr>
                <a:t>ています。</a:t>
              </a:r>
              <a:endParaRPr lang="en-US" altLang="ja-JP" dirty="0">
                <a:latin typeface="BIZ UDPゴシック" panose="020B0400000000000000" pitchFamily="50" charset="-128"/>
                <a:ea typeface="BIZ UDPゴシック" panose="020B0400000000000000" pitchFamily="50" charset="-128"/>
              </a:endParaRPr>
            </a:p>
          </p:txBody>
        </p:sp>
      </p:grpSp>
      <p:sp>
        <p:nvSpPr>
          <p:cNvPr id="4" name="テキスト ボックス 3"/>
          <p:cNvSpPr txBox="1"/>
          <p:nvPr/>
        </p:nvSpPr>
        <p:spPr>
          <a:xfrm>
            <a:off x="1995379" y="5145079"/>
            <a:ext cx="11064124" cy="701731"/>
          </a:xfrm>
          <a:prstGeom prst="rect">
            <a:avLst/>
          </a:prstGeom>
          <a:noFill/>
        </p:spPr>
        <p:txBody>
          <a:bodyPr wrap="square" rtlCol="0">
            <a:spAutoFit/>
          </a:bodyPr>
          <a:lstStyle/>
          <a:p>
            <a:pPr marL="228600" indent="-228600" defTabSz="914400">
              <a:lnSpc>
                <a:spcPct val="90000"/>
              </a:lnSpc>
              <a:spcBef>
                <a:spcPts val="1000"/>
              </a:spcBef>
              <a:buFont typeface="Arial" panose="020B0604020202020204" pitchFamily="34" charset="0"/>
              <a:buChar char="•"/>
            </a:pPr>
            <a:r>
              <a:rPr kumimoji="1" lang="ja-JP" altLang="en-US" sz="2600" dirty="0">
                <a:solidFill>
                  <a:schemeClr val="dk1"/>
                </a:solidFill>
                <a:latin typeface="BIZ UDPゴシック" panose="020B0400000000000000" pitchFamily="50" charset="-128"/>
                <a:ea typeface="BIZ UDPゴシック" panose="020B0400000000000000" pitchFamily="50" charset="-128"/>
              </a:rPr>
              <a:t>猫を虐待したり、捨てた者は、懲役や罰金に処せられます</a:t>
            </a:r>
            <a:r>
              <a:rPr kumimoji="1" lang="ja-JP" altLang="en-US" sz="2600" dirty="0" smtClean="0">
                <a:solidFill>
                  <a:schemeClr val="dk1"/>
                </a:solidFill>
                <a:latin typeface="BIZ UDPゴシック" panose="020B0400000000000000" pitchFamily="50" charset="-128"/>
                <a:ea typeface="BIZ UDPゴシック" panose="020B0400000000000000" pitchFamily="50" charset="-128"/>
              </a:rPr>
              <a:t>。</a:t>
            </a:r>
            <a:r>
              <a:rPr kumimoji="1" lang="en-US" altLang="ja-JP" sz="2600" dirty="0">
                <a:solidFill>
                  <a:schemeClr val="dk1"/>
                </a:solidFill>
                <a:latin typeface="BIZ UDPゴシック" panose="020B0400000000000000" pitchFamily="50" charset="-128"/>
                <a:ea typeface="BIZ UDPゴシック" panose="020B0400000000000000" pitchFamily="50" charset="-128"/>
              </a:rPr>
              <a:t/>
            </a:r>
            <a:br>
              <a:rPr kumimoji="1" lang="en-US" altLang="ja-JP" sz="2600" dirty="0">
                <a:solidFill>
                  <a:schemeClr val="dk1"/>
                </a:solidFill>
                <a:latin typeface="BIZ UDPゴシック" panose="020B0400000000000000" pitchFamily="50" charset="-128"/>
                <a:ea typeface="BIZ UDPゴシック" panose="020B0400000000000000" pitchFamily="50" charset="-128"/>
              </a:rPr>
            </a:br>
            <a:r>
              <a:rPr kumimoji="1" lang="ja-JP" altLang="en-US" dirty="0" smtClean="0">
                <a:solidFill>
                  <a:schemeClr val="dk1"/>
                </a:solidFill>
                <a:latin typeface="BIZ UDPゴシック" panose="020B0400000000000000" pitchFamily="50" charset="-128"/>
                <a:ea typeface="BIZ UDPゴシック" panose="020B0400000000000000" pitchFamily="50" charset="-128"/>
              </a:rPr>
              <a:t>（</a:t>
            </a:r>
            <a:r>
              <a:rPr kumimoji="1" lang="ja-JP" altLang="en-US" dirty="0">
                <a:solidFill>
                  <a:schemeClr val="dk1"/>
                </a:solidFill>
                <a:latin typeface="BIZ UDPゴシック" panose="020B0400000000000000" pitchFamily="50" charset="-128"/>
                <a:ea typeface="BIZ UDPゴシック" panose="020B0400000000000000" pitchFamily="50" charset="-128"/>
              </a:rPr>
              <a:t>動物の愛護及び管理に関する法律第</a:t>
            </a:r>
            <a:r>
              <a:rPr kumimoji="1" lang="en-US" altLang="ja-JP" dirty="0">
                <a:solidFill>
                  <a:schemeClr val="dk1"/>
                </a:solidFill>
                <a:latin typeface="BIZ UDPゴシック" panose="020B0400000000000000" pitchFamily="50" charset="-128"/>
                <a:ea typeface="BIZ UDPゴシック" panose="020B0400000000000000" pitchFamily="50" charset="-128"/>
              </a:rPr>
              <a:t>44</a:t>
            </a:r>
            <a:r>
              <a:rPr kumimoji="1" lang="ja-JP" altLang="en-US" dirty="0">
                <a:solidFill>
                  <a:schemeClr val="dk1"/>
                </a:solidFill>
                <a:latin typeface="BIZ UDPゴシック" panose="020B0400000000000000" pitchFamily="50" charset="-128"/>
                <a:ea typeface="BIZ UDPゴシック" panose="020B0400000000000000" pitchFamily="50" charset="-128"/>
              </a:rPr>
              <a:t>条</a:t>
            </a:r>
            <a:r>
              <a:rPr kumimoji="1" lang="ja-JP" altLang="en-US" dirty="0" smtClean="0">
                <a:solidFill>
                  <a:schemeClr val="dk1"/>
                </a:solidFill>
                <a:latin typeface="BIZ UDPゴシック" panose="020B0400000000000000" pitchFamily="50" charset="-128"/>
                <a:ea typeface="BIZ UDPゴシック" panose="020B0400000000000000" pitchFamily="50" charset="-128"/>
              </a:rPr>
              <a:t>）</a:t>
            </a:r>
            <a:endParaRPr kumimoji="1" lang="ja-JP" altLang="en-US" sz="2600" dirty="0">
              <a:solidFill>
                <a:schemeClr val="dk1"/>
              </a:solidFill>
              <a:latin typeface="BIZ UDPゴシック" panose="020B0400000000000000" pitchFamily="50" charset="-128"/>
              <a:ea typeface="BIZ UDPゴシック" panose="020B0400000000000000" pitchFamily="50" charset="-128"/>
            </a:endParaRPr>
          </a:p>
        </p:txBody>
      </p:sp>
      <p:grpSp>
        <p:nvGrpSpPr>
          <p:cNvPr id="14" name="グループ化 13"/>
          <p:cNvGrpSpPr/>
          <p:nvPr/>
        </p:nvGrpSpPr>
        <p:grpSpPr>
          <a:xfrm>
            <a:off x="526093" y="4102891"/>
            <a:ext cx="1317171" cy="892552"/>
            <a:chOff x="776092" y="4674333"/>
            <a:chExt cx="1317171" cy="892552"/>
          </a:xfrm>
        </p:grpSpPr>
        <p:sp>
          <p:nvSpPr>
            <p:cNvPr id="2" name="テキスト ボックス 1"/>
            <p:cNvSpPr txBox="1"/>
            <p:nvPr/>
          </p:nvSpPr>
          <p:spPr>
            <a:xfrm>
              <a:off x="776092" y="4674333"/>
              <a:ext cx="1317171" cy="892552"/>
            </a:xfrm>
            <a:prstGeom prst="rect">
              <a:avLst/>
            </a:prstGeom>
            <a:noFill/>
          </p:spPr>
          <p:txBody>
            <a:bodyPr vert="horz" wrap="square" rtlCol="0">
              <a:spAutoFit/>
            </a:bodyPr>
            <a:lstStyle/>
            <a:p>
              <a:r>
                <a:rPr kumimoji="1" lang="ja-JP" altLang="en-US" sz="2800" dirty="0">
                  <a:solidFill>
                    <a:srgbClr val="FF0000"/>
                  </a:solidFill>
                  <a:latin typeface="BIZ UDPゴシック" panose="020B0400000000000000" pitchFamily="50" charset="-128"/>
                  <a:ea typeface="BIZ UDPゴシック" panose="020B0400000000000000" pitchFamily="50" charset="-128"/>
                </a:rPr>
                <a:t>お願い</a:t>
              </a:r>
            </a:p>
            <a:p>
              <a:endParaRPr kumimoji="1" lang="ja-JP" altLang="en-US" sz="2400" dirty="0">
                <a:solidFill>
                  <a:srgbClr val="FF0000"/>
                </a:solidFill>
              </a:endParaRPr>
            </a:p>
          </p:txBody>
        </p:sp>
        <p:sp>
          <p:nvSpPr>
            <p:cNvPr id="13" name="正方形/長方形 12"/>
            <p:cNvSpPr/>
            <p:nvPr/>
          </p:nvSpPr>
          <p:spPr>
            <a:xfrm>
              <a:off x="776092" y="4723093"/>
              <a:ext cx="1253124" cy="468099"/>
            </a:xfrm>
            <a:prstGeom prst="rect">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5" name="グループ化 14"/>
          <p:cNvGrpSpPr/>
          <p:nvPr/>
        </p:nvGrpSpPr>
        <p:grpSpPr>
          <a:xfrm>
            <a:off x="526092" y="5147230"/>
            <a:ext cx="1379801" cy="523220"/>
            <a:chOff x="776092" y="4711911"/>
            <a:chExt cx="1379801" cy="523220"/>
          </a:xfrm>
        </p:grpSpPr>
        <p:sp>
          <p:nvSpPr>
            <p:cNvPr id="16" name="テキスト ボックス 15"/>
            <p:cNvSpPr txBox="1"/>
            <p:nvPr/>
          </p:nvSpPr>
          <p:spPr>
            <a:xfrm>
              <a:off x="838722" y="4711911"/>
              <a:ext cx="1317171" cy="523220"/>
            </a:xfrm>
            <a:prstGeom prst="rect">
              <a:avLst/>
            </a:prstGeom>
            <a:noFill/>
          </p:spPr>
          <p:txBody>
            <a:bodyPr vert="horz" wrap="square" rtlCol="0">
              <a:spAutoFit/>
            </a:bodyPr>
            <a:lstStyle/>
            <a:p>
              <a:r>
                <a:rPr kumimoji="1" lang="ja-JP" altLang="en-US" sz="2800" dirty="0" smtClean="0">
                  <a:solidFill>
                    <a:srgbClr val="FF0000"/>
                  </a:solidFill>
                  <a:latin typeface="BIZ UDPゴシック" panose="020B0400000000000000" pitchFamily="50" charset="-128"/>
                  <a:ea typeface="BIZ UDPゴシック" panose="020B0400000000000000" pitchFamily="50" charset="-128"/>
                </a:rPr>
                <a:t>注　意</a:t>
              </a:r>
              <a:endParaRPr kumimoji="1" lang="ja-JP" altLang="en-US" sz="2400" dirty="0">
                <a:solidFill>
                  <a:srgbClr val="FF0000"/>
                </a:solidFill>
              </a:endParaRPr>
            </a:p>
          </p:txBody>
        </p:sp>
        <p:sp>
          <p:nvSpPr>
            <p:cNvPr id="17" name="正方形/長方形 16"/>
            <p:cNvSpPr/>
            <p:nvPr/>
          </p:nvSpPr>
          <p:spPr>
            <a:xfrm>
              <a:off x="776092" y="4723093"/>
              <a:ext cx="1253124" cy="468099"/>
            </a:xfrm>
            <a:prstGeom prst="rect">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2" name="正方形/長方形 11"/>
          <p:cNvSpPr/>
          <p:nvPr/>
        </p:nvSpPr>
        <p:spPr>
          <a:xfrm>
            <a:off x="9247031" y="1704760"/>
            <a:ext cx="2160000" cy="2160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dirty="0" smtClean="0">
                <a:solidFill>
                  <a:schemeClr val="tx1"/>
                </a:solidFill>
              </a:rPr>
              <a:t>不妊手術</a:t>
            </a:r>
            <a:endParaRPr kumimoji="1" lang="en-US" altLang="ja-JP" sz="2400" dirty="0" smtClean="0">
              <a:solidFill>
                <a:schemeClr val="tx1"/>
              </a:solidFill>
            </a:endParaRPr>
          </a:p>
          <a:p>
            <a:pPr algn="ctr"/>
            <a:r>
              <a:rPr kumimoji="1" lang="ja-JP" altLang="en-US" sz="2400" dirty="0" smtClean="0">
                <a:solidFill>
                  <a:schemeClr val="tx1"/>
                </a:solidFill>
              </a:rPr>
              <a:t>（耳カット）</a:t>
            </a:r>
            <a:endParaRPr kumimoji="1" lang="en-US" altLang="ja-JP" sz="2400" dirty="0" smtClean="0">
              <a:solidFill>
                <a:schemeClr val="tx1"/>
              </a:solidFill>
            </a:endParaRPr>
          </a:p>
          <a:p>
            <a:pPr algn="ctr"/>
            <a:r>
              <a:rPr kumimoji="1" lang="ja-JP" altLang="en-US" sz="2400" dirty="0" smtClean="0">
                <a:solidFill>
                  <a:schemeClr val="tx1"/>
                </a:solidFill>
              </a:rPr>
              <a:t>をした猫の</a:t>
            </a:r>
            <a:endParaRPr kumimoji="1" lang="en-US" altLang="ja-JP" sz="2400" dirty="0" smtClean="0">
              <a:solidFill>
                <a:schemeClr val="tx1"/>
              </a:solidFill>
            </a:endParaRPr>
          </a:p>
          <a:p>
            <a:pPr algn="ctr"/>
            <a:r>
              <a:rPr kumimoji="1" lang="ja-JP" altLang="en-US" sz="2400" dirty="0" smtClean="0">
                <a:solidFill>
                  <a:schemeClr val="tx1"/>
                </a:solidFill>
              </a:rPr>
              <a:t>絵（写真）</a:t>
            </a:r>
            <a:endParaRPr kumimoji="1" lang="ja-JP" altLang="en-US" sz="2400" dirty="0">
              <a:solidFill>
                <a:schemeClr val="tx1"/>
              </a:solidFill>
            </a:endParaRPr>
          </a:p>
        </p:txBody>
      </p:sp>
    </p:spTree>
    <p:extLst>
      <p:ext uri="{BB962C8B-B14F-4D97-AF65-F5344CB8AC3E}">
        <p14:creationId xmlns:p14="http://schemas.microsoft.com/office/powerpoint/2010/main" val="425225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2494</TotalTime>
  <Words>386</Words>
  <Application>Microsoft Office PowerPoint</Application>
  <PresentationFormat>ワイド画面</PresentationFormat>
  <Paragraphs>25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飼い主のいない猫を減らすための活動をしています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犬猫の飼養・管理に関する普及啓発の内容について</dc:title>
  <dc:creator>千葉 純子</dc:creator>
  <cp:lastModifiedBy>千葉　純子</cp:lastModifiedBy>
  <cp:revision>159</cp:revision>
  <cp:lastPrinted>2022-10-02T03:35:37Z</cp:lastPrinted>
  <dcterms:created xsi:type="dcterms:W3CDTF">2021-07-24T07:35:34Z</dcterms:created>
  <dcterms:modified xsi:type="dcterms:W3CDTF">2022-11-10T08:11:46Z</dcterms:modified>
</cp:coreProperties>
</file>