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4"/>
  </p:notesMasterIdLst>
  <p:sldIdLst>
    <p:sldId id="257" r:id="rId2"/>
    <p:sldId id="258" r:id="rId3"/>
  </p:sldIdLst>
  <p:sldSz cx="6858000" cy="9906000" type="A4"/>
  <p:notesSz cx="7102475"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7" autoAdjust="0"/>
    <p:restoredTop sz="94129" autoAdjust="0"/>
  </p:normalViewPr>
  <p:slideViewPr>
    <p:cSldViewPr snapToGrid="0" showGuides="1">
      <p:cViewPr varScale="1">
        <p:scale>
          <a:sx n="49" d="100"/>
          <a:sy n="49" d="100"/>
        </p:scale>
        <p:origin x="2358" y="54"/>
      </p:cViewPr>
      <p:guideLst>
        <p:guide orient="horz" pos="3097"/>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3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2582" y="0"/>
            <a:ext cx="3078236" cy="513284"/>
          </a:xfrm>
          <a:prstGeom prst="rect">
            <a:avLst/>
          </a:prstGeom>
        </p:spPr>
        <p:txBody>
          <a:bodyPr vert="horz" lIns="94668" tIns="47334" rIns="94668" bIns="47334" rtlCol="0"/>
          <a:lstStyle>
            <a:lvl1pPr algn="r">
              <a:defRPr sz="1200"/>
            </a:lvl1pPr>
          </a:lstStyle>
          <a:p>
            <a:fld id="{0A48F4DC-BC5B-493A-B321-0CB68576E996}" type="datetimeFigureOut">
              <a:rPr kumimoji="1" lang="ja-JP" altLang="en-US" smtClean="0"/>
              <a:t>2024/3/13</a:t>
            </a:fld>
            <a:endParaRPr kumimoji="1" lang="ja-JP" altLang="en-US"/>
          </a:p>
        </p:txBody>
      </p:sp>
      <p:sp>
        <p:nvSpPr>
          <p:cNvPr id="4" name="スライド イメージ プレースホルダー 3"/>
          <p:cNvSpPr>
            <a:spLocks noGrp="1" noRot="1" noChangeAspect="1"/>
          </p:cNvSpPr>
          <p:nvPr>
            <p:ph type="sldImg" idx="2"/>
          </p:nvPr>
        </p:nvSpPr>
        <p:spPr>
          <a:xfrm>
            <a:off x="2355850" y="1279525"/>
            <a:ext cx="2390775"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46" y="4925235"/>
            <a:ext cx="5680985" cy="4029439"/>
          </a:xfrm>
          <a:prstGeom prst="rect">
            <a:avLst/>
          </a:prstGeom>
        </p:spPr>
        <p:txBody>
          <a:bodyPr vert="horz" lIns="94668" tIns="47334" rIns="94668" bIns="473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721330"/>
            <a:ext cx="307823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2582" y="9721330"/>
            <a:ext cx="3078236" cy="513284"/>
          </a:xfrm>
          <a:prstGeom prst="rect">
            <a:avLst/>
          </a:prstGeom>
        </p:spPr>
        <p:txBody>
          <a:bodyPr vert="horz" lIns="94668" tIns="47334" rIns="94668" bIns="47334" rtlCol="0" anchor="b"/>
          <a:lstStyle>
            <a:lvl1pPr algn="r">
              <a:defRPr sz="1200"/>
            </a:lvl1pPr>
          </a:lstStyle>
          <a:p>
            <a:fld id="{AB9C4F56-0398-475B-91C4-95D6A4733AF1}" type="slidenum">
              <a:rPr kumimoji="1" lang="ja-JP" altLang="en-US" smtClean="0"/>
              <a:t>‹#›</a:t>
            </a:fld>
            <a:endParaRPr kumimoji="1" lang="ja-JP" altLang="en-US"/>
          </a:p>
        </p:txBody>
      </p:sp>
    </p:spTree>
    <p:extLst>
      <p:ext uri="{BB962C8B-B14F-4D97-AF65-F5344CB8AC3E}">
        <p14:creationId xmlns:p14="http://schemas.microsoft.com/office/powerpoint/2010/main" val="1660875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3251200" y="1689900"/>
            <a:ext cx="3611126" cy="7213270"/>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400050" y="770467"/>
            <a:ext cx="4616035" cy="4512735"/>
          </a:xfrm>
        </p:spPr>
        <p:txBody>
          <a:bodyPr anchor="b">
            <a:normAutofit/>
          </a:bodyPr>
          <a:lstStyle>
            <a:lvl1pPr algn="l">
              <a:defRPr sz="33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00050" y="5552254"/>
            <a:ext cx="3715688" cy="2763895"/>
          </a:xfrm>
        </p:spPr>
        <p:txBody>
          <a:bodyPr anchor="t">
            <a:normAutofit/>
          </a:bodyPr>
          <a:lstStyle>
            <a:lvl1pPr marL="0" indent="0" algn="l">
              <a:buNone/>
              <a:defRPr sz="1500">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2913533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ja-JP" altLang="en-US" smtClean="0"/>
              <a:t>マスター タイトルの書式設定</a:t>
            </a:r>
            <a:endParaRPr lang="en-US" dirty="0"/>
          </a:p>
        </p:txBody>
      </p:sp>
      <p:sp>
        <p:nvSpPr>
          <p:cNvPr id="6" name="Picture Placeholder 2"/>
          <p:cNvSpPr>
            <a:spLocks noGrp="1" noChangeAspect="1"/>
          </p:cNvSpPr>
          <p:nvPr>
            <p:ph type="pic" idx="13"/>
          </p:nvPr>
        </p:nvSpPr>
        <p:spPr>
          <a:xfrm>
            <a:off x="400050" y="770467"/>
            <a:ext cx="6057900" cy="4512733"/>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smtClean="0"/>
              <a:t>図を追加</a:t>
            </a:r>
            <a:endParaRPr lang="en-US" dirty="0"/>
          </a:p>
        </p:txBody>
      </p:sp>
      <p:sp>
        <p:nvSpPr>
          <p:cNvPr id="9" name="Text Placeholder 9"/>
          <p:cNvSpPr>
            <a:spLocks noGrp="1"/>
          </p:cNvSpPr>
          <p:nvPr>
            <p:ph type="body" sz="quarter" idx="14"/>
          </p:nvPr>
        </p:nvSpPr>
        <p:spPr>
          <a:xfrm>
            <a:off x="571502" y="5552252"/>
            <a:ext cx="5460999" cy="6604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297231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6057900" cy="4182533"/>
          </a:xfrm>
        </p:spPr>
        <p:txBody>
          <a:bodyPr anchor="ctr">
            <a:normAutofit/>
          </a:bodyPr>
          <a:lstStyle>
            <a:lvl1pPr algn="l">
              <a:defRPr sz="21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00050" y="5943600"/>
            <a:ext cx="4787664" cy="2751667"/>
          </a:xfrm>
        </p:spPr>
        <p:txBody>
          <a:bodyPr anchor="ctr">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406468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42213" y="770467"/>
            <a:ext cx="5144840" cy="4182533"/>
          </a:xfrm>
        </p:spPr>
        <p:txBody>
          <a:bodyPr anchor="ctr">
            <a:normAutofit/>
          </a:bodyPr>
          <a:lstStyle>
            <a:lvl1pPr algn="l">
              <a:defRPr sz="2100"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800101" y="4953000"/>
            <a:ext cx="4801850" cy="697089"/>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00050" y="6212657"/>
            <a:ext cx="4786771" cy="248261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
        <p:nvSpPr>
          <p:cNvPr id="14" name="TextBox 13"/>
          <p:cNvSpPr txBox="1"/>
          <p:nvPr/>
        </p:nvSpPr>
        <p:spPr>
          <a:xfrm>
            <a:off x="171451" y="1026457"/>
            <a:ext cx="342989" cy="8446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5772151" y="3999091"/>
            <a:ext cx="342989" cy="8446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3878065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00050" y="4953000"/>
            <a:ext cx="4786771" cy="2451800"/>
          </a:xfrm>
        </p:spPr>
        <p:txBody>
          <a:bodyPr anchor="b">
            <a:normAutofit/>
          </a:bodyPr>
          <a:lstStyle>
            <a:lvl1pPr algn="l">
              <a:defRPr sz="21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00050" y="7414305"/>
            <a:ext cx="4787664" cy="1280961"/>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1288149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642213" y="770467"/>
            <a:ext cx="5144840" cy="4182533"/>
          </a:xfrm>
        </p:spPr>
        <p:txBody>
          <a:bodyPr anchor="ctr">
            <a:normAutofit/>
          </a:bodyPr>
          <a:lstStyle>
            <a:lvl1pPr algn="l">
              <a:defRPr sz="2100"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400050" y="5613400"/>
            <a:ext cx="4786771" cy="1516473"/>
          </a:xfrm>
        </p:spPr>
        <p:txBody>
          <a:bodyPr vert="horz" lIns="91440" tIns="45720" rIns="91440" bIns="45720" rtlCol="0" anchor="b">
            <a:normAutofit/>
          </a:bodyPr>
          <a:lstStyle>
            <a:lvl1pPr>
              <a:buNone/>
              <a:defRPr lang="en-US" sz="1500"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400050" y="7154334"/>
            <a:ext cx="4786770" cy="1540933"/>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
        <p:nvSpPr>
          <p:cNvPr id="14" name="TextBox 13"/>
          <p:cNvSpPr txBox="1"/>
          <p:nvPr/>
        </p:nvSpPr>
        <p:spPr>
          <a:xfrm>
            <a:off x="171451" y="1026457"/>
            <a:ext cx="342989" cy="8446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5772151" y="3999091"/>
            <a:ext cx="342989" cy="8446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426165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5644244" cy="4182533"/>
          </a:xfrm>
        </p:spPr>
        <p:txBody>
          <a:bodyPr vert="horz" lIns="91440" tIns="45720" rIns="91440" bIns="45720" rtlCol="0" anchor="ctr">
            <a:normAutofit/>
          </a:bodyPr>
          <a:lstStyle>
            <a:lvl1pPr>
              <a:defRPr lang="en-US" sz="2100"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400050" y="5674549"/>
            <a:ext cx="4786771" cy="1210733"/>
          </a:xfrm>
        </p:spPr>
        <p:txBody>
          <a:bodyPr vert="horz" lIns="91440" tIns="45720" rIns="91440" bIns="45720" rtlCol="0" anchor="b">
            <a:normAutofit/>
          </a:bodyPr>
          <a:lstStyle>
            <a:lvl1pPr>
              <a:buNone/>
              <a:defRPr lang="en-US" sz="1500"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400050" y="6885285"/>
            <a:ext cx="4786770" cy="1809983"/>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2419291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lgn="l">
              <a:defRPr sz="2100"/>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00051" y="770468"/>
            <a:ext cx="4916150" cy="544219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3508076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24804" y="770467"/>
            <a:ext cx="1533146" cy="6383867"/>
          </a:xfrm>
        </p:spPr>
        <p:txBody>
          <a:bodyPr vert="eaVert">
            <a:normAutofit/>
          </a:bodyPr>
          <a:lstStyle>
            <a:lvl1pPr>
              <a:defRPr sz="2100"/>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00050" y="770467"/>
            <a:ext cx="4387509" cy="79248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1190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400051" y="770467"/>
            <a:ext cx="4916150" cy="5442190"/>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262533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00050" y="2861733"/>
            <a:ext cx="4801851" cy="3350919"/>
          </a:xfrm>
        </p:spPr>
        <p:txBody>
          <a:bodyPr anchor="b">
            <a:normAutofit/>
          </a:bodyPr>
          <a:lstStyle>
            <a:lvl1pPr algn="l">
              <a:defRPr sz="24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00051" y="6481704"/>
            <a:ext cx="4801850" cy="2213563"/>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543026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defRPr sz="2400"/>
            </a:lvl1pPr>
          </a:lstStyle>
          <a:p>
            <a:r>
              <a:rPr lang="ja-JP" altLang="en-US" smtClean="0"/>
              <a:t>マスター タイトルの書式設定</a:t>
            </a:r>
            <a:endParaRPr lang="en-US" dirty="0"/>
          </a:p>
        </p:txBody>
      </p:sp>
      <p:sp>
        <p:nvSpPr>
          <p:cNvPr id="11" name="Content Placeholder 3"/>
          <p:cNvSpPr>
            <a:spLocks noGrp="1"/>
          </p:cNvSpPr>
          <p:nvPr>
            <p:ph sz="half" idx="13"/>
          </p:nvPr>
        </p:nvSpPr>
        <p:spPr>
          <a:xfrm>
            <a:off x="400051" y="770467"/>
            <a:ext cx="2962475" cy="5442186"/>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2" name="Content Placeholder 5"/>
          <p:cNvSpPr>
            <a:spLocks noGrp="1"/>
          </p:cNvSpPr>
          <p:nvPr>
            <p:ph sz="quarter" idx="4"/>
          </p:nvPr>
        </p:nvSpPr>
        <p:spPr>
          <a:xfrm>
            <a:off x="3496771" y="770466"/>
            <a:ext cx="2961179" cy="5429956"/>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253049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defRPr sz="2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71501" y="770467"/>
            <a:ext cx="2787650" cy="880533"/>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00050" y="1651001"/>
            <a:ext cx="2959100" cy="4561652"/>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641263" y="818622"/>
            <a:ext cx="2823038" cy="832378"/>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96772" y="1651000"/>
            <a:ext cx="2967529" cy="4549422"/>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180233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defRPr sz="2400"/>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275195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176535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064000" y="770467"/>
            <a:ext cx="2400300" cy="2201333"/>
          </a:xfrm>
        </p:spPr>
        <p:txBody>
          <a:bodyPr anchor="b">
            <a:normAutofit/>
          </a:bodyPr>
          <a:lstStyle>
            <a:lvl1pPr algn="l">
              <a:defRPr sz="15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0050" y="770467"/>
            <a:ext cx="3329066" cy="7924800"/>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064000" y="3191937"/>
            <a:ext cx="2400300" cy="3020719"/>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287340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371850" y="2091267"/>
            <a:ext cx="2672444" cy="1651000"/>
          </a:xfrm>
        </p:spPr>
        <p:txBody>
          <a:bodyPr anchor="b">
            <a:normAutofit/>
          </a:bodyPr>
          <a:lstStyle>
            <a:lvl1pPr algn="l">
              <a:defRPr sz="1800" b="0"/>
            </a:lvl1pPr>
          </a:lstStyle>
          <a:p>
            <a:r>
              <a:rPr lang="ja-JP" altLang="en-US" smtClean="0"/>
              <a:t>マスター タイトルの書式設定</a:t>
            </a:r>
            <a:endParaRPr lang="en-US" dirty="0"/>
          </a:p>
        </p:txBody>
      </p:sp>
      <p:sp>
        <p:nvSpPr>
          <p:cNvPr id="17" name="Picture Placeholder 2"/>
          <p:cNvSpPr>
            <a:spLocks noGrp="1" noChangeAspect="1"/>
          </p:cNvSpPr>
          <p:nvPr>
            <p:ph type="pic" idx="13"/>
          </p:nvPr>
        </p:nvSpPr>
        <p:spPr>
          <a:xfrm>
            <a:off x="571500" y="1320800"/>
            <a:ext cx="2460731" cy="693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smtClean="0"/>
              <a:t>図を追加</a:t>
            </a:r>
            <a:endParaRPr lang="en-US" dirty="0"/>
          </a:p>
        </p:txBody>
      </p:sp>
      <p:sp>
        <p:nvSpPr>
          <p:cNvPr id="4" name="Text Placeholder 3"/>
          <p:cNvSpPr>
            <a:spLocks noGrp="1"/>
          </p:cNvSpPr>
          <p:nvPr>
            <p:ph type="body" sz="half" idx="2"/>
          </p:nvPr>
        </p:nvSpPr>
        <p:spPr>
          <a:xfrm>
            <a:off x="3372021" y="3962400"/>
            <a:ext cx="2673167" cy="3008489"/>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E41592-7CE1-47AE-9F95-529CA161026E}" type="datetimeFigureOut">
              <a:rPr kumimoji="1" lang="ja-JP" altLang="en-US" smtClean="0"/>
              <a:t>2024/3/13</a:t>
            </a:fld>
            <a:endParaRPr kumimoji="1" lang="ja-JP" altLang="en-US"/>
          </a:p>
        </p:txBody>
      </p:sp>
      <p:sp>
        <p:nvSpPr>
          <p:cNvPr id="6" name="Footer Placeholder 5"/>
          <p:cNvSpPr>
            <a:spLocks noGrp="1"/>
          </p:cNvSpPr>
          <p:nvPr>
            <p:ph type="ftr" sz="quarter" idx="11"/>
          </p:nvPr>
        </p:nvSpPr>
        <p:spPr>
          <a:xfrm>
            <a:off x="400050" y="8915401"/>
            <a:ext cx="4358793" cy="527403"/>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74243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tx1">
                <a:lumMod val="85000"/>
              </a:schemeClr>
            </a:gs>
          </a:gsLst>
          <a:lin ang="27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5003006" y="5625631"/>
            <a:ext cx="1852842" cy="384010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400051" y="6493934"/>
            <a:ext cx="4916150" cy="2201333"/>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00051" y="770468"/>
            <a:ext cx="4916150" cy="5442190"/>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572684" y="8915405"/>
            <a:ext cx="900347" cy="527403"/>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8FE41592-7CE1-47AE-9F95-529CA161026E}" type="datetimeFigureOut">
              <a:rPr kumimoji="1" lang="ja-JP" altLang="en-US" smtClean="0"/>
              <a:t>2024/3/13</a:t>
            </a:fld>
            <a:endParaRPr kumimoji="1" lang="ja-JP" altLang="en-US"/>
          </a:p>
        </p:txBody>
      </p:sp>
      <p:sp>
        <p:nvSpPr>
          <p:cNvPr id="5" name="Footer Placeholder 4"/>
          <p:cNvSpPr>
            <a:spLocks noGrp="1"/>
          </p:cNvSpPr>
          <p:nvPr>
            <p:ph type="ftr" sz="quarter" idx="3"/>
          </p:nvPr>
        </p:nvSpPr>
        <p:spPr>
          <a:xfrm>
            <a:off x="400050" y="8915401"/>
            <a:ext cx="4358793" cy="527403"/>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5830820" y="8057803"/>
            <a:ext cx="642680" cy="967669"/>
          </a:xfrm>
          <a:prstGeom prst="rect">
            <a:avLst/>
          </a:prstGeom>
        </p:spPr>
        <p:txBody>
          <a:bodyPr vert="horz" lIns="91440" tIns="45720" rIns="91440" bIns="45720" rtlCol="0" anchor="b"/>
          <a:lstStyle>
            <a:lvl1pPr algn="r">
              <a:defRPr sz="2100" b="0" i="0">
                <a:solidFill>
                  <a:schemeClr val="bg2">
                    <a:lumMod val="50000"/>
                  </a:schemeClr>
                </a:solidFill>
                <a:effectLst/>
                <a:latin typeface="+mn-lt"/>
              </a:defRPr>
            </a:lvl1pPr>
          </a:lstStyle>
          <a:p>
            <a:fld id="{BEDB7B09-413F-475C-B2B6-278B073A3A24}" type="slidenum">
              <a:rPr kumimoji="1" lang="ja-JP" altLang="en-US" smtClean="0"/>
              <a:t>‹#›</a:t>
            </a:fld>
            <a:endParaRPr kumimoji="1" lang="ja-JP" altLang="en-US"/>
          </a:p>
        </p:txBody>
      </p:sp>
    </p:spTree>
    <p:extLst>
      <p:ext uri="{BB962C8B-B14F-4D97-AF65-F5344CB8AC3E}">
        <p14:creationId xmlns:p14="http://schemas.microsoft.com/office/powerpoint/2010/main" val="1301469071"/>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l" defTabSz="342900" rtl="0" eaLnBrk="1" latinLnBrk="0" hangingPunct="1">
        <a:spcBef>
          <a:spcPct val="0"/>
        </a:spcBef>
        <a:buNone/>
        <a:defRPr kumimoji="1" sz="2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lt1"/>
        </a:soli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698953" y="396487"/>
            <a:ext cx="5486400" cy="647699"/>
          </a:xfrm>
        </p:spPr>
        <p:txBody>
          <a:bodyPr anchor="ctr">
            <a:normAutofit/>
          </a:bodyPr>
          <a:lstStyle/>
          <a:p>
            <a:pPr algn="dist"/>
            <a:r>
              <a:rPr kumimoji="1" lang="ja-JP" altLang="en-US" sz="1800" b="1" u="sng" dirty="0" smtClean="0">
                <a:solidFill>
                  <a:schemeClr val="bg1"/>
                </a:solidFill>
              </a:rPr>
              <a:t>専門家の力を活用してみませんか？</a:t>
            </a:r>
            <a:endParaRPr kumimoji="1" lang="ja-JP" altLang="en-US" sz="1800" b="1" u="sng" dirty="0">
              <a:solidFill>
                <a:schemeClr val="bg1"/>
              </a:solidFill>
            </a:endParaRPr>
          </a:p>
        </p:txBody>
      </p:sp>
      <p:sp>
        <p:nvSpPr>
          <p:cNvPr id="5" name="コンテンツ プレースホルダー 4"/>
          <p:cNvSpPr>
            <a:spLocks noGrp="1"/>
          </p:cNvSpPr>
          <p:nvPr>
            <p:ph idx="1"/>
          </p:nvPr>
        </p:nvSpPr>
        <p:spPr>
          <a:xfrm>
            <a:off x="471488" y="1858985"/>
            <a:ext cx="5915025" cy="2289197"/>
          </a:xfrm>
          <a:noFill/>
          <a:ln w="28575">
            <a:solidFill>
              <a:schemeClr val="bg1"/>
            </a:solidFill>
            <a:prstDash val="sysDot"/>
          </a:ln>
        </p:spPr>
        <p:txBody>
          <a:bodyPr anchor="ctr">
            <a:noAutofit/>
          </a:bodyPr>
          <a:lstStyle/>
          <a:p>
            <a:pPr marL="0" indent="0">
              <a:lnSpc>
                <a:spcPct val="100000"/>
              </a:lnSpc>
              <a:buNone/>
            </a:pPr>
            <a:r>
              <a:rPr kumimoji="1" lang="ja-JP" altLang="en-US" sz="1600" dirty="0" smtClean="0"/>
              <a:t>　船橋市では、健康寿命日本一を目指し、高齢者の方々が</a:t>
            </a:r>
            <a:r>
              <a:rPr lang="ja-JP" altLang="en-US" sz="1600" dirty="0" smtClean="0"/>
              <a:t>住み慣れた地域でいつまでも、いきいきと生活できるよう、地域の通いの場の充実に取り組んでいます。</a:t>
            </a:r>
            <a:endParaRPr lang="en-US" altLang="ja-JP" sz="1600" dirty="0" smtClean="0"/>
          </a:p>
          <a:p>
            <a:pPr marL="0" indent="0">
              <a:lnSpc>
                <a:spcPct val="100000"/>
              </a:lnSpc>
              <a:buNone/>
            </a:pPr>
            <a:r>
              <a:rPr kumimoji="1" lang="ja-JP" altLang="en-US" sz="1600" dirty="0" smtClean="0"/>
              <a:t>　その一環として、</a:t>
            </a:r>
            <a:r>
              <a:rPr kumimoji="1" lang="ja-JP" altLang="en-US" sz="1600" b="1" u="wavy" dirty="0" smtClean="0"/>
              <a:t>リハビリテーション専門職</a:t>
            </a:r>
            <a:r>
              <a:rPr kumimoji="1" lang="ja-JP" altLang="en-US" sz="1600" u="wavy" dirty="0" smtClean="0"/>
              <a:t>等</a:t>
            </a:r>
            <a:r>
              <a:rPr kumimoji="1" lang="ja-JP" altLang="en-US" sz="1600" dirty="0" smtClean="0"/>
              <a:t>を派遣し、地域での介護予防活動や自立支援への取り組みを支援する事業を行っています。</a:t>
            </a:r>
            <a:endParaRPr kumimoji="1" lang="en-US" altLang="ja-JP" sz="1600" dirty="0" smtClean="0"/>
          </a:p>
          <a:p>
            <a:pPr marL="0" indent="0">
              <a:lnSpc>
                <a:spcPct val="100000"/>
              </a:lnSpc>
              <a:buNone/>
            </a:pPr>
            <a:r>
              <a:rPr lang="ja-JP" altLang="en-US" sz="1600" dirty="0"/>
              <a:t>　</a:t>
            </a:r>
            <a:r>
              <a:rPr kumimoji="1" lang="ja-JP" altLang="en-US" sz="1600" dirty="0" smtClean="0"/>
              <a:t>申請が必要ですが、</a:t>
            </a:r>
            <a:r>
              <a:rPr kumimoji="1" lang="ja-JP" altLang="en-US" sz="1600" b="1" u="sng" dirty="0" smtClean="0"/>
              <a:t>費用はかかりません</a:t>
            </a:r>
            <a:r>
              <a:rPr kumimoji="1" lang="ja-JP" altLang="en-US" sz="1600" dirty="0" smtClean="0"/>
              <a:t>。</a:t>
            </a:r>
            <a:endParaRPr kumimoji="1" lang="ja-JP" altLang="en-US" sz="1600" dirty="0"/>
          </a:p>
        </p:txBody>
      </p:sp>
      <p:sp>
        <p:nvSpPr>
          <p:cNvPr id="6" name="タイトル 3"/>
          <p:cNvSpPr txBox="1">
            <a:spLocks/>
          </p:cNvSpPr>
          <p:nvPr/>
        </p:nvSpPr>
        <p:spPr>
          <a:xfrm>
            <a:off x="159657" y="860038"/>
            <a:ext cx="6564993" cy="662692"/>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dist" defTabSz="685800" rtl="0" eaLnBrk="1" fontAlgn="auto" latinLnBrk="0" hangingPunct="1">
              <a:lnSpc>
                <a:spcPct val="90000"/>
              </a:lnSpc>
              <a:spcBef>
                <a:spcPct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j-cs"/>
              </a:rPr>
              <a:t>「船橋市リハビリ職等派遣支援事業」</a:t>
            </a:r>
            <a:endParaRPr kumimoji="1" lang="ja-JP" altLang="en-US" sz="2800" b="0" i="0" u="none" strike="noStrike" kern="1200" cap="none" spc="0" normalizeH="0" baseline="0" noProof="0" dirty="0">
              <a:ln>
                <a:noFill/>
              </a:ln>
              <a:solidFill>
                <a:prstClr val="black"/>
              </a:solidFill>
              <a:effectLst/>
              <a:uLnTx/>
              <a:uFillTx/>
              <a:latin typeface="Century Gothic" panose="020B0502020202020204"/>
              <a:ea typeface="メイリオ" panose="020B0604030504040204" pitchFamily="50" charset="-128"/>
              <a:cs typeface="+mj-cs"/>
            </a:endParaRPr>
          </a:p>
        </p:txBody>
      </p:sp>
      <p:sp>
        <p:nvSpPr>
          <p:cNvPr id="7" name="タイトル 3"/>
          <p:cNvSpPr txBox="1">
            <a:spLocks/>
          </p:cNvSpPr>
          <p:nvPr/>
        </p:nvSpPr>
        <p:spPr>
          <a:xfrm>
            <a:off x="471488" y="1430020"/>
            <a:ext cx="5915025" cy="51840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1" lang="ja-JP" altLang="en-US" sz="27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j-cs"/>
              </a:rPr>
              <a:t>のご案内</a:t>
            </a:r>
            <a:endParaRPr kumimoji="1" lang="ja-JP" altLang="en-US" sz="2700" b="0" i="0" u="none" strike="noStrike" kern="1200" cap="none" spc="0" normalizeH="0" baseline="0" noProof="0" dirty="0">
              <a:ln>
                <a:noFill/>
              </a:ln>
              <a:solidFill>
                <a:prstClr val="black"/>
              </a:solidFill>
              <a:effectLst/>
              <a:uLnTx/>
              <a:uFillTx/>
              <a:latin typeface="Century Gothic" panose="020B0502020202020204"/>
              <a:ea typeface="メイリオ" panose="020B0604030504040204" pitchFamily="50" charset="-128"/>
              <a:cs typeface="+mj-cs"/>
            </a:endParaRPr>
          </a:p>
        </p:txBody>
      </p:sp>
      <p:sp>
        <p:nvSpPr>
          <p:cNvPr id="8" name="コンテンツ プレースホルダー 4"/>
          <p:cNvSpPr txBox="1">
            <a:spLocks/>
          </p:cNvSpPr>
          <p:nvPr/>
        </p:nvSpPr>
        <p:spPr bwMode="black">
          <a:xfrm>
            <a:off x="471488" y="4164693"/>
            <a:ext cx="5915025" cy="1893204"/>
          </a:xfrm>
          <a:prstGeom prst="rect">
            <a:avLst/>
          </a:prstGeom>
          <a:noFill/>
          <a:ln>
            <a:noFill/>
          </a:ln>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anose="020B0604020202020204" pitchFamily="34" charset="0"/>
              <a:buNone/>
              <a:tabLst/>
              <a:defRPr/>
            </a:pPr>
            <a:r>
              <a:rPr kumimoji="1" lang="ja-JP" altLang="en-US"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どんな専門職が来てくれるの？</a:t>
            </a:r>
            <a:endParaRPr kumimoji="1" lang="en-US" altLang="ja-JP"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endParaRPr>
          </a:p>
          <a:p>
            <a:pPr marL="0" marR="0" lvl="0" indent="0" algn="l" defTabSz="685800" rtl="0" eaLnBrk="1" fontAlgn="auto" latinLnBrk="0" hangingPunct="1">
              <a:lnSpc>
                <a:spcPct val="150000"/>
              </a:lnSpc>
              <a:spcBef>
                <a:spcPts val="75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　病院や老人保健施設等に勤務し、船橋市に登録しているリハビリテーションの専門職</a:t>
            </a:r>
            <a:r>
              <a:rPr kumimoji="1" lang="ja-JP" altLang="en-US"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a:t>
            </a:r>
            <a:r>
              <a:rPr kumimoji="1" lang="ja-JP" altLang="en-US" sz="1600" b="1"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理学療法士</a:t>
            </a:r>
            <a:r>
              <a:rPr kumimoji="1" lang="ja-JP" altLang="en-US"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a:t>
            </a:r>
            <a:r>
              <a:rPr kumimoji="1" lang="ja-JP" altLang="en-US" sz="1600" b="1"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作業療法士</a:t>
            </a:r>
            <a:r>
              <a:rPr kumimoji="1" lang="ja-JP" altLang="en-US"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a:t>
            </a:r>
            <a:r>
              <a:rPr kumimoji="1" lang="ja-JP" altLang="en-US" sz="1600" b="1"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言語聴覚士</a:t>
            </a:r>
            <a:r>
              <a:rPr kumimoji="1" lang="ja-JP" altLang="en-US"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が皆様の活動場所等に伺います！</a:t>
            </a:r>
            <a:endParaRPr kumimoji="1" lang="en-US" altLang="ja-JP"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endParaRPr>
          </a:p>
        </p:txBody>
      </p:sp>
      <p:sp>
        <p:nvSpPr>
          <p:cNvPr id="9" name="コンテンツ プレースホルダー 4"/>
          <p:cNvSpPr txBox="1">
            <a:spLocks/>
          </p:cNvSpPr>
          <p:nvPr/>
        </p:nvSpPr>
        <p:spPr>
          <a:xfrm>
            <a:off x="471487" y="6000747"/>
            <a:ext cx="5915025" cy="3733804"/>
          </a:xfrm>
          <a:prstGeom prst="rect">
            <a:avLst/>
          </a:prstGeom>
          <a:noFill/>
        </p:spPr>
        <p:txBody>
          <a:bodyPr vert="horz" lIns="91440" tIns="45720" rIns="91440" bIns="45720" rtlCol="0" anchor="t">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kumimoji="1" lang="ja-JP" altLang="en-US"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どんな内容を指導・助言してくれるの？（参考例）</a:t>
            </a:r>
            <a:endParaRPr kumimoji="1" lang="en-US" altLang="ja-JP"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ja-JP" altLang="en-US" sz="1600" b="1" dirty="0" smtClean="0">
                <a:solidFill>
                  <a:prstClr val="black"/>
                </a:solidFill>
                <a:latin typeface="Century Gothic" panose="020B0502020202020204"/>
                <a:ea typeface="メイリオ" panose="020B0604030504040204" pitchFamily="50" charset="-128"/>
              </a:rPr>
              <a:t>〇</a:t>
            </a:r>
            <a:r>
              <a:rPr kumimoji="1" lang="ja-JP" altLang="en-US"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「膝痛</a:t>
            </a:r>
            <a:r>
              <a:rPr kumimoji="1" lang="ja-JP" altLang="en-US" sz="1600" b="1" i="0" u="none" strike="noStrike" kern="1200" cap="none" spc="0" normalizeH="0" baseline="0" noProof="0" dirty="0">
                <a:ln>
                  <a:noFill/>
                </a:ln>
                <a:solidFill>
                  <a:prstClr val="black"/>
                </a:solidFill>
                <a:effectLst/>
                <a:uLnTx/>
                <a:uFillTx/>
                <a:latin typeface="Century Gothic" panose="020B0502020202020204"/>
                <a:ea typeface="メイリオ" panose="020B0604030504040204" pitchFamily="50" charset="-128"/>
              </a:rPr>
              <a:t>・腰痛予防の</a:t>
            </a:r>
            <a:r>
              <a:rPr kumimoji="1" lang="ja-JP" altLang="en-US"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講話と体操」　</a:t>
            </a:r>
            <a:endParaRPr kumimoji="1" lang="en-US" altLang="ja-JP"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a:p>
            <a:pPr marL="0" lvl="0" indent="0">
              <a:lnSpc>
                <a:spcPct val="100000"/>
              </a:lnSpc>
              <a:buNone/>
            </a:pPr>
            <a:r>
              <a:rPr lang="ja-JP" altLang="en-US" sz="1600" b="1" dirty="0" smtClean="0">
                <a:solidFill>
                  <a:prstClr val="black"/>
                </a:solidFill>
              </a:rPr>
              <a:t>〇「体力</a:t>
            </a:r>
            <a:r>
              <a:rPr lang="ja-JP" altLang="en-US" sz="1600" b="1" dirty="0">
                <a:solidFill>
                  <a:prstClr val="black"/>
                </a:solidFill>
              </a:rPr>
              <a:t>測定</a:t>
            </a:r>
            <a:r>
              <a:rPr lang="ja-JP" altLang="en-US" sz="1600" b="1" dirty="0" smtClean="0">
                <a:solidFill>
                  <a:prstClr val="black"/>
                </a:solidFill>
              </a:rPr>
              <a:t>」</a:t>
            </a:r>
            <a:endParaRPr lang="en-US" altLang="ja-JP" sz="1600" b="1" dirty="0" smtClean="0">
              <a:solidFill>
                <a:prstClr val="black"/>
              </a:solidFill>
            </a:endParaRPr>
          </a:p>
          <a:p>
            <a:pPr marL="0" lvl="0" indent="0">
              <a:lnSpc>
                <a:spcPct val="100000"/>
              </a:lnSpc>
              <a:buNone/>
            </a:pPr>
            <a:r>
              <a:rPr lang="ja-JP" altLang="en-US" sz="1600" b="1" dirty="0" smtClean="0">
                <a:solidFill>
                  <a:prstClr val="black"/>
                </a:solidFill>
              </a:rPr>
              <a:t>〇</a:t>
            </a:r>
            <a:r>
              <a:rPr lang="ja-JP" altLang="en-US" sz="1600" b="1" dirty="0">
                <a:solidFill>
                  <a:prstClr val="black"/>
                </a:solidFill>
              </a:rPr>
              <a:t>「普段行って</a:t>
            </a:r>
            <a:r>
              <a:rPr lang="ja-JP" altLang="en-US" sz="1600" b="1" dirty="0" smtClean="0">
                <a:solidFill>
                  <a:prstClr val="black"/>
                </a:solidFill>
              </a:rPr>
              <a:t>いる体操が</a:t>
            </a:r>
            <a:r>
              <a:rPr lang="ja-JP" altLang="en-US" sz="1600" b="1" dirty="0">
                <a:solidFill>
                  <a:prstClr val="black"/>
                </a:solidFill>
              </a:rPr>
              <a:t>妥当なのか相談」</a:t>
            </a:r>
            <a:endParaRPr lang="en-US" altLang="ja-JP" sz="1600" b="1" dirty="0">
              <a:solidFill>
                <a:prstClr val="black"/>
              </a:solidFill>
            </a:endParaRPr>
          </a:p>
          <a:p>
            <a:pPr marL="0" indent="0">
              <a:lnSpc>
                <a:spcPct val="100000"/>
              </a:lnSpc>
              <a:buNone/>
            </a:pPr>
            <a:r>
              <a:rPr lang="ja-JP" altLang="en-US" sz="1600" b="1" dirty="0">
                <a:solidFill>
                  <a:prstClr val="black"/>
                </a:solidFill>
              </a:rPr>
              <a:t>〇</a:t>
            </a:r>
            <a:r>
              <a:rPr lang="ja-JP" altLang="en-US" sz="1600" b="1" dirty="0" smtClean="0">
                <a:solidFill>
                  <a:prstClr val="black"/>
                </a:solidFill>
              </a:rPr>
              <a:t>「ストレッチ</a:t>
            </a:r>
            <a:r>
              <a:rPr lang="ja-JP" altLang="en-US" sz="1600" b="1" dirty="0">
                <a:solidFill>
                  <a:prstClr val="black"/>
                </a:solidFill>
              </a:rPr>
              <a:t>や筋力</a:t>
            </a:r>
            <a:r>
              <a:rPr lang="ja-JP" altLang="en-US" sz="1600" b="1" dirty="0" smtClean="0">
                <a:solidFill>
                  <a:prstClr val="black"/>
                </a:solidFill>
              </a:rPr>
              <a:t>トレーニングの方法」</a:t>
            </a:r>
            <a:endParaRPr lang="en-US" altLang="ja-JP" sz="1600" b="1" dirty="0" smtClean="0">
              <a:solidFill>
                <a:prstClr val="black"/>
              </a:solidFill>
            </a:endParaRPr>
          </a:p>
          <a:p>
            <a:pPr marL="0" indent="0">
              <a:lnSpc>
                <a:spcPct val="100000"/>
              </a:lnSpc>
              <a:buNone/>
            </a:pPr>
            <a:r>
              <a:rPr lang="ja-JP" altLang="en-US" sz="1600" b="1" dirty="0" smtClean="0">
                <a:solidFill>
                  <a:prstClr val="black"/>
                </a:solidFill>
              </a:rPr>
              <a:t>〇「日常的な生活行為について」</a:t>
            </a:r>
            <a:endParaRPr lang="en-US" altLang="ja-JP" sz="1600" b="1" dirty="0" smtClean="0">
              <a:solidFill>
                <a:prstClr val="black"/>
              </a:solidFill>
            </a:endParaRPr>
          </a:p>
          <a:p>
            <a:pPr marL="0" indent="0">
              <a:lnSpc>
                <a:spcPct val="100000"/>
              </a:lnSpc>
              <a:buNone/>
            </a:pPr>
            <a:r>
              <a:rPr lang="ja-JP" altLang="en-US" sz="1600" b="1" dirty="0" smtClean="0">
                <a:solidFill>
                  <a:prstClr val="black"/>
                </a:solidFill>
              </a:rPr>
              <a:t>〇「認知症について」</a:t>
            </a:r>
            <a:endParaRPr lang="en-US" altLang="ja-JP" sz="1600" b="1" dirty="0" smtClean="0">
              <a:solidFill>
                <a:prstClr val="black"/>
              </a:solidFill>
            </a:endParaRPr>
          </a:p>
          <a:p>
            <a:pPr marL="0" indent="0">
              <a:lnSpc>
                <a:spcPct val="100000"/>
              </a:lnSpc>
              <a:buNone/>
            </a:pPr>
            <a:r>
              <a:rPr lang="ja-JP" altLang="en-US" sz="1600" b="1" dirty="0" smtClean="0">
                <a:solidFill>
                  <a:prstClr val="black"/>
                </a:solidFill>
              </a:rPr>
              <a:t>〇「誤嚥予防や嚥下体操について」　　　　　　　　　等々</a:t>
            </a:r>
            <a:endParaRPr lang="en-US" altLang="ja-JP" sz="1600" b="1" dirty="0">
              <a:solidFill>
                <a:prstClr val="black"/>
              </a:solidFill>
            </a:endParaRPr>
          </a:p>
          <a:p>
            <a:pPr marL="0" indent="0">
              <a:lnSpc>
                <a:spcPct val="100000"/>
              </a:lnSpc>
              <a:buNone/>
            </a:pPr>
            <a:r>
              <a:rPr lang="ja-JP" altLang="en-US" sz="1600" dirty="0" smtClean="0">
                <a:solidFill>
                  <a:prstClr val="black"/>
                </a:solidFill>
              </a:rPr>
              <a:t>　その他にも、「生活しやすい住環境の整備」、「障害がある方がサークルに参加する場合に配慮すべきこと」などといった内容にも対応可能です。</a:t>
            </a:r>
            <a:r>
              <a:rPr kumimoji="1" lang="ja-JP" altLang="en-US"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お申込み時のご希望について該当の専門職と相談し、内容を決定します。</a:t>
            </a:r>
            <a:endParaRPr kumimoji="1" lang="en-US" altLang="ja-JP"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p:txBody>
      </p:sp>
      <p:sp>
        <p:nvSpPr>
          <p:cNvPr id="2" name="角丸四角形 1"/>
          <p:cNvSpPr/>
          <p:nvPr/>
        </p:nvSpPr>
        <p:spPr>
          <a:xfrm>
            <a:off x="3818812" y="22021"/>
            <a:ext cx="2286000" cy="4899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ja-JP" altLang="en-US" sz="2400" b="1" dirty="0" smtClean="0">
                <a:latin typeface="HG丸ｺﾞｼｯｸM-PRO" panose="020F0600000000000000" pitchFamily="50" charset="-128"/>
                <a:ea typeface="HG丸ｺﾞｼｯｸM-PRO" panose="020F0600000000000000" pitchFamily="50" charset="-128"/>
              </a:rPr>
              <a:t>利用料無料</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604399" y="22021"/>
            <a:ext cx="1655492" cy="4899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ja-JP" altLang="en-US" b="1" dirty="0" smtClean="0">
                <a:latin typeface="HG丸ｺﾞｼｯｸM-PRO" panose="020F0600000000000000" pitchFamily="50" charset="-128"/>
                <a:ea typeface="HG丸ｺﾞｼｯｸM-PRO" panose="020F0600000000000000" pitchFamily="50" charset="-128"/>
              </a:rPr>
              <a:t>市民団体向け</a:t>
            </a:r>
            <a:endParaRPr kumimoji="1" lang="ja-JP" altLang="en-US" b="1" dirty="0">
              <a:latin typeface="HG丸ｺﾞｼｯｸM-PRO" panose="020F0600000000000000" pitchFamily="50" charset="-128"/>
              <a:ea typeface="HG丸ｺﾞｼｯｸM-PRO" panose="020F0600000000000000" pitchFamily="50" charset="-128"/>
            </a:endParaRPr>
          </a:p>
        </p:txBody>
      </p:sp>
      <p:pic>
        <p:nvPicPr>
          <p:cNvPr id="12" name="図 11"/>
          <p:cNvPicPr>
            <a:picLocks noChangeAspect="1"/>
          </p:cNvPicPr>
          <p:nvPr/>
        </p:nvPicPr>
        <p:blipFill>
          <a:blip r:embed="rId2" cstate="print">
            <a:grayscl/>
            <a:extLst>
              <a:ext uri="{28A0092B-C50C-407E-A947-70E740481C1C}">
                <a14:useLocalDpi xmlns:a14="http://schemas.microsoft.com/office/drawing/2010/main" val="0"/>
              </a:ext>
            </a:extLst>
          </a:blip>
          <a:stretch>
            <a:fillRect/>
          </a:stretch>
        </p:blipFill>
        <p:spPr>
          <a:xfrm>
            <a:off x="6156187" y="-48026"/>
            <a:ext cx="753014" cy="1052349"/>
          </a:xfrm>
          <a:prstGeom prst="rect">
            <a:avLst/>
          </a:prstGeom>
        </p:spPr>
      </p:pic>
      <p:pic>
        <p:nvPicPr>
          <p:cNvPr id="13" name="図 12"/>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93450" y="-13274"/>
            <a:ext cx="705920" cy="1017597"/>
          </a:xfrm>
          <a:prstGeom prst="rect">
            <a:avLst/>
          </a:prstGeom>
        </p:spPr>
      </p:pic>
      <p:sp>
        <p:nvSpPr>
          <p:cNvPr id="3" name="テキスト ボックス 2"/>
          <p:cNvSpPr txBox="1"/>
          <p:nvPr/>
        </p:nvSpPr>
        <p:spPr>
          <a:xfrm>
            <a:off x="2667276" y="1390158"/>
            <a:ext cx="3719236" cy="430887"/>
          </a:xfrm>
          <a:prstGeom prst="rect">
            <a:avLst/>
          </a:prstGeom>
          <a:solidFill>
            <a:schemeClr val="accent1"/>
          </a:solidFill>
        </p:spPr>
        <p:txBody>
          <a:bodyPr wrap="square" rtlCol="0">
            <a:spAutoFit/>
          </a:bodyPr>
          <a:lstStyle/>
          <a:p>
            <a:pPr lvl="0"/>
            <a:r>
              <a:rPr lang="en-US" altLang="ja-JP" sz="1100" dirty="0" smtClean="0">
                <a:solidFill>
                  <a:prstClr val="black"/>
                </a:solidFill>
              </a:rPr>
              <a:t>※</a:t>
            </a:r>
            <a:r>
              <a:rPr lang="ja-JP" altLang="en-US" sz="1100" dirty="0" smtClean="0">
                <a:solidFill>
                  <a:prstClr val="black"/>
                </a:solidFill>
              </a:rPr>
              <a:t>感染症</a:t>
            </a:r>
            <a:r>
              <a:rPr lang="ja-JP" altLang="en-US" sz="1100" dirty="0">
                <a:solidFill>
                  <a:prstClr val="black"/>
                </a:solidFill>
              </a:rPr>
              <a:t>等</a:t>
            </a:r>
            <a:r>
              <a:rPr lang="ja-JP" altLang="en-US" sz="1100" dirty="0" smtClean="0">
                <a:solidFill>
                  <a:prstClr val="black"/>
                </a:solidFill>
              </a:rPr>
              <a:t>の</a:t>
            </a:r>
            <a:r>
              <a:rPr lang="ja-JP" altLang="en-US" sz="1100" dirty="0">
                <a:solidFill>
                  <a:prstClr val="black"/>
                </a:solidFill>
              </a:rPr>
              <a:t>事情</a:t>
            </a:r>
            <a:r>
              <a:rPr lang="ja-JP" altLang="en-US" sz="1100" dirty="0" smtClean="0">
                <a:solidFill>
                  <a:prstClr val="black"/>
                </a:solidFill>
              </a:rPr>
              <a:t>に</a:t>
            </a:r>
            <a:r>
              <a:rPr lang="ja-JP" altLang="en-US" sz="1100" dirty="0">
                <a:solidFill>
                  <a:prstClr val="black"/>
                </a:solidFill>
              </a:rPr>
              <a:t>より、事業が実施できない場合</a:t>
            </a:r>
            <a:r>
              <a:rPr lang="ja-JP" altLang="en-US" sz="1100" dirty="0" smtClean="0">
                <a:solidFill>
                  <a:prstClr val="black"/>
                </a:solidFill>
              </a:rPr>
              <a:t>が</a:t>
            </a:r>
            <a:endParaRPr lang="en-US" altLang="ja-JP" sz="1100" dirty="0" smtClean="0">
              <a:solidFill>
                <a:prstClr val="black"/>
              </a:solidFill>
            </a:endParaRPr>
          </a:p>
          <a:p>
            <a:pPr lvl="0"/>
            <a:r>
              <a:rPr lang="ja-JP" altLang="en-US" sz="1100" dirty="0" smtClean="0">
                <a:solidFill>
                  <a:prstClr val="black"/>
                </a:solidFill>
              </a:rPr>
              <a:t>あります</a:t>
            </a:r>
            <a:r>
              <a:rPr lang="ja-JP" altLang="en-US" sz="1100" dirty="0">
                <a:solidFill>
                  <a:prstClr val="black"/>
                </a:solidFill>
              </a:rPr>
              <a:t>ので、あらかじめご了承ください。</a:t>
            </a:r>
            <a:endParaRPr lang="en-US" altLang="ja-JP" sz="1100" dirty="0">
              <a:solidFill>
                <a:prstClr val="black"/>
              </a:solidFill>
            </a:endParaRPr>
          </a:p>
        </p:txBody>
      </p:sp>
      <p:grpSp>
        <p:nvGrpSpPr>
          <p:cNvPr id="14" name="Group 2"/>
          <p:cNvGrpSpPr>
            <a:grpSpLocks/>
          </p:cNvGrpSpPr>
          <p:nvPr/>
        </p:nvGrpSpPr>
        <p:grpSpPr bwMode="auto">
          <a:xfrm>
            <a:off x="4775200" y="6426444"/>
            <a:ext cx="1949450" cy="1781175"/>
            <a:chOff x="115109468" y="108172968"/>
            <a:chExt cx="2084007" cy="1689944"/>
          </a:xfrm>
        </p:grpSpPr>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232899" y="108539370"/>
              <a:ext cx="960576" cy="13235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109468" y="108172968"/>
              <a:ext cx="1229194" cy="12938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grpSp>
    </p:spTree>
    <p:extLst>
      <p:ext uri="{BB962C8B-B14F-4D97-AF65-F5344CB8AC3E}">
        <p14:creationId xmlns:p14="http://schemas.microsoft.com/office/powerpoint/2010/main" val="3925081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lt1"/>
        </a:solidFill>
        <a:effectLst/>
      </p:bgPr>
    </p:bg>
    <p:spTree>
      <p:nvGrpSpPr>
        <p:cNvPr id="1" name=""/>
        <p:cNvGrpSpPr/>
        <p:nvPr/>
      </p:nvGrpSpPr>
      <p:grpSpPr>
        <a:xfrm>
          <a:off x="0" y="0"/>
          <a:ext cx="0" cy="0"/>
          <a:chOff x="0" y="0"/>
          <a:chExt cx="0" cy="0"/>
        </a:xfrm>
      </p:grpSpPr>
      <p:sp>
        <p:nvSpPr>
          <p:cNvPr id="10" name="コンテンツ プレースホルダー 4"/>
          <p:cNvSpPr txBox="1">
            <a:spLocks/>
          </p:cNvSpPr>
          <p:nvPr/>
        </p:nvSpPr>
        <p:spPr bwMode="gray">
          <a:xfrm>
            <a:off x="1938339" y="9236528"/>
            <a:ext cx="4786311" cy="603250"/>
          </a:xfrm>
          <a:prstGeom prst="rect">
            <a:avLst/>
          </a:prstGeom>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お問合せ先：船橋市</a:t>
            </a:r>
            <a:r>
              <a:rPr lang="ja-JP" altLang="en-US" sz="1200" dirty="0">
                <a:solidFill>
                  <a:prstClr val="black"/>
                </a:solidFill>
                <a:latin typeface="Century Gothic" panose="020B0502020202020204"/>
                <a:ea typeface="メイリオ" panose="020B0604030504040204" pitchFamily="50" charset="-128"/>
              </a:rPr>
              <a:t>健康部</a:t>
            </a:r>
            <a:r>
              <a:rPr kumimoji="1" lang="ja-JP" altLang="en-US" sz="12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　健康づくり課　介護予防推進係</a:t>
            </a:r>
            <a:endParaRPr kumimoji="1" lang="en-US" altLang="ja-JP" sz="12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電話：</a:t>
            </a:r>
            <a:r>
              <a:rPr kumimoji="1" lang="en-US" altLang="ja-JP" sz="12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047-409-3817</a:t>
            </a:r>
            <a:r>
              <a:rPr kumimoji="1" lang="ja-JP" altLang="en-US" sz="12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　メール：</a:t>
            </a:r>
            <a:r>
              <a:rPr kumimoji="1" lang="en-US" altLang="ja-JP" sz="12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n-cs"/>
              </a:rPr>
              <a:t>kenkodukuri@city.funabashi.lg.jp</a:t>
            </a:r>
          </a:p>
        </p:txBody>
      </p:sp>
      <p:sp>
        <p:nvSpPr>
          <p:cNvPr id="12" name="コンテンツ プレースホルダー 4"/>
          <p:cNvSpPr txBox="1">
            <a:spLocks/>
          </p:cNvSpPr>
          <p:nvPr/>
        </p:nvSpPr>
        <p:spPr>
          <a:xfrm>
            <a:off x="471487" y="223519"/>
            <a:ext cx="5915025" cy="1917008"/>
          </a:xfrm>
          <a:prstGeom prst="rect">
            <a:avLst/>
          </a:prstGeom>
          <a:solidFill>
            <a:schemeClr val="tx1">
              <a:lumMod val="85000"/>
            </a:schemeClr>
          </a:solidFill>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kumimoji="1" lang="ja-JP" altLang="en-US"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どんな団体が申請できるの？</a:t>
            </a:r>
            <a:endParaRPr kumimoji="1" lang="en-US" altLang="ja-JP"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　いくつかの要件はありますが、町会、自治会、老人会、老人クラブ、サークルなど原則として６５歳以上の船橋市民５人以上で構成されている団体であれば申請可能です。</a:t>
            </a:r>
            <a:endParaRPr kumimoji="1" lang="en-US" altLang="ja-JP"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ja-JP" altLang="en-US" sz="1600" dirty="0" smtClean="0">
                <a:solidFill>
                  <a:prstClr val="black"/>
                </a:solidFill>
                <a:latin typeface="Century Gothic" panose="020B0502020202020204"/>
                <a:ea typeface="メイリオ" panose="020B0604030504040204" pitchFamily="50" charset="-128"/>
              </a:rPr>
              <a:t>　申請書は健康づくり</a:t>
            </a:r>
            <a:r>
              <a:rPr lang="ja-JP" altLang="en-US" sz="1600" dirty="0" smtClean="0">
                <a:solidFill>
                  <a:prstClr val="black"/>
                </a:solidFill>
                <a:latin typeface="Century Gothic" panose="020B0502020202020204"/>
                <a:ea typeface="メイリオ" panose="020B0604030504040204" pitchFamily="50" charset="-128"/>
              </a:rPr>
              <a:t>課窓口や公民館等での</a:t>
            </a:r>
            <a:r>
              <a:rPr lang="ja-JP" altLang="en-US" sz="1600" dirty="0" smtClean="0">
                <a:solidFill>
                  <a:prstClr val="black"/>
                </a:solidFill>
                <a:latin typeface="Century Gothic" panose="020B0502020202020204"/>
                <a:ea typeface="メイリオ" panose="020B0604030504040204" pitchFamily="50" charset="-128"/>
              </a:rPr>
              <a:t>配布の他、船橋市ホームページからダウンロードすることができます。</a:t>
            </a:r>
            <a:endParaRPr kumimoji="1" lang="en-US" altLang="ja-JP"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p:txBody>
      </p:sp>
      <p:sp>
        <p:nvSpPr>
          <p:cNvPr id="11" name="タイトル 3"/>
          <p:cNvSpPr txBox="1">
            <a:spLocks/>
          </p:cNvSpPr>
          <p:nvPr/>
        </p:nvSpPr>
        <p:spPr>
          <a:xfrm>
            <a:off x="471487" y="8371561"/>
            <a:ext cx="5915025" cy="99151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dist"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j-cs"/>
              </a:rPr>
              <a:t>いつもの活動にもうひと工夫して</a:t>
            </a:r>
            <a:endParaRPr kumimoji="1" lang="en-US" altLang="ja-JP" sz="24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j-cs"/>
            </a:endParaRPr>
          </a:p>
          <a:p>
            <a:pPr marL="0" marR="0" lvl="0" indent="0" algn="dist"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cs typeface="+mj-cs"/>
              </a:rPr>
              <a:t>さらに元気になりましょう！</a:t>
            </a:r>
            <a:endParaRPr kumimoji="1" lang="ja-JP" altLang="en-US" sz="2400" b="0" i="0" u="none" strike="noStrike" kern="1200" cap="none" spc="0" normalizeH="0" baseline="0" noProof="0" dirty="0">
              <a:ln>
                <a:noFill/>
              </a:ln>
              <a:solidFill>
                <a:prstClr val="black"/>
              </a:solidFill>
              <a:effectLst/>
              <a:uLnTx/>
              <a:uFillTx/>
              <a:latin typeface="Century Gothic" panose="020B0502020202020204"/>
              <a:ea typeface="メイリオ" panose="020B0604030504040204" pitchFamily="50" charset="-128"/>
              <a:cs typeface="+mj-cs"/>
            </a:endParaRPr>
          </a:p>
        </p:txBody>
      </p:sp>
      <p:sp>
        <p:nvSpPr>
          <p:cNvPr id="15" name="コンテンツ プレースホルダー 4"/>
          <p:cNvSpPr txBox="1">
            <a:spLocks/>
          </p:cNvSpPr>
          <p:nvPr/>
        </p:nvSpPr>
        <p:spPr bwMode="black">
          <a:xfrm>
            <a:off x="471487" y="1901947"/>
            <a:ext cx="5915025" cy="1651743"/>
          </a:xfrm>
          <a:prstGeom prst="rect">
            <a:avLst/>
          </a:prstGeom>
          <a:noFill/>
          <a:ln>
            <a:noFill/>
          </a:ln>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kumimoji="1" lang="ja-JP" altLang="en-US"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何回も利用できるの？</a:t>
            </a:r>
            <a:endParaRPr kumimoji="1" lang="en-US" altLang="ja-JP"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a:p>
            <a:pPr marL="0" lvl="0" indent="0">
              <a:lnSpc>
                <a:spcPct val="100000"/>
              </a:lnSpc>
              <a:buNone/>
            </a:pPr>
            <a:r>
              <a:rPr kumimoji="1" lang="ja-JP" altLang="en-US"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　年度内に</a:t>
            </a:r>
            <a:r>
              <a:rPr kumimoji="1" lang="ja-JP" altLang="en-US" sz="1600" b="1" i="0" u="none" strike="noStrike" kern="1200" cap="none" spc="0" normalizeH="0" baseline="0" noProof="0" dirty="0" smtClean="0">
                <a:ln>
                  <a:noFill/>
                </a:ln>
                <a:solidFill>
                  <a:schemeClr val="bg1"/>
                </a:solidFill>
                <a:effectLst/>
                <a:uLnTx/>
                <a:uFillTx/>
                <a:latin typeface="Century Gothic" panose="020B0502020202020204"/>
                <a:ea typeface="メイリオ" panose="020B0604030504040204" pitchFamily="50" charset="-128"/>
              </a:rPr>
              <a:t>２</a:t>
            </a:r>
            <a:r>
              <a:rPr kumimoji="1" lang="ja-JP" altLang="en-US" sz="1600" b="1"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回</a:t>
            </a:r>
            <a:r>
              <a:rPr kumimoji="1" lang="ja-JP" altLang="en-US"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が原則となります</a:t>
            </a:r>
            <a:r>
              <a:rPr lang="ja-JP" altLang="en-US" sz="1600" dirty="0">
                <a:solidFill>
                  <a:prstClr val="black"/>
                </a:solidFill>
              </a:rPr>
              <a:t>が、市長が必要と認める場合は、</a:t>
            </a:r>
            <a:r>
              <a:rPr lang="ja-JP" altLang="en-US" sz="1600" u="sng" dirty="0">
                <a:solidFill>
                  <a:prstClr val="black"/>
                </a:solidFill>
              </a:rPr>
              <a:t>初回</a:t>
            </a:r>
            <a:r>
              <a:rPr kumimoji="1" lang="ja-JP" altLang="en-US"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の申請から１年間は</a:t>
            </a:r>
            <a:r>
              <a:rPr kumimoji="1" lang="ja-JP" altLang="en-US" sz="1600" b="1"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４回</a:t>
            </a:r>
            <a:r>
              <a:rPr kumimoji="1" lang="ja-JP" altLang="en-US" sz="1600" b="0" i="0" u="sng"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までの派遣が可能</a:t>
            </a:r>
            <a:r>
              <a:rPr kumimoji="1" lang="ja-JP" altLang="en-US"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rPr>
              <a:t>です。</a:t>
            </a:r>
            <a:endParaRPr kumimoji="1" lang="en-US" altLang="ja-JP" sz="1600" b="0" i="0" u="none" strike="noStrike" kern="1200" cap="none" spc="0" normalizeH="0" baseline="0" noProof="0" dirty="0" smtClean="0">
              <a:ln>
                <a:noFill/>
              </a:ln>
              <a:solidFill>
                <a:prstClr val="black"/>
              </a:solidFill>
              <a:effectLst/>
              <a:uLnTx/>
              <a:uFillTx/>
              <a:latin typeface="Century Gothic" panose="020B0502020202020204"/>
              <a:ea typeface="メイリオ" panose="020B0604030504040204" pitchFamily="50" charset="-128"/>
            </a:endParaRPr>
          </a:p>
        </p:txBody>
      </p:sp>
      <p:sp>
        <p:nvSpPr>
          <p:cNvPr id="2" name="角丸四角形 1"/>
          <p:cNvSpPr/>
          <p:nvPr/>
        </p:nvSpPr>
        <p:spPr>
          <a:xfrm>
            <a:off x="188686" y="3402428"/>
            <a:ext cx="6535964" cy="4968528"/>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lvl="0" defTabSz="685800">
              <a:spcBef>
                <a:spcPts val="750"/>
              </a:spcBef>
              <a:defRPr/>
            </a:pPr>
            <a:r>
              <a:rPr lang="ja-JP" altLang="en-US" sz="1400" b="1" i="1" u="sng" dirty="0">
                <a:solidFill>
                  <a:prstClr val="black"/>
                </a:solidFill>
                <a:latin typeface="HG丸ｺﾞｼｯｸM-PRO" panose="020F0600000000000000" pitchFamily="50" charset="-128"/>
                <a:ea typeface="HG丸ｺﾞｼｯｸM-PRO" panose="020F0600000000000000" pitchFamily="50" charset="-128"/>
              </a:rPr>
              <a:t>４回実施する場合の</a:t>
            </a:r>
            <a:r>
              <a:rPr lang="ja-JP" altLang="en-US" sz="1400" b="1" i="1" u="sng" dirty="0" smtClean="0">
                <a:solidFill>
                  <a:prstClr val="black"/>
                </a:solidFill>
                <a:latin typeface="HG丸ｺﾞｼｯｸM-PRO" panose="020F0600000000000000" pitchFamily="50" charset="-128"/>
                <a:ea typeface="HG丸ｺﾞｼｯｸM-PRO" panose="020F0600000000000000" pitchFamily="50" charset="-128"/>
              </a:rPr>
              <a:t>イメージ</a:t>
            </a:r>
            <a:endParaRPr lang="en-US" altLang="ja-JP" sz="1400" b="1" i="1" u="sng"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ja-JP" altLang="en-US" sz="1400" i="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i="1" dirty="0">
                <a:solidFill>
                  <a:prstClr val="black"/>
                </a:solidFill>
                <a:latin typeface="HG丸ｺﾞｼｯｸM-PRO" panose="020F0600000000000000" pitchFamily="50" charset="-128"/>
                <a:ea typeface="HG丸ｺﾞｼｯｸM-PRO" panose="020F0600000000000000" pitchFamily="50" charset="-128"/>
              </a:rPr>
              <a:t>普段ウォーキングを行っているけど、みんな高齢になってきた</a:t>
            </a:r>
            <a:r>
              <a:rPr lang="ja-JP" altLang="en-US" sz="1400" i="1" dirty="0" smtClean="0">
                <a:solidFill>
                  <a:prstClr val="black"/>
                </a:solidFill>
                <a:latin typeface="HG丸ｺﾞｼｯｸM-PRO" panose="020F0600000000000000" pitchFamily="50" charset="-128"/>
                <a:ea typeface="HG丸ｺﾞｼｯｸM-PRO" panose="020F0600000000000000" pitchFamily="50" charset="-128"/>
              </a:rPr>
              <a:t>し</a:t>
            </a:r>
            <a:endParaRPr lang="en-US" altLang="ja-JP" sz="1400" i="1"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ja-JP" altLang="en-US" sz="1400" i="1" dirty="0">
                <a:solidFill>
                  <a:prstClr val="black"/>
                </a:solidFill>
                <a:latin typeface="HG丸ｺﾞｼｯｸM-PRO" panose="020F0600000000000000" pitchFamily="50" charset="-128"/>
                <a:ea typeface="HG丸ｺﾞｼｯｸM-PRO" panose="020F0600000000000000" pitchFamily="50" charset="-128"/>
              </a:rPr>
              <a:t>　</a:t>
            </a:r>
            <a:r>
              <a:rPr lang="ja-JP" altLang="en-US" sz="1400" i="1" dirty="0" smtClean="0">
                <a:solidFill>
                  <a:prstClr val="black"/>
                </a:solidFill>
                <a:latin typeface="HG丸ｺﾞｼｯｸM-PRO" panose="020F0600000000000000" pitchFamily="50" charset="-128"/>
                <a:ea typeface="HG丸ｺﾞｼｯｸM-PRO" panose="020F0600000000000000" pitchFamily="50" charset="-128"/>
              </a:rPr>
              <a:t>膝痛</a:t>
            </a:r>
            <a:r>
              <a:rPr lang="ja-JP" altLang="en-US" sz="1400" i="1" dirty="0">
                <a:solidFill>
                  <a:prstClr val="black"/>
                </a:solidFill>
                <a:latin typeface="HG丸ｺﾞｼｯｸM-PRO" panose="020F0600000000000000" pitchFamily="50" charset="-128"/>
                <a:ea typeface="HG丸ｺﾞｼｯｸM-PRO" panose="020F0600000000000000" pitchFamily="50" charset="-128"/>
              </a:rPr>
              <a:t>の人も増えたなあ</a:t>
            </a:r>
            <a:r>
              <a:rPr lang="en-US" altLang="ja-JP" sz="1400" i="1" dirty="0">
                <a:solidFill>
                  <a:prstClr val="black"/>
                </a:solidFill>
                <a:latin typeface="HG丸ｺﾞｼｯｸM-PRO" panose="020F0600000000000000" pitchFamily="50" charset="-128"/>
                <a:ea typeface="HG丸ｺﾞｼｯｸM-PRO" panose="020F0600000000000000" pitchFamily="50" charset="-128"/>
              </a:rPr>
              <a:t>…</a:t>
            </a:r>
            <a:r>
              <a:rPr lang="ja-JP" altLang="en-US" sz="1400" i="1" dirty="0">
                <a:solidFill>
                  <a:prstClr val="black"/>
                </a:solidFill>
                <a:latin typeface="HG丸ｺﾞｼｯｸM-PRO" panose="020F0600000000000000" pitchFamily="50" charset="-128"/>
                <a:ea typeface="HG丸ｺﾞｼｯｸM-PRO" panose="020F0600000000000000" pitchFamily="50" charset="-128"/>
              </a:rPr>
              <a:t>転倒を予防する体操などの情報も知りたい</a:t>
            </a:r>
            <a:r>
              <a:rPr lang="ja-JP" altLang="en-US" sz="1400" i="1"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i="1"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１回目（</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5</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月）：〇〇病院　理学療法士</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体力測定」と「膝痛予防についての講話とストレッチの指導</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２回目</a:t>
            </a:r>
            <a:r>
              <a:rPr lang="ja-JP" altLang="en-US" sz="1400" dirty="0">
                <a:solidFill>
                  <a:prstClr val="black"/>
                </a:solidFill>
                <a:latin typeface="HG丸ｺﾞｼｯｸM-PRO" panose="020F0600000000000000" pitchFamily="50" charset="-128"/>
                <a:ea typeface="HG丸ｺﾞｼｯｸM-PRO" panose="020F0600000000000000" pitchFamily="50" charset="-128"/>
              </a:rPr>
              <a:t>（</a:t>
            </a:r>
            <a:r>
              <a:rPr lang="en-US" altLang="ja-JP" sz="1400" dirty="0">
                <a:solidFill>
                  <a:prstClr val="black"/>
                </a:solidFill>
                <a:latin typeface="HG丸ｺﾞｼｯｸM-PRO" panose="020F0600000000000000" pitchFamily="50" charset="-128"/>
                <a:ea typeface="HG丸ｺﾞｼｯｸM-PRO" panose="020F0600000000000000" pitchFamily="50" charset="-128"/>
              </a:rPr>
              <a:t>7</a:t>
            </a:r>
            <a:r>
              <a:rPr lang="ja-JP" altLang="en-US" sz="1400" dirty="0">
                <a:solidFill>
                  <a:prstClr val="black"/>
                </a:solidFill>
                <a:latin typeface="HG丸ｺﾞｼｯｸM-PRO" panose="020F0600000000000000" pitchFamily="50" charset="-128"/>
                <a:ea typeface="HG丸ｺﾞｼｯｸM-PRO" panose="020F0600000000000000" pitchFamily="50" charset="-128"/>
              </a:rPr>
              <a:t>月）：〇〇病院　理学</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療法士</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ストレッチの復習」と「普段の活動に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加える</a:t>
            </a:r>
            <a:r>
              <a:rPr lang="ja-JP" altLang="en-US" sz="1400" dirty="0">
                <a:solidFill>
                  <a:prstClr val="black"/>
                </a:solidFill>
                <a:latin typeface="HG丸ｺﾞｼｯｸM-PRO" panose="020F0600000000000000" pitchFamily="50" charset="-128"/>
                <a:ea typeface="HG丸ｺﾞｼｯｸM-PRO" panose="020F0600000000000000" pitchFamily="50" charset="-128"/>
              </a:rPr>
              <a:t>筋トレの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指導」</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３回目</a:t>
            </a:r>
            <a:r>
              <a:rPr lang="ja-JP" altLang="en-US" sz="1400" dirty="0">
                <a:solidFill>
                  <a:prstClr val="black"/>
                </a:solidFill>
                <a:latin typeface="HG丸ｺﾞｼｯｸM-PRO" panose="020F0600000000000000" pitchFamily="50" charset="-128"/>
                <a:ea typeface="HG丸ｺﾞｼｯｸM-PRO" panose="020F0600000000000000" pitchFamily="50" charset="-128"/>
              </a:rPr>
              <a:t>（</a:t>
            </a:r>
            <a:r>
              <a:rPr lang="en-US" altLang="ja-JP" sz="1400" dirty="0">
                <a:solidFill>
                  <a:prstClr val="black"/>
                </a:solidFill>
                <a:latin typeface="HG丸ｺﾞｼｯｸM-PRO" panose="020F0600000000000000" pitchFamily="50" charset="-128"/>
                <a:ea typeface="HG丸ｺﾞｼｯｸM-PRO" panose="020F0600000000000000" pitchFamily="50" charset="-128"/>
              </a:rPr>
              <a:t>10</a:t>
            </a:r>
            <a:r>
              <a:rPr lang="ja-JP" altLang="en-US" sz="1400" dirty="0">
                <a:solidFill>
                  <a:prstClr val="black"/>
                </a:solidFill>
                <a:latin typeface="HG丸ｺﾞｼｯｸM-PRO" panose="020F0600000000000000" pitchFamily="50" charset="-128"/>
                <a:ea typeface="HG丸ｺﾞｼｯｸM-PRO" panose="020F0600000000000000" pitchFamily="50" charset="-128"/>
              </a:rPr>
              <a:t>月）：〇〇病院　作業</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療法士</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筋トレの復習」と「転倒予防のための日常生活の工夫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４回目</a:t>
            </a:r>
            <a:r>
              <a:rPr lang="ja-JP" altLang="en-US" sz="1400" dirty="0">
                <a:solidFill>
                  <a:prstClr val="black"/>
                </a:solidFill>
                <a:latin typeface="HG丸ｺﾞｼｯｸM-PRO" panose="020F0600000000000000" pitchFamily="50" charset="-128"/>
                <a:ea typeface="HG丸ｺﾞｼｯｸM-PRO" panose="020F0600000000000000" pitchFamily="50" charset="-128"/>
              </a:rPr>
              <a:t>（</a:t>
            </a:r>
            <a:r>
              <a:rPr lang="en-US" altLang="ja-JP" sz="1400" dirty="0">
                <a:solidFill>
                  <a:prstClr val="black"/>
                </a:solidFill>
                <a:latin typeface="HG丸ｺﾞｼｯｸM-PRO" panose="020F0600000000000000" pitchFamily="50" charset="-128"/>
                <a:ea typeface="HG丸ｺﾞｼｯｸM-PRO" panose="020F0600000000000000" pitchFamily="50" charset="-128"/>
              </a:rPr>
              <a:t>2</a:t>
            </a:r>
            <a:r>
              <a:rPr lang="ja-JP" altLang="en-US" sz="1400" dirty="0">
                <a:solidFill>
                  <a:prstClr val="black"/>
                </a:solidFill>
                <a:latin typeface="HG丸ｺﾞｼｯｸM-PRO" panose="020F0600000000000000" pitchFamily="50" charset="-128"/>
                <a:ea typeface="HG丸ｺﾞｼｯｸM-PRO" panose="020F0600000000000000" pitchFamily="50" charset="-128"/>
              </a:rPr>
              <a:t>月）：〇〇病院　理学</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療法士</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defTabSz="685800">
              <a:spcBef>
                <a:spcPts val="750"/>
              </a:spcBef>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普段の活動の効果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をはかるための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体力測定」と「まとめ」</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2" cstate="print">
            <a:grayscl/>
            <a:extLst>
              <a:ext uri="{28A0092B-C50C-407E-A947-70E740481C1C}">
                <a14:useLocalDpi xmlns:a14="http://schemas.microsoft.com/office/drawing/2010/main" val="0"/>
              </a:ext>
            </a:extLst>
          </a:blip>
          <a:stretch>
            <a:fillRect/>
          </a:stretch>
        </p:blipFill>
        <p:spPr>
          <a:xfrm>
            <a:off x="5159556" y="7188779"/>
            <a:ext cx="811941" cy="1152000"/>
          </a:xfrm>
          <a:prstGeom prst="rect">
            <a:avLst/>
          </a:prstGeom>
        </p:spPr>
      </p:pic>
      <p:pic>
        <p:nvPicPr>
          <p:cNvPr id="4" name="図 3"/>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1286492" y="7178316"/>
            <a:ext cx="832320" cy="1152000"/>
          </a:xfrm>
          <a:prstGeom prst="rect">
            <a:avLst/>
          </a:prstGeom>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5129" y="7189809"/>
            <a:ext cx="969223" cy="11405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000"/>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5206" y="7188779"/>
            <a:ext cx="861892" cy="1141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000"/>
                  </a:outerShdw>
                </a:effectLst>
              </a14:hiddenEffects>
            </a:ext>
          </a:extLst>
        </p:spPr>
      </p:pic>
    </p:spTree>
    <p:extLst>
      <p:ext uri="{BB962C8B-B14F-4D97-AF65-F5344CB8AC3E}">
        <p14:creationId xmlns:p14="http://schemas.microsoft.com/office/powerpoint/2010/main" val="137581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スライス">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463</TotalTime>
  <Words>620</Words>
  <Application>Microsoft Office PowerPoint</Application>
  <PresentationFormat>A4 210 x 297 mm</PresentationFormat>
  <Paragraphs>41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メイリオ</vt:lpstr>
      <vt:lpstr>游ゴシック</vt:lpstr>
      <vt:lpstr>Arial</vt:lpstr>
      <vt:lpstr>Century Gothic</vt:lpstr>
      <vt:lpstr>Wingdings 3</vt:lpstr>
      <vt:lpstr>スライス</vt:lpstr>
      <vt:lpstr>専門家の力を活用してみませんか？</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専門家の力を活用してみませんか？</dc:title>
  <dc:creator>堀尾　暁</dc:creator>
  <cp:lastModifiedBy>天野　裕司</cp:lastModifiedBy>
  <cp:revision>64</cp:revision>
  <cp:lastPrinted>2022-07-14T04:11:27Z</cp:lastPrinted>
  <dcterms:created xsi:type="dcterms:W3CDTF">2019-03-04T06:21:08Z</dcterms:created>
  <dcterms:modified xsi:type="dcterms:W3CDTF">2024-03-13T05:20:08Z</dcterms:modified>
</cp:coreProperties>
</file>