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"/>
  </p:notesMasterIdLst>
  <p:sldIdLst>
    <p:sldId id="265" r:id="rId2"/>
    <p:sldId id="262" r:id="rId3"/>
  </p:sldIdLst>
  <p:sldSz cx="7559675" cy="1069181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有希子 平野" initials="有希子" lastIdx="1" clrIdx="0">
    <p:extLst>
      <p:ext uri="{19B8F6BF-5375-455C-9EA6-DF929625EA0E}">
        <p15:presenceInfo xmlns:p15="http://schemas.microsoft.com/office/powerpoint/2012/main" userId="e52f9c755c6a44e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6600"/>
    <a:srgbClr val="FF9933"/>
    <a:srgbClr val="FC3AF3"/>
    <a:srgbClr val="DD047D"/>
    <a:srgbClr val="D10FC3"/>
    <a:srgbClr val="D50B70"/>
    <a:srgbClr val="F70986"/>
    <a:srgbClr val="69D8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淡色スタイル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中間スタイル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3716" autoAdjust="0"/>
  </p:normalViewPr>
  <p:slideViewPr>
    <p:cSldViewPr snapToGrid="0">
      <p:cViewPr>
        <p:scale>
          <a:sx n="89" d="100"/>
          <a:sy n="89" d="100"/>
        </p:scale>
        <p:origin x="1104" y="-2898"/>
      </p:cViewPr>
      <p:guideLst>
        <p:guide orient="horz" pos="3368"/>
        <p:guide pos="23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2010" y="84"/>
      </p:cViewPr>
      <p:guideLst>
        <p:guide orient="horz" pos="3131"/>
        <p:guide pos="214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7"/>
            <a:ext cx="2949789" cy="498693"/>
          </a:xfrm>
          <a:prstGeom prst="rect">
            <a:avLst/>
          </a:prstGeom>
        </p:spPr>
        <p:txBody>
          <a:bodyPr vert="horz" lIns="91358" tIns="45680" rIns="91358" bIns="4568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3" y="7"/>
            <a:ext cx="2949789" cy="498693"/>
          </a:xfrm>
          <a:prstGeom prst="rect">
            <a:avLst/>
          </a:prstGeom>
        </p:spPr>
        <p:txBody>
          <a:bodyPr vert="horz" lIns="91358" tIns="45680" rIns="91358" bIns="45680" rtlCol="0"/>
          <a:lstStyle>
            <a:lvl1pPr algn="r">
              <a:defRPr sz="1200"/>
            </a:lvl1pPr>
          </a:lstStyle>
          <a:p>
            <a:fld id="{274E34BB-138A-4A74-A997-D818656A754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7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80" rIns="91358" bIns="4568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3" y="4783313"/>
            <a:ext cx="5445760" cy="3913614"/>
          </a:xfrm>
          <a:prstGeom prst="rect">
            <a:avLst/>
          </a:prstGeom>
        </p:spPr>
        <p:txBody>
          <a:bodyPr vert="horz" lIns="91358" tIns="45680" rIns="91358" bIns="4568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5" y="9440649"/>
            <a:ext cx="2949789" cy="498692"/>
          </a:xfrm>
          <a:prstGeom prst="rect">
            <a:avLst/>
          </a:prstGeom>
        </p:spPr>
        <p:txBody>
          <a:bodyPr vert="horz" lIns="91358" tIns="45680" rIns="91358" bIns="4568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3" y="9440649"/>
            <a:ext cx="2949789" cy="498692"/>
          </a:xfrm>
          <a:prstGeom prst="rect">
            <a:avLst/>
          </a:prstGeom>
        </p:spPr>
        <p:txBody>
          <a:bodyPr vert="horz" lIns="91358" tIns="45680" rIns="91358" bIns="45680" rtlCol="0" anchor="b"/>
          <a:lstStyle>
            <a:lvl1pPr algn="r">
              <a:defRPr sz="1200"/>
            </a:lvl1pPr>
          </a:lstStyle>
          <a:p>
            <a:fld id="{39FA41C2-A7EF-4ABC-A1A8-86EC9DCA73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2943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1C2-A7EF-4ABC-A1A8-86EC9DCA736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3522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7392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0281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600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8905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22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9873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3469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7270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2533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625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267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456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82BF982-E736-D21F-005A-65CB8A3FB8F7}"/>
              </a:ext>
            </a:extLst>
          </p:cNvPr>
          <p:cNvSpPr txBox="1"/>
          <p:nvPr/>
        </p:nvSpPr>
        <p:spPr>
          <a:xfrm>
            <a:off x="405367" y="1129412"/>
            <a:ext cx="6771432" cy="655304"/>
          </a:xfrm>
          <a:prstGeom prst="roundRect">
            <a:avLst/>
          </a:prstGeom>
          <a:solidFill>
            <a:schemeClr val="bg1"/>
          </a:solidFill>
        </p:spPr>
        <p:txBody>
          <a:bodyPr vert="horz" wrap="square" rtlCol="0">
            <a:noAutofit/>
          </a:bodyPr>
          <a:lstStyle/>
          <a:p>
            <a:r>
              <a:rPr lang="ja-JP" altLang="en-US" sz="352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心配な方がいたらご相談ください</a:t>
            </a:r>
            <a:endParaRPr lang="en-US" altLang="ja-JP" sz="3527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9B026F5-82FC-CC01-EF48-97F551473C87}"/>
              </a:ext>
            </a:extLst>
          </p:cNvPr>
          <p:cNvSpPr txBox="1"/>
          <p:nvPr/>
        </p:nvSpPr>
        <p:spPr>
          <a:xfrm>
            <a:off x="2268287" y="2559381"/>
            <a:ext cx="5254429" cy="3638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en-US" altLang="ja-JP" sz="1764" dirty="0">
              <a:solidFill>
                <a:schemeClr val="accent6">
                  <a:lumMod val="5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9" name="図 48" descr="アイコン&#10;&#10;自動的に生成された説明">
            <a:extLst>
              <a:ext uri="{FF2B5EF4-FFF2-40B4-BE49-F238E27FC236}">
                <a16:creationId xmlns:a16="http://schemas.microsoft.com/office/drawing/2014/main" id="{B3117905-5CFF-D897-6F35-EE4387ECA2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661" y="1784716"/>
            <a:ext cx="941540" cy="924025"/>
          </a:xfrm>
          <a:prstGeom prst="rect">
            <a:avLst/>
          </a:prstGeom>
        </p:spPr>
      </p:pic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E4C99164-820E-2877-1535-8FB7A99F3CCC}"/>
              </a:ext>
            </a:extLst>
          </p:cNvPr>
          <p:cNvSpPr txBox="1"/>
          <p:nvPr/>
        </p:nvSpPr>
        <p:spPr>
          <a:xfrm>
            <a:off x="206536" y="2240942"/>
            <a:ext cx="4884735" cy="14155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ja-JP" altLang="en-US" sz="220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日常生活の中での</a:t>
            </a:r>
            <a:endParaRPr lang="en-US" altLang="ja-JP" sz="220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>
                <a:solidFill>
                  <a:schemeClr val="accent6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  <a:r>
              <a:rPr lang="ja-JP" altLang="en-US" sz="2646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あなたの</a:t>
            </a:r>
            <a:r>
              <a:rPr lang="ja-JP" altLang="en-US" sz="2646" dirty="0" smtClean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「ちょっとし</a:t>
            </a:r>
            <a:r>
              <a:rPr lang="ja-JP" altLang="en-US" sz="2646" dirty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た</a:t>
            </a:r>
            <a:r>
              <a:rPr lang="ja-JP" altLang="en-US" sz="2646" dirty="0" smtClean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</a:t>
            </a:r>
            <a:r>
              <a:rPr lang="ja-JP" altLang="en-US" sz="2646" dirty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</a:t>
            </a:r>
            <a:r>
              <a:rPr lang="ja-JP" altLang="en-US" sz="2205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が</a:t>
            </a:r>
            <a:endParaRPr lang="en-US" altLang="ja-JP" sz="2205" dirty="0">
              <a:solidFill>
                <a:sysClr val="windowText" lastClr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>
                <a:solidFill>
                  <a:schemeClr val="accent6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</a:t>
            </a:r>
            <a:r>
              <a:rPr lang="ja-JP" altLang="en-US" sz="2205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高齢者の安全・安心につながります。</a:t>
            </a:r>
          </a:p>
          <a:p>
            <a:endParaRPr lang="ja-JP" altLang="en-US" sz="1543" b="1" dirty="0">
              <a:solidFill>
                <a:schemeClr val="accent6">
                  <a:lumMod val="50000"/>
                </a:schemeClr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2" name="楕円 1"/>
          <p:cNvSpPr/>
          <p:nvPr/>
        </p:nvSpPr>
        <p:spPr>
          <a:xfrm>
            <a:off x="390094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4" name="楕円 53"/>
          <p:cNvSpPr/>
          <p:nvPr/>
        </p:nvSpPr>
        <p:spPr>
          <a:xfrm>
            <a:off x="836282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5" name="楕円 54"/>
          <p:cNvSpPr/>
          <p:nvPr/>
        </p:nvSpPr>
        <p:spPr>
          <a:xfrm>
            <a:off x="1301150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7" name="楕円 56"/>
          <p:cNvSpPr/>
          <p:nvPr/>
        </p:nvSpPr>
        <p:spPr>
          <a:xfrm>
            <a:off x="1773479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1" name="楕円 60"/>
          <p:cNvSpPr/>
          <p:nvPr/>
        </p:nvSpPr>
        <p:spPr>
          <a:xfrm>
            <a:off x="2268287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2" name="楕円 61"/>
          <p:cNvSpPr/>
          <p:nvPr/>
        </p:nvSpPr>
        <p:spPr>
          <a:xfrm>
            <a:off x="2769977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0094" y="432117"/>
            <a:ext cx="2931429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5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高齢者のみまもりあい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793" y="1791699"/>
            <a:ext cx="2170402" cy="2298073"/>
          </a:xfrm>
          <a:prstGeom prst="rect">
            <a:avLst/>
          </a:prstGeom>
        </p:spPr>
      </p:pic>
      <p:sp>
        <p:nvSpPr>
          <p:cNvPr id="29" name="正方形/長方形 28"/>
          <p:cNvSpPr/>
          <p:nvPr/>
        </p:nvSpPr>
        <p:spPr>
          <a:xfrm>
            <a:off x="433915" y="5668999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68" name="正方形/長方形 67"/>
          <p:cNvSpPr/>
          <p:nvPr/>
        </p:nvSpPr>
        <p:spPr>
          <a:xfrm>
            <a:off x="2208173" y="5674985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69" name="正方形/長方形 68"/>
          <p:cNvSpPr/>
          <p:nvPr/>
        </p:nvSpPr>
        <p:spPr>
          <a:xfrm>
            <a:off x="3992661" y="5674985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70" name="正方形/長方形 69"/>
          <p:cNvSpPr/>
          <p:nvPr/>
        </p:nvSpPr>
        <p:spPr>
          <a:xfrm>
            <a:off x="5747770" y="5665328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pic>
        <p:nvPicPr>
          <p:cNvPr id="42" name="図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26" y="5655927"/>
            <a:ext cx="1376024" cy="1484918"/>
          </a:xfrm>
          <a:prstGeom prst="rect">
            <a:avLst/>
          </a:prstGeom>
        </p:spPr>
      </p:pic>
      <p:pic>
        <p:nvPicPr>
          <p:cNvPr id="71" name="図 7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98" y="5864602"/>
            <a:ext cx="630289" cy="533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図 4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15" b="-382"/>
          <a:stretch/>
        </p:blipFill>
        <p:spPr>
          <a:xfrm>
            <a:off x="2347508" y="5778099"/>
            <a:ext cx="692569" cy="1375596"/>
          </a:xfrm>
          <a:prstGeom prst="rect">
            <a:avLst/>
          </a:prstGeom>
        </p:spPr>
      </p:pic>
      <p:sp>
        <p:nvSpPr>
          <p:cNvPr id="74" name="雲形吹き出し 73"/>
          <p:cNvSpPr/>
          <p:nvPr/>
        </p:nvSpPr>
        <p:spPr>
          <a:xfrm>
            <a:off x="179269" y="4027606"/>
            <a:ext cx="1955228" cy="1421834"/>
          </a:xfrm>
          <a:prstGeom prst="cloudCallout">
            <a:avLst>
              <a:gd name="adj1" fmla="val 27285"/>
              <a:gd name="adj2" fmla="val 7275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288739" y="4278334"/>
            <a:ext cx="1915194" cy="890244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隣の家、何日も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洗濯物が干されたままだわ</a:t>
            </a:r>
            <a:r>
              <a:rPr lang="en-US" altLang="ja-JP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…</a:t>
            </a:r>
          </a:p>
        </p:txBody>
      </p:sp>
      <p:sp>
        <p:nvSpPr>
          <p:cNvPr id="75" name="雲形吹き出し 74"/>
          <p:cNvSpPr/>
          <p:nvPr/>
        </p:nvSpPr>
        <p:spPr>
          <a:xfrm>
            <a:off x="2190003" y="3931399"/>
            <a:ext cx="1779822" cy="1413604"/>
          </a:xfrm>
          <a:prstGeom prst="cloudCallout">
            <a:avLst>
              <a:gd name="adj1" fmla="val -18266"/>
              <a:gd name="adj2" fmla="val 8235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2309948" y="4215486"/>
            <a:ext cx="1800845" cy="890244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心配だけど、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どこに相談したらいいかしら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8" name="雲形吹き出し 77"/>
          <p:cNvSpPr/>
          <p:nvPr/>
        </p:nvSpPr>
        <p:spPr>
          <a:xfrm>
            <a:off x="4043231" y="4112527"/>
            <a:ext cx="1704539" cy="1232476"/>
          </a:xfrm>
          <a:prstGeom prst="cloudCallout">
            <a:avLst>
              <a:gd name="adj1" fmla="val -8809"/>
              <a:gd name="adj2" fmla="val 7982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 dirty="0"/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4184198" y="4254763"/>
            <a:ext cx="1702444" cy="890244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そういえば、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この前貰った</a:t>
            </a:r>
            <a:endParaRPr lang="en-US" altLang="ja-JP" sz="1543" b="1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チラシに</a:t>
            </a:r>
            <a:r>
              <a:rPr lang="en-US" altLang="ja-JP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…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cxnSp>
        <p:nvCxnSpPr>
          <p:cNvPr id="86" name="直線矢印コネクタ 85"/>
          <p:cNvCxnSpPr>
            <a:stCxn id="29" idx="3"/>
            <a:endCxn id="68" idx="1"/>
          </p:cNvCxnSpPr>
          <p:nvPr/>
        </p:nvCxnSpPr>
        <p:spPr>
          <a:xfrm>
            <a:off x="1977349" y="6382969"/>
            <a:ext cx="230824" cy="59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317911" y="7695360"/>
            <a:ext cx="6937275" cy="2091993"/>
          </a:xfrm>
          <a:prstGeom prst="roundRect">
            <a:avLst/>
          </a:prstGeom>
          <a:solidFill>
            <a:schemeClr val="bg1"/>
          </a:solidFill>
          <a:ln w="28575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3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地域でお互いに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見守りあうことが、支えあいに繋がりま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す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。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”</a:t>
            </a:r>
            <a:r>
              <a:rPr lang="en-US" altLang="ja-JP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”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</a:t>
            </a:r>
            <a:r>
              <a:rPr lang="en-US" altLang="ja-JP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”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のポイント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って、どんなこと？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「気づいた時はどこに連絡したらいいの？」　など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205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⇒</a:t>
            </a:r>
            <a:r>
              <a:rPr lang="ja-JP" altLang="en-US" sz="2205" b="1" u="sng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詳しくは裏面をご確認ください。</a:t>
            </a:r>
          </a:p>
        </p:txBody>
      </p:sp>
      <p:sp>
        <p:nvSpPr>
          <p:cNvPr id="36" name="正方形/長方形 35"/>
          <p:cNvSpPr/>
          <p:nvPr/>
        </p:nvSpPr>
        <p:spPr>
          <a:xfrm>
            <a:off x="5237038" y="432764"/>
            <a:ext cx="2018149" cy="512613"/>
          </a:xfrm>
          <a:prstGeom prst="rect">
            <a:avLst/>
          </a:prstGeom>
          <a:solidFill>
            <a:srgbClr val="FF7C80"/>
          </a:solidFill>
          <a:ln>
            <a:solidFill>
              <a:srgbClr val="FF7C8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05" b="1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大穴</a:t>
            </a:r>
            <a:r>
              <a:rPr lang="ja-JP" altLang="en-US" sz="2205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地区</a:t>
            </a:r>
            <a:endParaRPr lang="en-US" altLang="ja-JP" sz="2205" b="1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37" name="図 36" descr="アイコン&#10;&#10;自動的に生成された説明">
            <a:extLst>
              <a:ext uri="{FF2B5EF4-FFF2-40B4-BE49-F238E27FC236}">
                <a16:creationId xmlns:a16="http://schemas.microsoft.com/office/drawing/2014/main" id="{88610B12-9366-4E2B-AA6C-830D7D8558D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19" b="47185"/>
          <a:stretch/>
        </p:blipFill>
        <p:spPr>
          <a:xfrm rot="2036997">
            <a:off x="3077082" y="5742204"/>
            <a:ext cx="449022" cy="68238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64" b="43276"/>
          <a:stretch/>
        </p:blipFill>
        <p:spPr>
          <a:xfrm>
            <a:off x="338014" y="5770671"/>
            <a:ext cx="695377" cy="764363"/>
          </a:xfrm>
          <a:prstGeom prst="rect">
            <a:avLst/>
          </a:prstGeom>
        </p:spPr>
      </p:pic>
      <p:cxnSp>
        <p:nvCxnSpPr>
          <p:cNvPr id="8" name="直線コネクタ 7"/>
          <p:cNvCxnSpPr/>
          <p:nvPr/>
        </p:nvCxnSpPr>
        <p:spPr>
          <a:xfrm flipH="1" flipV="1">
            <a:off x="5747770" y="5655927"/>
            <a:ext cx="1507416" cy="14360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図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092" y="6130336"/>
            <a:ext cx="681859" cy="993437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270" y="5675674"/>
            <a:ext cx="736205" cy="1023826"/>
          </a:xfrm>
          <a:prstGeom prst="rect">
            <a:avLst/>
          </a:prstGeom>
        </p:spPr>
      </p:pic>
      <p:sp>
        <p:nvSpPr>
          <p:cNvPr id="13" name="円形吹き出し 12"/>
          <p:cNvSpPr/>
          <p:nvPr/>
        </p:nvSpPr>
        <p:spPr>
          <a:xfrm>
            <a:off x="5821176" y="4027606"/>
            <a:ext cx="1571019" cy="1421834"/>
          </a:xfrm>
          <a:prstGeom prst="wedgeEllipseCallout">
            <a:avLst>
              <a:gd name="adj1" fmla="val 4985"/>
              <a:gd name="adj2" fmla="val 7214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886642" y="4192757"/>
            <a:ext cx="1702444" cy="141563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はい、こちら</a:t>
            </a:r>
            <a:endParaRPr lang="en-US" altLang="ja-JP" sz="1543" b="1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 smtClean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ja-JP" altLang="en-US" sz="1543" b="1" dirty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大穴</a:t>
            </a:r>
            <a:r>
              <a:rPr lang="ja-JP" altLang="en-US" sz="1543" b="1" dirty="0" smtClean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在宅介護支援センター」</a:t>
            </a:r>
            <a:r>
              <a:rPr lang="ja-JP" altLang="en-US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</a:t>
            </a:r>
            <a:endParaRPr lang="en-US" altLang="ja-JP" sz="1543" b="1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92" t="1431" r="6670" b="70201"/>
          <a:stretch/>
        </p:blipFill>
        <p:spPr>
          <a:xfrm>
            <a:off x="6261006" y="6060934"/>
            <a:ext cx="579562" cy="610611"/>
          </a:xfrm>
          <a:prstGeom prst="rect">
            <a:avLst/>
          </a:prstGeom>
        </p:spPr>
      </p:pic>
      <p:cxnSp>
        <p:nvCxnSpPr>
          <p:cNvPr id="47" name="直線矢印コネクタ 46"/>
          <p:cNvCxnSpPr/>
          <p:nvPr/>
        </p:nvCxnSpPr>
        <p:spPr>
          <a:xfrm>
            <a:off x="3734121" y="6369897"/>
            <a:ext cx="221154" cy="8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>
            <a:off x="5527678" y="6358093"/>
            <a:ext cx="221154" cy="8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5813236" y="5747100"/>
            <a:ext cx="621614" cy="3893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997" y="5717812"/>
            <a:ext cx="774344" cy="436214"/>
          </a:xfrm>
          <a:prstGeom prst="rect">
            <a:avLst/>
          </a:prstGeom>
        </p:spPr>
      </p:pic>
      <p:sp>
        <p:nvSpPr>
          <p:cNvPr id="52" name="テキスト ボックス 51"/>
          <p:cNvSpPr txBox="1"/>
          <p:nvPr/>
        </p:nvSpPr>
        <p:spPr>
          <a:xfrm>
            <a:off x="6360317" y="6728480"/>
            <a:ext cx="674438" cy="325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190" y="6661159"/>
            <a:ext cx="720697" cy="405992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61" b="2566"/>
          <a:stretch/>
        </p:blipFill>
        <p:spPr>
          <a:xfrm rot="701656">
            <a:off x="3839807" y="6407110"/>
            <a:ext cx="769908" cy="659242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385" y="5629643"/>
            <a:ext cx="1335092" cy="1481608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 rot="598527">
            <a:off x="4475295" y="5790489"/>
            <a:ext cx="739991" cy="3157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 rot="577443">
            <a:off x="4370250" y="5812175"/>
            <a:ext cx="10322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気づきの相談窓口</a:t>
            </a:r>
            <a:endParaRPr kumimoji="1" lang="ja-JP" altLang="en-US" sz="800" dirty="0"/>
          </a:p>
        </p:txBody>
      </p:sp>
      <p:pic>
        <p:nvPicPr>
          <p:cNvPr id="63" name="図 62" descr="アイコン&#10;&#10;自動的に生成された説明">
            <a:extLst>
              <a:ext uri="{FF2B5EF4-FFF2-40B4-BE49-F238E27FC236}">
                <a16:creationId xmlns:a16="http://schemas.microsoft.com/office/drawing/2014/main" id="{B3117905-5CFF-D897-6F35-EE4387ECA24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681" y="5985296"/>
            <a:ext cx="203180" cy="217416"/>
          </a:xfrm>
          <a:prstGeom prst="rect">
            <a:avLst/>
          </a:prstGeom>
        </p:spPr>
      </p:pic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F4E5F5EE-3233-E2A5-DDC1-8FDCF2CF458D}"/>
              </a:ext>
            </a:extLst>
          </p:cNvPr>
          <p:cNvSpPr txBox="1"/>
          <p:nvPr/>
        </p:nvSpPr>
        <p:spPr>
          <a:xfrm>
            <a:off x="2611656" y="9834887"/>
            <a:ext cx="2444260" cy="74571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令和５年３月</a:t>
            </a:r>
            <a:endParaRPr lang="en-US" altLang="ja-JP" sz="16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646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船</a:t>
            </a:r>
            <a:r>
              <a:rPr lang="ja-JP" altLang="en-US" sz="2646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橋　市</a:t>
            </a:r>
            <a:endParaRPr lang="en-US" altLang="ja-JP" sz="2646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198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1102453" y="568607"/>
            <a:ext cx="2656386" cy="4934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対面での気づき</a:t>
            </a:r>
          </a:p>
        </p:txBody>
      </p:sp>
      <p:sp>
        <p:nvSpPr>
          <p:cNvPr id="40" name="角丸四角形 39"/>
          <p:cNvSpPr/>
          <p:nvPr/>
        </p:nvSpPr>
        <p:spPr>
          <a:xfrm>
            <a:off x="4283816" y="547611"/>
            <a:ext cx="2656386" cy="4934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外観からの気づき</a:t>
            </a:r>
          </a:p>
        </p:txBody>
      </p:sp>
      <p:sp>
        <p:nvSpPr>
          <p:cNvPr id="45" name="正方形/長方形 44"/>
          <p:cNvSpPr/>
          <p:nvPr/>
        </p:nvSpPr>
        <p:spPr>
          <a:xfrm>
            <a:off x="1044704" y="1171278"/>
            <a:ext cx="3004839" cy="1631291"/>
          </a:xfrm>
          <a:prstGeom prst="rect">
            <a:avLst/>
          </a:prstGeom>
          <a:solidFill>
            <a:srgbClr val="69D8F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会話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での物忘れが少し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目立つ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地域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の集まりに来なく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なった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●いつも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挨拶していた人が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しな</a:t>
            </a:r>
            <a:endParaRPr lang="en-US" altLang="ja-JP" sz="15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500" b="1" dirty="0" err="1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なった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4283816" y="1218875"/>
            <a:ext cx="2897875" cy="343406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ポスト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に新聞などが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溜まって</a:t>
            </a:r>
            <a:endParaRPr lang="en-US" altLang="ja-JP" sz="15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雨戸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が閉まった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まま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何日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洗濯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物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が干しっぱなし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夜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でも電気が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つかない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ゴミ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があふれて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怒鳴り声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聞こえる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見知らぬ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人が家に出入り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して</a:t>
            </a:r>
            <a:endParaRPr lang="en-US" altLang="ja-JP" sz="15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1044704" y="2815515"/>
            <a:ext cx="3004839" cy="183742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季節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はずれの服装をして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汚れた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ままの服を着て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急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やせた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におい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41101" y="1218875"/>
            <a:ext cx="577475" cy="1502145"/>
          </a:xfrm>
          <a:prstGeom prst="roundRect">
            <a:avLst/>
          </a:prstGeom>
          <a:solidFill>
            <a:srgbClr val="69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</a:t>
            </a:r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守</a:t>
            </a:r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り</a:t>
            </a:r>
          </a:p>
        </p:txBody>
      </p:sp>
      <p:pic>
        <p:nvPicPr>
          <p:cNvPr id="48" name="図 4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491" y="3741550"/>
            <a:ext cx="839753" cy="812108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角丸四角形 50"/>
          <p:cNvSpPr/>
          <p:nvPr/>
        </p:nvSpPr>
        <p:spPr>
          <a:xfrm>
            <a:off x="341101" y="2854690"/>
            <a:ext cx="577475" cy="167153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相</a:t>
            </a:r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談</a:t>
            </a:r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ja-JP" altLang="en-US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2" name="角丸四角形 51"/>
          <p:cNvSpPr/>
          <p:nvPr/>
        </p:nvSpPr>
        <p:spPr>
          <a:xfrm>
            <a:off x="341102" y="4689060"/>
            <a:ext cx="577475" cy="909162"/>
          </a:xfrm>
          <a:prstGeom prst="round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連絡</a:t>
            </a:r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1044705" y="4697194"/>
            <a:ext cx="3023082" cy="986959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倒れて</a:t>
            </a: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動けなくなっている</a:t>
            </a:r>
            <a:endParaRPr lang="en-US" altLang="ja-JP" sz="1500" b="1" dirty="0">
              <a:solidFill>
                <a:srgbClr val="FFFF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4283816" y="4678828"/>
            <a:ext cx="2897875" cy="986959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</a:t>
            </a: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が倒れているのが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見える</a:t>
            </a:r>
            <a:endParaRPr lang="en-US" altLang="ja-JP" sz="1500" b="1" dirty="0">
              <a:solidFill>
                <a:srgbClr val="FFFF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異臭</a:t>
            </a: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する</a:t>
            </a:r>
            <a:endParaRPr lang="en-US" altLang="ja-JP" sz="1500" b="1" dirty="0">
              <a:solidFill>
                <a:srgbClr val="FFFF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爆発 1 1"/>
          <p:cNvSpPr/>
          <p:nvPr/>
        </p:nvSpPr>
        <p:spPr>
          <a:xfrm>
            <a:off x="3491747" y="4655579"/>
            <a:ext cx="912735" cy="646825"/>
          </a:xfrm>
          <a:prstGeom prst="irregularSeal1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0796" tIns="50398" rIns="100796" bIns="503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213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緊急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4C99164-820E-2877-1535-8FB7A99F3CCC}"/>
              </a:ext>
            </a:extLst>
          </p:cNvPr>
          <p:cNvSpPr txBox="1"/>
          <p:nvPr/>
        </p:nvSpPr>
        <p:spPr>
          <a:xfrm>
            <a:off x="159680" y="5679771"/>
            <a:ext cx="6896765" cy="73693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ja-JP" altLang="en-US" sz="2646" dirty="0" smtClean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ja-JP" altLang="en-US" sz="2646" dirty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あれ？おかしいな」</a:t>
            </a:r>
            <a:r>
              <a:rPr lang="ja-JP" altLang="en-US" sz="2205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と</a:t>
            </a:r>
            <a:r>
              <a:rPr lang="ja-JP" altLang="en-US" sz="2205" dirty="0" smtClean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思ったら</a:t>
            </a:r>
            <a:r>
              <a:rPr lang="en-US" altLang="ja-JP" sz="2205" dirty="0" smtClean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…</a:t>
            </a:r>
            <a:endParaRPr lang="ja-JP" altLang="en-US" sz="2205" dirty="0">
              <a:solidFill>
                <a:sysClr val="windowText" lastClr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ja-JP" altLang="en-US" sz="1543" b="1" dirty="0">
              <a:solidFill>
                <a:schemeClr val="accent6">
                  <a:lumMod val="50000"/>
                </a:schemeClr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7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290200" y="6307874"/>
            <a:ext cx="4896576" cy="2639377"/>
          </a:xfrm>
          <a:prstGeom prst="roundRect">
            <a:avLst/>
          </a:prstGeom>
          <a:solidFill>
            <a:schemeClr val="bg1"/>
          </a:solidFill>
          <a:ln w="28575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26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気づきの相談窓口 </a:t>
            </a:r>
            <a:r>
              <a:rPr lang="ja-JP" altLang="en-US" sz="125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</a:t>
            </a:r>
            <a:r>
              <a:rPr lang="ja-JP" altLang="en-US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受付時間　平日　</a:t>
            </a:r>
            <a:r>
              <a:rPr lang="en-US" altLang="ja-JP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9</a:t>
            </a:r>
            <a:r>
              <a:rPr lang="ja-JP" altLang="en-US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時～</a:t>
            </a:r>
            <a:r>
              <a:rPr lang="en-US" altLang="ja-JP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17</a:t>
            </a:r>
            <a:r>
              <a:rPr lang="ja-JP" altLang="en-US" sz="125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時）</a:t>
            </a:r>
            <a:endParaRPr lang="en-US" altLang="ja-JP" sz="125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4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endParaRPr lang="en-US" altLang="ja-JP" sz="1400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4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大穴在宅介護支援センター</a:t>
            </a:r>
            <a:endParaRPr lang="en-US" altLang="ja-JP" sz="24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3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☎</a:t>
            </a:r>
            <a:r>
              <a:rPr lang="ja-JP" altLang="en-US" sz="23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０４７－４００－２３５５</a:t>
            </a:r>
            <a:endParaRPr lang="en-US" altLang="ja-JP" sz="23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54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☞夜間、土日祝日の連絡は</a:t>
            </a:r>
            <a:endParaRPr lang="en-US" altLang="ja-JP" sz="154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6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1600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ja-JP" altLang="en-US" sz="16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見守り</a:t>
            </a:r>
            <a:r>
              <a:rPr lang="ja-JP" altLang="en-US" sz="16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連絡専用</a:t>
            </a:r>
            <a:r>
              <a:rPr lang="ja-JP" altLang="en-US" sz="16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フォーム</a:t>
            </a:r>
            <a:r>
              <a:rPr lang="ja-JP" altLang="en-US" sz="1600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</a:t>
            </a:r>
            <a:r>
              <a:rPr lang="ja-JP" altLang="en-US" sz="1543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</a:t>
            </a:r>
            <a:endParaRPr lang="en-US" altLang="ja-JP" sz="1543" b="1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ご活用ください。</a:t>
            </a:r>
            <a:endParaRPr lang="en-US" altLang="ja-JP" sz="154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  <a:r>
              <a:rPr lang="ja-JP" altLang="en-US" sz="12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（翌営業日の対応になります。）</a:t>
            </a:r>
            <a:r>
              <a:rPr lang="ja-JP" altLang="en-US" sz="12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endParaRPr lang="en-US" altLang="ja-JP" sz="12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8" name="図 17" descr="アイコン&#10;&#10;自動的に生成された説明">
            <a:extLst>
              <a:ext uri="{FF2B5EF4-FFF2-40B4-BE49-F238E27FC236}">
                <a16:creationId xmlns:a16="http://schemas.microsoft.com/office/drawing/2014/main" id="{B3117905-5CFF-D897-6F35-EE4387ECA2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992" y="6847849"/>
            <a:ext cx="583784" cy="62468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270875" y="7815400"/>
            <a:ext cx="929080" cy="855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92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▶左コードを読み取ると、専用メールフォームが開けます。</a:t>
            </a:r>
          </a:p>
        </p:txBody>
      </p:sp>
      <p:sp>
        <p:nvSpPr>
          <p:cNvPr id="22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5317295" y="6307874"/>
            <a:ext cx="2075237" cy="2639377"/>
          </a:xfrm>
          <a:prstGeom prst="roundRect">
            <a:avLst/>
          </a:prstGeom>
          <a:solidFill>
            <a:schemeClr val="bg1"/>
          </a:solidFill>
          <a:ln w="28575" cap="rnd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sz="226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緊急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時連絡先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4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➡</a:t>
            </a:r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警察</a:t>
            </a:r>
            <a:endParaRPr lang="en-US" altLang="ja-JP" sz="20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110</a:t>
            </a:r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番）</a:t>
            </a:r>
            <a:endParaRPr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➡消防、救急（</a:t>
            </a:r>
            <a:r>
              <a:rPr lang="en-US" altLang="ja-JP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119</a:t>
            </a:r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番）</a:t>
            </a:r>
            <a:endParaRPr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32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人命に関わる</a:t>
            </a:r>
            <a:endParaRPr lang="en-US" altLang="ja-JP" sz="132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32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時は連絡を！</a:t>
            </a:r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395" y="8094162"/>
            <a:ext cx="878380" cy="878380"/>
          </a:xfrm>
          <a:prstGeom prst="rect">
            <a:avLst/>
          </a:prstGeom>
        </p:spPr>
      </p:pic>
      <p:sp>
        <p:nvSpPr>
          <p:cNvPr id="25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309145" y="9084766"/>
            <a:ext cx="7083387" cy="951798"/>
          </a:xfrm>
          <a:prstGeom prst="roundRect">
            <a:avLst/>
          </a:prstGeom>
          <a:solidFill>
            <a:schemeClr val="bg1"/>
          </a:solidFill>
          <a:ln w="28575" cap="rnd"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26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地域の連絡先</a:t>
            </a:r>
            <a:endParaRPr lang="en-US" altLang="ja-JP" sz="226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226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32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1323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en-US" altLang="ja-JP" sz="1323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※</a:t>
            </a:r>
            <a:r>
              <a:rPr lang="ja-JP" altLang="en-US" sz="132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町会・自治会、地区社会福祉協</a:t>
            </a:r>
            <a:r>
              <a:rPr lang="ja-JP" altLang="en-US" sz="132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議会、老人クラブの</a:t>
            </a:r>
            <a:r>
              <a:rPr lang="ja-JP" altLang="en-US" sz="132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連絡先など、地域ごとにご活用ください。</a:t>
            </a:r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4E5F5EE-3233-E2A5-DDC1-8FDCF2CF458D}"/>
              </a:ext>
            </a:extLst>
          </p:cNvPr>
          <p:cNvSpPr txBox="1"/>
          <p:nvPr/>
        </p:nvSpPr>
        <p:spPr>
          <a:xfrm>
            <a:off x="309145" y="10036564"/>
            <a:ext cx="7083387" cy="25346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ja-JP" altLang="en-US" sz="1047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○個人情報は、みまもりあいの活動に必要な範囲で取得し、緊急時を除き、第三者に提供しないようにしましょう。</a:t>
            </a:r>
            <a:endParaRPr lang="en-US" altLang="ja-JP" sz="1047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8" name="図 2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074" y="2357915"/>
            <a:ext cx="701046" cy="665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図 2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743" y="1696982"/>
            <a:ext cx="676499" cy="45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図 2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126" y="1895500"/>
            <a:ext cx="611715" cy="54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図 30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3" t="45229" r="61527" b="26697"/>
          <a:stretch/>
        </p:blipFill>
        <p:spPr bwMode="auto">
          <a:xfrm>
            <a:off x="6433993" y="3136306"/>
            <a:ext cx="600418" cy="6216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平行四辺形 31"/>
          <p:cNvSpPr/>
          <p:nvPr/>
        </p:nvSpPr>
        <p:spPr>
          <a:xfrm>
            <a:off x="656203" y="8383918"/>
            <a:ext cx="2289880" cy="45719"/>
          </a:xfrm>
          <a:prstGeom prst="parallelogram">
            <a:avLst/>
          </a:prstGeom>
          <a:solidFill>
            <a:srgbClr val="4174B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下矢印 32"/>
          <p:cNvSpPr/>
          <p:nvPr/>
        </p:nvSpPr>
        <p:spPr>
          <a:xfrm rot="18448098">
            <a:off x="4771951" y="5425742"/>
            <a:ext cx="388369" cy="1233466"/>
          </a:xfrm>
          <a:prstGeom prst="downArrow">
            <a:avLst/>
          </a:prstGeom>
          <a:solidFill>
            <a:srgbClr val="FC3AF3"/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5" name="図 34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282" y="7791455"/>
            <a:ext cx="1109345" cy="1053465"/>
          </a:xfrm>
          <a:prstGeom prst="rect">
            <a:avLst/>
          </a:prstGeom>
        </p:spPr>
      </p:pic>
      <p:sp>
        <p:nvSpPr>
          <p:cNvPr id="34" name="平行四辺形 33"/>
          <p:cNvSpPr/>
          <p:nvPr/>
        </p:nvSpPr>
        <p:spPr>
          <a:xfrm>
            <a:off x="421826" y="7263080"/>
            <a:ext cx="3814801" cy="66892"/>
          </a:xfrm>
          <a:prstGeom prst="parallelogram">
            <a:avLst/>
          </a:prstGeom>
          <a:solidFill>
            <a:srgbClr val="4174B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37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4392</TotalTime>
  <Words>433</Words>
  <PresentationFormat>ユーザー設定</PresentationFormat>
  <Paragraphs>79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3" baseType="lpstr">
      <vt:lpstr>HGPｺﾞｼｯｸE</vt:lpstr>
      <vt:lpstr>HGP教科書体</vt:lpstr>
      <vt:lpstr>HGP創英角ﾎﾟｯﾌﾟ体</vt:lpstr>
      <vt:lpstr>HG丸ｺﾞｼｯｸM-PRO</vt:lpstr>
      <vt:lpstr>UD デジタル 教科書体 NP-B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　</cp:lastModifiedBy>
  <cp:lastPrinted>2023-01-13T02:37:06Z</cp:lastPrinted>
  <dcterms:created xsi:type="dcterms:W3CDTF">2021-06-16T00:44:47Z</dcterms:created>
  <dcterms:modified xsi:type="dcterms:W3CDTF">2023-03-07T02:19:46Z</dcterms:modified>
</cp:coreProperties>
</file>