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58" r:id="rId2"/>
    <p:sldId id="261" r:id="rId3"/>
  </p:sldIdLst>
  <p:sldSz cx="10693400" cy="15122525"/>
  <p:notesSz cx="9939338" cy="6807200"/>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FFCCFF"/>
    <a:srgbClr val="0099FF"/>
    <a:srgbClr val="FFFFCC"/>
    <a:srgbClr val="D1ECFF"/>
    <a:srgbClr val="0000CC"/>
    <a:srgbClr val="00B0F0"/>
    <a:srgbClr val="02FFCC"/>
    <a:srgbClr val="00B7C0"/>
    <a:srgbClr val="1BB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51" autoAdjust="0"/>
  </p:normalViewPr>
  <p:slideViewPr>
    <p:cSldViewPr>
      <p:cViewPr>
        <p:scale>
          <a:sx n="100" d="100"/>
          <a:sy n="100" d="100"/>
        </p:scale>
        <p:origin x="54" y="78"/>
      </p:cViewPr>
      <p:guideLst>
        <p:guide orient="horz" pos="4763"/>
        <p:guide pos="3368"/>
      </p:guideLst>
    </p:cSldViewPr>
  </p:slideViewPr>
  <p:notesTextViewPr>
    <p:cViewPr>
      <p:scale>
        <a:sx n="100" d="100"/>
        <a:sy n="100" d="100"/>
      </p:scale>
      <p:origin x="0" y="0"/>
    </p:cViewPr>
  </p:notesTextViewPr>
  <p:notesViewPr>
    <p:cSldViewPr showGuides="1">
      <p:cViewPr varScale="1">
        <p:scale>
          <a:sx n="119" d="100"/>
          <a:sy n="119" d="100"/>
        </p:scale>
        <p:origin x="-1968" y="-96"/>
      </p:cViewPr>
      <p:guideLst>
        <p:guide orient="horz" pos="2145"/>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046" cy="340360"/>
          </a:xfrm>
          <a:prstGeom prst="rect">
            <a:avLst/>
          </a:prstGeom>
        </p:spPr>
        <p:txBody>
          <a:bodyPr vert="horz" lIns="92199" tIns="46100" rIns="92199" bIns="4610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566" y="1"/>
            <a:ext cx="4307046" cy="340360"/>
          </a:xfrm>
          <a:prstGeom prst="rect">
            <a:avLst/>
          </a:prstGeom>
        </p:spPr>
        <p:txBody>
          <a:bodyPr vert="horz" lIns="92199" tIns="46100" rIns="92199" bIns="46100" rtlCol="0"/>
          <a:lstStyle>
            <a:lvl1pPr algn="r">
              <a:defRPr sz="1200"/>
            </a:lvl1pPr>
          </a:lstStyle>
          <a:p>
            <a:fld id="{DB875BC2-C89F-46FE-9751-FDB55519674D}" type="datetimeFigureOut">
              <a:rPr kumimoji="1" lang="ja-JP" altLang="en-US" smtClean="0"/>
              <a:t>2021/11/18</a:t>
            </a:fld>
            <a:endParaRPr kumimoji="1" lang="ja-JP" altLang="en-US"/>
          </a:p>
        </p:txBody>
      </p:sp>
      <p:sp>
        <p:nvSpPr>
          <p:cNvPr id="4" name="フッター プレースホルダー 3"/>
          <p:cNvSpPr>
            <a:spLocks noGrp="1"/>
          </p:cNvSpPr>
          <p:nvPr>
            <p:ph type="ftr" sz="quarter" idx="2"/>
          </p:nvPr>
        </p:nvSpPr>
        <p:spPr>
          <a:xfrm>
            <a:off x="2" y="6465266"/>
            <a:ext cx="4307046" cy="340360"/>
          </a:xfrm>
          <a:prstGeom prst="rect">
            <a:avLst/>
          </a:prstGeom>
        </p:spPr>
        <p:txBody>
          <a:bodyPr vert="horz" lIns="92199" tIns="46100" rIns="92199" bIns="4610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566" y="6465266"/>
            <a:ext cx="4307046" cy="340360"/>
          </a:xfrm>
          <a:prstGeom prst="rect">
            <a:avLst/>
          </a:prstGeom>
        </p:spPr>
        <p:txBody>
          <a:bodyPr vert="horz" lIns="92199" tIns="46100" rIns="92199" bIns="46100" rtlCol="0" anchor="b"/>
          <a:lstStyle>
            <a:lvl1pPr algn="r">
              <a:defRPr sz="12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43175" y="-26988"/>
            <a:ext cx="4830763" cy="6834188"/>
          </a:xfrm>
          <a:prstGeom prst="rect">
            <a:avLst/>
          </a:prstGeom>
          <a:noFill/>
          <a:ln w="12700">
            <a:solidFill>
              <a:prstClr val="black"/>
            </a:solidFill>
          </a:ln>
        </p:spPr>
        <p:txBody>
          <a:bodyPr vert="horz" lIns="92199" tIns="46100" rIns="92199" bIns="46100"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2021/11/18</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city.funabashi.lg.jp/bousai/003/keikakukaigi/p023950.html" TargetMode="External"/><Relationship Id="rId7" Type="http://schemas.openxmlformats.org/officeDocument/2006/relationships/hyperlink" Target="https://www.city.funabashi.lg.jp/bousai/map/p009037.html" TargetMode="External"/><Relationship Id="rId2" Type="http://schemas.openxmlformats.org/officeDocument/2006/relationships/hyperlink" Target="https://www.city.funabashi.lg.jp/bousai/map/p009037_d/fil/tsunam_jishin.pdf"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ity.funabashi.lg.jp/bousai/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角丸四角形 5">
            <a:extLst>
              <a:ext uri="{FF2B5EF4-FFF2-40B4-BE49-F238E27FC236}">
                <a16:creationId xmlns:a16="http://schemas.microsoft.com/office/drawing/2014/main" id="{A69186CF-D4AA-4055-B0A9-921B8B14A38C}"/>
              </a:ext>
            </a:extLst>
          </p:cNvPr>
          <p:cNvSpPr/>
          <p:nvPr/>
        </p:nvSpPr>
        <p:spPr>
          <a:xfrm>
            <a:off x="15817" y="1014107"/>
            <a:ext cx="3903382"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大地震発生時には、以下の基本方針に則り対応する。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7" name="表 156">
            <a:extLst>
              <a:ext uri="{FF2B5EF4-FFF2-40B4-BE49-F238E27FC236}">
                <a16:creationId xmlns:a16="http://schemas.microsoft.com/office/drawing/2014/main" id="{8865243D-EAE3-4CF5-9E4A-E8CEF07521FF}"/>
              </a:ext>
            </a:extLst>
          </p:cNvPr>
          <p:cNvGraphicFramePr>
            <a:graphicFrameLocks noGrp="1"/>
          </p:cNvGraphicFramePr>
          <p:nvPr>
            <p:extLst>
              <p:ext uri="{D42A27DB-BD31-4B8C-83A1-F6EECF244321}">
                <p14:modId xmlns:p14="http://schemas.microsoft.com/office/powerpoint/2010/main" val="3203605788"/>
              </p:ext>
            </p:extLst>
          </p:nvPr>
        </p:nvGraphicFramePr>
        <p:xfrm>
          <a:off x="66647" y="1302139"/>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61" name="角丸四角形 12">
            <a:extLst>
              <a:ext uri="{FF2B5EF4-FFF2-40B4-BE49-F238E27FC236}">
                <a16:creationId xmlns:a16="http://schemas.microsoft.com/office/drawing/2014/main" id="{F076E9E5-5719-45E5-B461-13BFDFC6821D}"/>
              </a:ext>
            </a:extLst>
          </p:cNvPr>
          <p:cNvSpPr/>
          <p:nvPr/>
        </p:nvSpPr>
        <p:spPr>
          <a:xfrm>
            <a:off x="15816" y="33596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角丸四角形 13">
            <a:extLst>
              <a:ext uri="{FF2B5EF4-FFF2-40B4-BE49-F238E27FC236}">
                <a16:creationId xmlns:a16="http://schemas.microsoft.com/office/drawing/2014/main" id="{65D23062-CF18-4625-BC38-7771CF033A2B}"/>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角丸四角形 14">
            <a:extLst>
              <a:ext uri="{FF2B5EF4-FFF2-40B4-BE49-F238E27FC236}">
                <a16:creationId xmlns:a16="http://schemas.microsoft.com/office/drawing/2014/main" id="{76D15A84-8BA6-45CF-835B-DE403BB0B619}"/>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6" name="表 165">
            <a:extLst>
              <a:ext uri="{FF2B5EF4-FFF2-40B4-BE49-F238E27FC236}">
                <a16:creationId xmlns:a16="http://schemas.microsoft.com/office/drawing/2014/main" id="{3D804BAC-B11B-4D25-9158-65BAD24CB89F}"/>
              </a:ext>
            </a:extLst>
          </p:cNvPr>
          <p:cNvGraphicFramePr>
            <a:graphicFrameLocks noGrp="1"/>
          </p:cNvGraphicFramePr>
          <p:nvPr>
            <p:extLst>
              <p:ext uri="{D42A27DB-BD31-4B8C-83A1-F6EECF244321}">
                <p14:modId xmlns:p14="http://schemas.microsoft.com/office/powerpoint/2010/main" val="1483610544"/>
              </p:ext>
            </p:extLst>
          </p:nvPr>
        </p:nvGraphicFramePr>
        <p:xfrm>
          <a:off x="4034688" y="1077064"/>
          <a:ext cx="3830933" cy="2086020"/>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algn="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安否確認や安全確保等、本社機能の維持に関する実務を指揮する。</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algn="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重要事業の継続に関する実務を指揮する。</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algn="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69" name="角丸四角形 21">
            <a:extLst>
              <a:ext uri="{FF2B5EF4-FFF2-40B4-BE49-F238E27FC236}">
                <a16:creationId xmlns:a16="http://schemas.microsoft.com/office/drawing/2014/main" id="{FB9D1DCF-4211-47E5-B9DA-048145054AD2}"/>
              </a:ext>
            </a:extLst>
          </p:cNvPr>
          <p:cNvSpPr/>
          <p:nvPr/>
        </p:nvSpPr>
        <p:spPr>
          <a:xfrm>
            <a:off x="3960294" y="5067174"/>
            <a:ext cx="6733106" cy="693888"/>
          </a:xfrm>
          <a:prstGeom prst="roundRect">
            <a:avLst>
              <a:gd name="adj" fmla="val 5493"/>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参集メンバーは自身が</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安全に移動できることが確認でき次第（火災等が発生していない、夜間でない　等）、定められた場所に参集し、災害対応を行う。</a:t>
            </a: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52685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72" name="表 171">
            <a:extLst>
              <a:ext uri="{FF2B5EF4-FFF2-40B4-BE49-F238E27FC236}">
                <a16:creationId xmlns:a16="http://schemas.microsoft.com/office/drawing/2014/main" id="{AAE5CA83-5C35-4A2B-9D5C-DF8BB9A3B906}"/>
              </a:ext>
            </a:extLst>
          </p:cNvPr>
          <p:cNvGraphicFramePr>
            <a:graphicFrameLocks noGrp="1"/>
          </p:cNvGraphicFramePr>
          <p:nvPr>
            <p:extLst>
              <p:ext uri="{D42A27DB-BD31-4B8C-83A1-F6EECF244321}">
                <p14:modId xmlns:p14="http://schemas.microsoft.com/office/powerpoint/2010/main" val="727514167"/>
              </p:ext>
            </p:extLst>
          </p:nvPr>
        </p:nvGraphicFramePr>
        <p:xfrm>
          <a:off x="568349" y="3889415"/>
          <a:ext cx="3338191" cy="448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0094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94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3" name="角丸四角形 25">
            <a:extLst>
              <a:ext uri="{FF2B5EF4-FFF2-40B4-BE49-F238E27FC236}">
                <a16:creationId xmlns:a16="http://schemas.microsoft.com/office/drawing/2014/main" id="{1EAB2D5E-672A-4DD9-A24E-D6DD59E64E9F}"/>
              </a:ext>
            </a:extLst>
          </p:cNvPr>
          <p:cNvSpPr/>
          <p:nvPr/>
        </p:nvSpPr>
        <p:spPr>
          <a:xfrm>
            <a:off x="596136" y="3637022"/>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①避難</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4" name="表 173">
            <a:extLst>
              <a:ext uri="{FF2B5EF4-FFF2-40B4-BE49-F238E27FC236}">
                <a16:creationId xmlns:a16="http://schemas.microsoft.com/office/drawing/2014/main" id="{2E7529F4-CB7F-4517-8599-217AC4FE3A63}"/>
              </a:ext>
            </a:extLst>
          </p:cNvPr>
          <p:cNvGraphicFramePr>
            <a:graphicFrameLocks noGrp="1"/>
          </p:cNvGraphicFramePr>
          <p:nvPr>
            <p:extLst>
              <p:ext uri="{D42A27DB-BD31-4B8C-83A1-F6EECF244321}">
                <p14:modId xmlns:p14="http://schemas.microsoft.com/office/powerpoint/2010/main" val="3371218111"/>
              </p:ext>
            </p:extLst>
          </p:nvPr>
        </p:nvGraphicFramePr>
        <p:xfrm>
          <a:off x="585536" y="4634450"/>
          <a:ext cx="3338190" cy="1094400"/>
        </p:xfrm>
        <a:graphic>
          <a:graphicData uri="http://schemas.openxmlformats.org/drawingml/2006/table">
            <a:tbl>
              <a:tblPr>
                <a:tableStyleId>{5C22544A-7EE6-4342-B048-85BDC9FD1C3A}</a:tableStyleId>
              </a:tblPr>
              <a:tblGrid>
                <a:gridCol w="1105941">
                  <a:extLst>
                    <a:ext uri="{9D8B030D-6E8A-4147-A177-3AD203B41FA5}">
                      <a16:colId xmlns:a16="http://schemas.microsoft.com/office/drawing/2014/main" val="20000"/>
                    </a:ext>
                  </a:extLst>
                </a:gridCol>
                <a:gridCol w="2232249">
                  <a:extLst>
                    <a:ext uri="{9D8B030D-6E8A-4147-A177-3AD203B41FA5}">
                      <a16:colId xmlns:a16="http://schemas.microsoft.com/office/drawing/2014/main" val="20001"/>
                    </a:ext>
                  </a:extLst>
                </a:gridCol>
              </a:tblGrid>
              <a:tr h="26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4549">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4549">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5" name="角丸四角形 27">
            <a:extLst>
              <a:ext uri="{FF2B5EF4-FFF2-40B4-BE49-F238E27FC236}">
                <a16:creationId xmlns:a16="http://schemas.microsoft.com/office/drawing/2014/main" id="{FCB2FF97-E14C-4901-93D5-DA182BB978A7}"/>
              </a:ext>
            </a:extLst>
          </p:cNvPr>
          <p:cNvSpPr/>
          <p:nvPr/>
        </p:nvSpPr>
        <p:spPr>
          <a:xfrm>
            <a:off x="585535" y="4360458"/>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6" name="表 175">
            <a:extLst>
              <a:ext uri="{FF2B5EF4-FFF2-40B4-BE49-F238E27FC236}">
                <a16:creationId xmlns:a16="http://schemas.microsoft.com/office/drawing/2014/main" id="{1FD45A5A-0C3F-48CB-9F2E-A5EFC68E9B3A}"/>
              </a:ext>
            </a:extLst>
          </p:cNvPr>
          <p:cNvGraphicFramePr>
            <a:graphicFrameLocks noGrp="1"/>
          </p:cNvGraphicFramePr>
          <p:nvPr>
            <p:extLst>
              <p:ext uri="{D42A27DB-BD31-4B8C-83A1-F6EECF244321}">
                <p14:modId xmlns:p14="http://schemas.microsoft.com/office/powerpoint/2010/main" val="468831422"/>
              </p:ext>
            </p:extLst>
          </p:nvPr>
        </p:nvGraphicFramePr>
        <p:xfrm>
          <a:off x="3966076" y="3889079"/>
          <a:ext cx="6627978" cy="890623"/>
        </p:xfrm>
        <a:graphic>
          <a:graphicData uri="http://schemas.openxmlformats.org/drawingml/2006/table">
            <a:tbl>
              <a:tblPr>
                <a:tableStyleId>{5C22544A-7EE6-4342-B048-85BDC9FD1C3A}</a:tableStyleId>
              </a:tblPr>
              <a:tblGrid>
                <a:gridCol w="846908">
                  <a:extLst>
                    <a:ext uri="{9D8B030D-6E8A-4147-A177-3AD203B41FA5}">
                      <a16:colId xmlns:a16="http://schemas.microsoft.com/office/drawing/2014/main" val="20000"/>
                    </a:ext>
                  </a:extLst>
                </a:gridCol>
                <a:gridCol w="2467081">
                  <a:extLst>
                    <a:ext uri="{9D8B030D-6E8A-4147-A177-3AD203B41FA5}">
                      <a16:colId xmlns:a16="http://schemas.microsoft.com/office/drawing/2014/main" val="20001"/>
                    </a:ext>
                  </a:extLst>
                </a:gridCol>
                <a:gridCol w="846908">
                  <a:extLst>
                    <a:ext uri="{9D8B030D-6E8A-4147-A177-3AD203B41FA5}">
                      <a16:colId xmlns:a16="http://schemas.microsoft.com/office/drawing/2014/main" val="619666401"/>
                    </a:ext>
                  </a:extLst>
                </a:gridCol>
                <a:gridCol w="2467081">
                  <a:extLst>
                    <a:ext uri="{9D8B030D-6E8A-4147-A177-3AD203B41FA5}">
                      <a16:colId xmlns:a16="http://schemas.microsoft.com/office/drawing/2014/main" val="2443913053"/>
                    </a:ext>
                  </a:extLst>
                </a:gridCol>
              </a:tblGrid>
              <a:tr h="289423">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基準</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確認方法①</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423">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対象者</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総計　　　　人（　　　</a:t>
                      </a:r>
                      <a:r>
                        <a:rPr kumimoji="1" lang="ja-JP" altLang="en-US" sz="10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0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月現在）</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確認方法②</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　</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236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集計担当者</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確認方法③</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7" name="角丸四角形 29">
            <a:extLst>
              <a:ext uri="{FF2B5EF4-FFF2-40B4-BE49-F238E27FC236}">
                <a16:creationId xmlns:a16="http://schemas.microsoft.com/office/drawing/2014/main" id="{610CFDA6-E94D-4E34-8D62-3A2F65A3A499}"/>
              </a:ext>
            </a:extLst>
          </p:cNvPr>
          <p:cNvSpPr/>
          <p:nvPr/>
        </p:nvSpPr>
        <p:spPr>
          <a:xfrm>
            <a:off x="3882479" y="36355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③安否確認</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8" name="表 177">
            <a:extLst>
              <a:ext uri="{FF2B5EF4-FFF2-40B4-BE49-F238E27FC236}">
                <a16:creationId xmlns:a16="http://schemas.microsoft.com/office/drawing/2014/main" id="{0B15CBB7-127F-419E-9406-3011BB79B292}"/>
              </a:ext>
            </a:extLst>
          </p:cNvPr>
          <p:cNvGraphicFramePr>
            <a:graphicFrameLocks noGrp="1"/>
          </p:cNvGraphicFramePr>
          <p:nvPr>
            <p:extLst>
              <p:ext uri="{D42A27DB-BD31-4B8C-83A1-F6EECF244321}">
                <p14:modId xmlns:p14="http://schemas.microsoft.com/office/powerpoint/2010/main" val="3089611909"/>
              </p:ext>
            </p:extLst>
          </p:nvPr>
        </p:nvGraphicFramePr>
        <p:xfrm>
          <a:off x="2682404" y="13609934"/>
          <a:ext cx="2451112" cy="1365840"/>
        </p:xfrm>
        <a:graphic>
          <a:graphicData uri="http://schemas.openxmlformats.org/drawingml/2006/table">
            <a:tbl>
              <a:tblPr>
                <a:tableStyleId>{5C22544A-7EE6-4342-B048-85BDC9FD1C3A}</a:tableStyleId>
              </a:tblPr>
              <a:tblGrid>
                <a:gridCol w="1325043">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766029">
                  <a:extLst>
                    <a:ext uri="{9D8B030D-6E8A-4147-A177-3AD203B41FA5}">
                      <a16:colId xmlns:a16="http://schemas.microsoft.com/office/drawing/2014/main" val="20002"/>
                    </a:ext>
                  </a:extLst>
                </a:gridCol>
              </a:tblGrid>
              <a:tr h="0">
                <a:tc>
                  <a:txBody>
                    <a:bodyPr/>
                    <a:lstStyle/>
                    <a:p>
                      <a:pPr algn="ctr"/>
                      <a:r>
                        <a:rPr lang="ja-JP" altLang="en-US" sz="1000" b="1" dirty="0" smtClean="0">
                          <a:latin typeface="Meiryo UI" panose="020B0604030504040204" pitchFamily="50" charset="-128"/>
                          <a:ea typeface="Meiryo UI" panose="020B0604030504040204" pitchFamily="50" charset="-128"/>
                        </a:rPr>
                        <a:t>⑵大地震</a:t>
                      </a:r>
                      <a:r>
                        <a:rPr lang="ja-JP" altLang="en-US" sz="1000" b="1" dirty="0">
                          <a:latin typeface="Meiryo UI" panose="020B0604030504040204" pitchFamily="50" charset="-128"/>
                          <a:ea typeface="Meiryo UI" panose="020B0604030504040204" pitchFamily="50" charset="-128"/>
                        </a:rPr>
                        <a:t>発生直後</a:t>
                      </a:r>
                      <a:endParaRPr lang="en-US" altLang="ja-JP" sz="1000" b="1" dirty="0">
                        <a:latin typeface="Meiryo UI" panose="020B0604030504040204" pitchFamily="50" charset="-128"/>
                        <a:ea typeface="Meiryo UI" panose="020B0604030504040204" pitchFamily="50" charset="-128"/>
                      </a:endParaRPr>
                    </a:p>
                  </a:txBody>
                  <a:tcPr marL="71999" marR="71999"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0" marR="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79" name="表 178">
            <a:extLst>
              <a:ext uri="{FF2B5EF4-FFF2-40B4-BE49-F238E27FC236}">
                <a16:creationId xmlns:a16="http://schemas.microsoft.com/office/drawing/2014/main" id="{F2CDF328-5E1E-4511-813A-77CCED8D1224}"/>
              </a:ext>
            </a:extLst>
          </p:cNvPr>
          <p:cNvGraphicFramePr>
            <a:graphicFrameLocks noGrp="1"/>
          </p:cNvGraphicFramePr>
          <p:nvPr>
            <p:extLst>
              <p:ext uri="{D42A27DB-BD31-4B8C-83A1-F6EECF244321}">
                <p14:modId xmlns:p14="http://schemas.microsoft.com/office/powerpoint/2010/main" val="3353945255"/>
              </p:ext>
            </p:extLst>
          </p:nvPr>
        </p:nvGraphicFramePr>
        <p:xfrm>
          <a:off x="3973132" y="5257006"/>
          <a:ext cx="6620922" cy="448800"/>
        </p:xfrm>
        <a:graphic>
          <a:graphicData uri="http://schemas.openxmlformats.org/drawingml/2006/table">
            <a:tbl>
              <a:tblPr>
                <a:tableStyleId>{5C22544A-7EE6-4342-B048-85BDC9FD1C3A}</a:tableStyleId>
              </a:tblPr>
              <a:tblGrid>
                <a:gridCol w="962061">
                  <a:extLst>
                    <a:ext uri="{9D8B030D-6E8A-4147-A177-3AD203B41FA5}">
                      <a16:colId xmlns:a16="http://schemas.microsoft.com/office/drawing/2014/main" val="20000"/>
                    </a:ext>
                  </a:extLst>
                </a:gridCol>
                <a:gridCol w="5658861">
                  <a:extLst>
                    <a:ext uri="{9D8B030D-6E8A-4147-A177-3AD203B41FA5}">
                      <a16:colId xmlns:a16="http://schemas.microsoft.com/office/drawing/2014/main" val="20001"/>
                    </a:ext>
                  </a:extLst>
                </a:gridCol>
              </a:tblGrid>
              <a:tr h="1269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参集メンバー</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69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参集場所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代替場所</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80" name="角丸四角形 32">
            <a:extLst>
              <a:ext uri="{FF2B5EF4-FFF2-40B4-BE49-F238E27FC236}">
                <a16:creationId xmlns:a16="http://schemas.microsoft.com/office/drawing/2014/main" id="{11014490-610C-4CE2-AE94-5E9920E4458C}"/>
              </a:ext>
            </a:extLst>
          </p:cNvPr>
          <p:cNvSpPr/>
          <p:nvPr/>
        </p:nvSpPr>
        <p:spPr>
          <a:xfrm>
            <a:off x="1738377" y="5869516"/>
            <a:ext cx="2853357" cy="25786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①状況確認　</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1" name="表 180">
            <a:extLst>
              <a:ext uri="{FF2B5EF4-FFF2-40B4-BE49-F238E27FC236}">
                <a16:creationId xmlns:a16="http://schemas.microsoft.com/office/drawing/2014/main" id="{0D71F2C9-590D-490F-96B4-6A5D2F1AD8A9}"/>
              </a:ext>
            </a:extLst>
          </p:cNvPr>
          <p:cNvGraphicFramePr>
            <a:graphicFrameLocks noGrp="1"/>
          </p:cNvGraphicFramePr>
          <p:nvPr>
            <p:extLst>
              <p:ext uri="{D42A27DB-BD31-4B8C-83A1-F6EECF244321}">
                <p14:modId xmlns:p14="http://schemas.microsoft.com/office/powerpoint/2010/main" val="3733372824"/>
              </p:ext>
            </p:extLst>
          </p:nvPr>
        </p:nvGraphicFramePr>
        <p:xfrm>
          <a:off x="1860653" y="6130726"/>
          <a:ext cx="3486047" cy="2019600"/>
        </p:xfrm>
        <a:graphic>
          <a:graphicData uri="http://schemas.openxmlformats.org/drawingml/2006/table">
            <a:tbl>
              <a:tblPr>
                <a:tableStyleId>{5C22544A-7EE6-4342-B048-85BDC9FD1C3A}</a:tableStyleId>
              </a:tblPr>
              <a:tblGrid>
                <a:gridCol w="2333919">
                  <a:extLst>
                    <a:ext uri="{9D8B030D-6E8A-4147-A177-3AD203B41FA5}">
                      <a16:colId xmlns:a16="http://schemas.microsoft.com/office/drawing/2014/main" val="20000"/>
                    </a:ext>
                  </a:extLst>
                </a:gridCol>
                <a:gridCol w="1152128">
                  <a:extLst>
                    <a:ext uri="{9D8B030D-6E8A-4147-A177-3AD203B41FA5}">
                      <a16:colId xmlns:a16="http://schemas.microsoft.com/office/drawing/2014/main" val="20003"/>
                    </a:ext>
                  </a:extLst>
                </a:gridCol>
              </a:tblGrid>
              <a:tr h="22440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確認対象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担当者（部門）</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2244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475128"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4400">
                <a:tc>
                  <a:txBody>
                    <a:bodyPr/>
                    <a:lstStyle/>
                    <a:p>
                      <a:pPr algn="l"/>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4400">
                <a:tc>
                  <a:txBody>
                    <a:bodyPr/>
                    <a:lstStyle/>
                    <a:p>
                      <a:pPr algn="l"/>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4400">
                <a:tc>
                  <a:txBody>
                    <a:bodyPr/>
                    <a:lstStyle/>
                    <a:p>
                      <a:pPr algn="l"/>
                      <a:endParaRPr kumimoji="1" lang="ja-JP" altLang="en-US" sz="9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475128"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4400">
                <a:tc>
                  <a:txBody>
                    <a:bodyPr/>
                    <a:lstStyle/>
                    <a:p>
                      <a:pPr marL="0" marR="0" lvl="0" indent="0" algn="l" defTabSz="2062163" rtl="0" eaLnBrk="1" fontAlgn="auto" latinLnBrk="0" hangingPunct="1">
                        <a:lnSpc>
                          <a:spcPct val="100000"/>
                        </a:lnSpc>
                        <a:spcBef>
                          <a:spcPts val="0"/>
                        </a:spcBef>
                        <a:spcAft>
                          <a:spcPts val="0"/>
                        </a:spcAft>
                        <a:buClrTx/>
                        <a:buSzTx/>
                        <a:buFontTx/>
                        <a:buNone/>
                        <a:tabLst/>
                        <a:defRPr/>
                      </a:pPr>
                      <a:endParaRPr kumimoji="1" lang="ja-JP" altLang="en-US" sz="900" b="0" u="none"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475128"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244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en-US" altLang="ja-JP" sz="9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475128"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2892938"/>
                  </a:ext>
                </a:extLst>
              </a:tr>
              <a:tr h="224400">
                <a:tc>
                  <a:txBody>
                    <a:bodyPr/>
                    <a:lstStyle/>
                    <a:p>
                      <a:pPr algn="l"/>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4400">
                <a:tc>
                  <a:txBody>
                    <a:bodyPr/>
                    <a:lstStyle/>
                    <a:p>
                      <a:pPr algn="l"/>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82" name="表 181">
            <a:extLst>
              <a:ext uri="{FF2B5EF4-FFF2-40B4-BE49-F238E27FC236}">
                <a16:creationId xmlns:a16="http://schemas.microsoft.com/office/drawing/2014/main" id="{51360045-5449-4EAE-9C1A-9C6B723B5299}"/>
              </a:ext>
            </a:extLst>
          </p:cNvPr>
          <p:cNvGraphicFramePr>
            <a:graphicFrameLocks noGrp="1"/>
          </p:cNvGraphicFramePr>
          <p:nvPr>
            <p:extLst>
              <p:ext uri="{D42A27DB-BD31-4B8C-83A1-F6EECF244321}">
                <p14:modId xmlns:p14="http://schemas.microsoft.com/office/powerpoint/2010/main" val="2491753145"/>
              </p:ext>
            </p:extLst>
          </p:nvPr>
        </p:nvGraphicFramePr>
        <p:xfrm>
          <a:off x="5274692" y="13598030"/>
          <a:ext cx="2603777" cy="1378293"/>
        </p:xfrm>
        <a:graphic>
          <a:graphicData uri="http://schemas.openxmlformats.org/drawingml/2006/table">
            <a:tbl>
              <a:tblPr>
                <a:tableStyleId>{5C22544A-7EE6-4342-B048-85BDC9FD1C3A}</a:tableStyleId>
              </a:tblPr>
              <a:tblGrid>
                <a:gridCol w="1512169">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803576">
                  <a:extLst>
                    <a:ext uri="{9D8B030D-6E8A-4147-A177-3AD203B41FA5}">
                      <a16:colId xmlns:a16="http://schemas.microsoft.com/office/drawing/2014/main" val="20002"/>
                    </a:ext>
                  </a:extLst>
                </a:gridCol>
              </a:tblGrid>
              <a:tr h="138167">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⑶</a:t>
                      </a:r>
                      <a:r>
                        <a:rPr lang="ja-JP" altLang="en-US" sz="1000" b="1" dirty="0" smtClean="0">
                          <a:latin typeface="Meiryo UI" panose="020B0604030504040204" pitchFamily="50" charset="-128"/>
                          <a:ea typeface="Meiryo UI" panose="020B0604030504040204" pitchFamily="50" charset="-128"/>
                        </a:rPr>
                        <a:t>初動</a:t>
                      </a:r>
                      <a:r>
                        <a:rPr lang="ja-JP" altLang="en-US" sz="1000" b="1" dirty="0">
                          <a:latin typeface="Meiryo UI" panose="020B0604030504040204" pitchFamily="50" charset="-128"/>
                          <a:ea typeface="Meiryo UI" panose="020B0604030504040204" pitchFamily="50" charset="-128"/>
                        </a:rPr>
                        <a:t>対応フェーズ</a:t>
                      </a:r>
                      <a:endParaRPr lang="en-US" altLang="ja-JP" sz="1000" b="1" dirty="0">
                        <a:latin typeface="Meiryo UI" panose="020B0604030504040204" pitchFamily="50" charset="-128"/>
                        <a:ea typeface="Meiryo UI" panose="020B0604030504040204" pitchFamily="50" charset="-128"/>
                      </a:endParaRPr>
                    </a:p>
                  </a:txBody>
                  <a:tcPr marL="71999" marR="71999"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0" marR="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205161">
                <a:tc>
                  <a:txBody>
                    <a:bodyPr/>
                    <a:lstStyle/>
                    <a:p>
                      <a:pPr algn="l"/>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7813">
                <a:tc>
                  <a:txBody>
                    <a:bodyPr/>
                    <a:lstStyle/>
                    <a:p>
                      <a:pPr algn="l"/>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101">
                <a:tc>
                  <a:txBody>
                    <a:bodyPr/>
                    <a:lstStyle/>
                    <a:p>
                      <a:pPr algn="l"/>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101">
                <a:tc>
                  <a:txBody>
                    <a:bodyPr/>
                    <a:lstStyle/>
                    <a:p>
                      <a:pPr algn="l"/>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83" name="表 182">
            <a:extLst>
              <a:ext uri="{FF2B5EF4-FFF2-40B4-BE49-F238E27FC236}">
                <a16:creationId xmlns:a16="http://schemas.microsoft.com/office/drawing/2014/main" id="{05E73EFF-6007-45A4-8296-D46FDE9EAA3E}"/>
              </a:ext>
            </a:extLst>
          </p:cNvPr>
          <p:cNvGraphicFramePr>
            <a:graphicFrameLocks noGrp="1"/>
          </p:cNvGraphicFramePr>
          <p:nvPr>
            <p:extLst>
              <p:ext uri="{D42A27DB-BD31-4B8C-83A1-F6EECF244321}">
                <p14:modId xmlns:p14="http://schemas.microsoft.com/office/powerpoint/2010/main" val="248012625"/>
              </p:ext>
            </p:extLst>
          </p:nvPr>
        </p:nvGraphicFramePr>
        <p:xfrm>
          <a:off x="8002973" y="13609934"/>
          <a:ext cx="2528303" cy="1332480"/>
        </p:xfrm>
        <a:graphic>
          <a:graphicData uri="http://schemas.openxmlformats.org/drawingml/2006/table">
            <a:tbl>
              <a:tblPr>
                <a:tableStyleId>{5C22544A-7EE6-4342-B048-85BDC9FD1C3A}</a:tableStyleId>
              </a:tblPr>
              <a:tblGrid>
                <a:gridCol w="142005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820216">
                  <a:extLst>
                    <a:ext uri="{9D8B030D-6E8A-4147-A177-3AD203B41FA5}">
                      <a16:colId xmlns:a16="http://schemas.microsoft.com/office/drawing/2014/main" val="20002"/>
                    </a:ext>
                  </a:extLst>
                </a:gridCol>
              </a:tblGrid>
              <a:tr h="137772">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⑷</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継続フェーズ</a:t>
                      </a:r>
                    </a:p>
                  </a:txBody>
                  <a:tcPr marL="71999" marR="71999"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0" marR="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81581">
                <a:tc>
                  <a:txBody>
                    <a:bodyPr/>
                    <a:lstStyle/>
                    <a:p>
                      <a:pPr marL="0" algn="l" defTabSz="1475128" rtl="0" eaLnBrk="1" latinLnBrk="0" hangingPunct="1"/>
                      <a:endParaRPr kumimoji="1" lang="ja-JP" altLang="en-US" sz="9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1581">
                <a:tc>
                  <a:txBody>
                    <a:bodyPr/>
                    <a:lstStyle/>
                    <a:p>
                      <a:pPr marL="0" algn="l" defTabSz="1475128" rtl="0" eaLnBrk="1" latinLnBrk="0" hangingPunct="1"/>
                      <a:endParaRPr kumimoji="1" lang="ja-JP" altLang="en-US" sz="9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1581">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000">
                <a:tc>
                  <a:txBody>
                    <a:bodyPr/>
                    <a:lstStyle/>
                    <a:p>
                      <a:pPr marL="0" algn="l" defTabSz="1475128" rtl="0" eaLnBrk="1" latinLnBrk="0" hangingPunct="1"/>
                      <a:endParaRPr kumimoji="1" lang="ja-JP" altLang="en-US" sz="800" b="0" kern="120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4" name="角丸四角形 36">
            <a:extLst>
              <a:ext uri="{FF2B5EF4-FFF2-40B4-BE49-F238E27FC236}">
                <a16:creationId xmlns:a16="http://schemas.microsoft.com/office/drawing/2014/main" id="{3718A6BE-C44D-4F8B-B161-6714DF025A4C}"/>
              </a:ext>
            </a:extLst>
          </p:cNvPr>
          <p:cNvSpPr/>
          <p:nvPr/>
        </p:nvSpPr>
        <p:spPr>
          <a:xfrm>
            <a:off x="7561457" y="5869182"/>
            <a:ext cx="30418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　</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角丸四角形 38">
            <a:extLst>
              <a:ext uri="{FF2B5EF4-FFF2-40B4-BE49-F238E27FC236}">
                <a16:creationId xmlns:a16="http://schemas.microsoft.com/office/drawing/2014/main" id="{6B131C34-693B-4B41-8E0E-A5F2A2F68F49}"/>
              </a:ext>
            </a:extLst>
          </p:cNvPr>
          <p:cNvSpPr/>
          <p:nvPr/>
        </p:nvSpPr>
        <p:spPr>
          <a:xfrm>
            <a:off x="5338226" y="5869182"/>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②帰宅許可</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7" name="表 186">
            <a:extLst>
              <a:ext uri="{FF2B5EF4-FFF2-40B4-BE49-F238E27FC236}">
                <a16:creationId xmlns:a16="http://schemas.microsoft.com/office/drawing/2014/main" id="{D1C77D5E-28B3-4BD9-B6BD-4DBA838B14A1}"/>
              </a:ext>
            </a:extLst>
          </p:cNvPr>
          <p:cNvGraphicFramePr>
            <a:graphicFrameLocks noGrp="1"/>
          </p:cNvGraphicFramePr>
          <p:nvPr>
            <p:extLst>
              <p:ext uri="{D42A27DB-BD31-4B8C-83A1-F6EECF244321}">
                <p14:modId xmlns:p14="http://schemas.microsoft.com/office/powerpoint/2010/main" val="4120034445"/>
              </p:ext>
            </p:extLst>
          </p:nvPr>
        </p:nvGraphicFramePr>
        <p:xfrm>
          <a:off x="5431598" y="6127383"/>
          <a:ext cx="2114503" cy="2019596"/>
        </p:xfrm>
        <a:graphic>
          <a:graphicData uri="http://schemas.openxmlformats.org/drawingml/2006/table">
            <a:tbl>
              <a:tblPr>
                <a:tableStyleId>{5C22544A-7EE6-4342-B048-85BDC9FD1C3A}</a:tableStyleId>
              </a:tblPr>
              <a:tblGrid>
                <a:gridCol w="270832">
                  <a:extLst>
                    <a:ext uri="{9D8B030D-6E8A-4147-A177-3AD203B41FA5}">
                      <a16:colId xmlns:a16="http://schemas.microsoft.com/office/drawing/2014/main" val="20000"/>
                    </a:ext>
                  </a:extLst>
                </a:gridCol>
                <a:gridCol w="1843671">
                  <a:extLst>
                    <a:ext uri="{9D8B030D-6E8A-4147-A177-3AD203B41FA5}">
                      <a16:colId xmlns:a16="http://schemas.microsoft.com/office/drawing/2014/main" val="20001"/>
                    </a:ext>
                  </a:extLst>
                </a:gridCol>
              </a:tblGrid>
              <a:tr h="665345">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基準</a:t>
                      </a:r>
                    </a:p>
                  </a:txBody>
                  <a:tcPr marL="71999" marR="71999" marT="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240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対象者</a:t>
                      </a:r>
                    </a:p>
                  </a:txBody>
                  <a:tcPr marL="71999" marR="71999" marT="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184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留意点</a:t>
                      </a:r>
                    </a:p>
                  </a:txBody>
                  <a:tcPr marL="71999" marR="71999" marT="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96" name="角丸四角形 48">
            <a:extLst>
              <a:ext uri="{FF2B5EF4-FFF2-40B4-BE49-F238E27FC236}">
                <a16:creationId xmlns:a16="http://schemas.microsoft.com/office/drawing/2014/main" id="{97B73063-F357-43B6-ADF6-F97586A6BA98}"/>
              </a:ext>
            </a:extLst>
          </p:cNvPr>
          <p:cNvSpPr/>
          <p:nvPr/>
        </p:nvSpPr>
        <p:spPr>
          <a:xfrm>
            <a:off x="1773263" y="8350444"/>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7" name="角丸四角形 20">
            <a:extLst>
              <a:ext uri="{FF2B5EF4-FFF2-40B4-BE49-F238E27FC236}">
                <a16:creationId xmlns:a16="http://schemas.microsoft.com/office/drawing/2014/main" id="{C84B025D-261F-4BA9-AA19-8E3B2BBF4363}"/>
              </a:ext>
            </a:extLst>
          </p:cNvPr>
          <p:cNvSpPr/>
          <p:nvPr/>
        </p:nvSpPr>
        <p:spPr>
          <a:xfrm>
            <a:off x="84370" y="1328382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７．事前準備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角丸四角形 111">
            <a:extLst>
              <a:ext uri="{FF2B5EF4-FFF2-40B4-BE49-F238E27FC236}">
                <a16:creationId xmlns:a16="http://schemas.microsoft.com/office/drawing/2014/main" id="{F9CA9934-8E93-4F7F-BE07-6A47C1828165}"/>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5" name="角丸四角形 1">
            <a:extLst>
              <a:ext uri="{FF2B5EF4-FFF2-40B4-BE49-F238E27FC236}">
                <a16:creationId xmlns:a16="http://schemas.microsoft.com/office/drawing/2014/main" id="{3B56C04E-6EF4-4C90-92E4-9A9AF3EDB936}"/>
              </a:ext>
            </a:extLst>
          </p:cNvPr>
          <p:cNvSpPr/>
          <p:nvPr/>
        </p:nvSpPr>
        <p:spPr>
          <a:xfrm>
            <a:off x="-6051" y="2399977"/>
            <a:ext cx="3930188" cy="912117"/>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6" name="テキスト ボックス 235">
            <a:extLst>
              <a:ext uri="{FF2B5EF4-FFF2-40B4-BE49-F238E27FC236}">
                <a16:creationId xmlns:a16="http://schemas.microsoft.com/office/drawing/2014/main" id="{9A00EE5A-218B-4140-8D5D-E9473E21D63B}"/>
              </a:ext>
            </a:extLst>
          </p:cNvPr>
          <p:cNvSpPr txBox="1"/>
          <p:nvPr/>
        </p:nvSpPr>
        <p:spPr>
          <a:xfrm>
            <a:off x="55601" y="2727803"/>
            <a:ext cx="3831284" cy="369332"/>
          </a:xfrm>
          <a:prstGeom prst="rect">
            <a:avLst/>
          </a:prstGeom>
          <a:solidFill>
            <a:schemeClr val="bg1"/>
          </a:solidFill>
          <a:ln w="12700">
            <a:solidFill>
              <a:srgbClr val="0099FF"/>
            </a:solidFill>
          </a:ln>
        </p:spPr>
        <p:txBody>
          <a:bodyPr wrap="square" rtlCol="0" anchor="ctr">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社会インフラの中断（電力・通信</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日間、</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交通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週間、上下水道１か月以内）</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角丸四角形 128">
            <a:extLst>
              <a:ext uri="{FF2B5EF4-FFF2-40B4-BE49-F238E27FC236}">
                <a16:creationId xmlns:a16="http://schemas.microsoft.com/office/drawing/2014/main" id="{95A0FFF4-7DB7-4AE3-AF24-6C8DB986078C}"/>
              </a:ext>
            </a:extLst>
          </p:cNvPr>
          <p:cNvSpPr/>
          <p:nvPr/>
        </p:nvSpPr>
        <p:spPr>
          <a:xfrm>
            <a:off x="1308466" y="10207964"/>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1" name="表 240">
            <a:extLst>
              <a:ext uri="{FF2B5EF4-FFF2-40B4-BE49-F238E27FC236}">
                <a16:creationId xmlns:a16="http://schemas.microsoft.com/office/drawing/2014/main" id="{B3DA0351-1213-483B-BC7D-4E81EEC43FC0}"/>
              </a:ext>
            </a:extLst>
          </p:cNvPr>
          <p:cNvGraphicFramePr>
            <a:graphicFrameLocks noGrp="1"/>
          </p:cNvGraphicFramePr>
          <p:nvPr>
            <p:extLst>
              <p:ext uri="{D42A27DB-BD31-4B8C-83A1-F6EECF244321}">
                <p14:modId xmlns:p14="http://schemas.microsoft.com/office/powerpoint/2010/main" val="2486214329"/>
              </p:ext>
            </p:extLst>
          </p:nvPr>
        </p:nvGraphicFramePr>
        <p:xfrm>
          <a:off x="304800" y="11665718"/>
          <a:ext cx="4905401" cy="1570800"/>
        </p:xfrm>
        <a:graphic>
          <a:graphicData uri="http://schemas.openxmlformats.org/drawingml/2006/table">
            <a:tbl>
              <a:tblPr>
                <a:tableStyleId>{5C22544A-7EE6-4342-B048-85BDC9FD1C3A}</a:tableStyleId>
              </a:tblPr>
              <a:tblGrid>
                <a:gridCol w="204073">
                  <a:extLst>
                    <a:ext uri="{9D8B030D-6E8A-4147-A177-3AD203B41FA5}">
                      <a16:colId xmlns:a16="http://schemas.microsoft.com/office/drawing/2014/main" val="20000"/>
                    </a:ext>
                  </a:extLst>
                </a:gridCol>
                <a:gridCol w="1098382">
                  <a:extLst>
                    <a:ext uri="{9D8B030D-6E8A-4147-A177-3AD203B41FA5}">
                      <a16:colId xmlns:a16="http://schemas.microsoft.com/office/drawing/2014/main" val="20001"/>
                    </a:ext>
                  </a:extLst>
                </a:gridCol>
                <a:gridCol w="490863">
                  <a:extLst>
                    <a:ext uri="{9D8B030D-6E8A-4147-A177-3AD203B41FA5}">
                      <a16:colId xmlns:a16="http://schemas.microsoft.com/office/drawing/2014/main" val="20002"/>
                    </a:ext>
                  </a:extLst>
                </a:gridCol>
                <a:gridCol w="1830637">
                  <a:extLst>
                    <a:ext uri="{9D8B030D-6E8A-4147-A177-3AD203B41FA5}">
                      <a16:colId xmlns:a16="http://schemas.microsoft.com/office/drawing/2014/main" val="20003"/>
                    </a:ext>
                  </a:extLst>
                </a:gridCol>
                <a:gridCol w="1281446">
                  <a:extLst>
                    <a:ext uri="{9D8B030D-6E8A-4147-A177-3AD203B41FA5}">
                      <a16:colId xmlns:a16="http://schemas.microsoft.com/office/drawing/2014/main" val="20004"/>
                    </a:ext>
                  </a:extLst>
                </a:gridCol>
              </a:tblGrid>
              <a:tr h="0">
                <a:tc gridSpan="2">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必要な資金</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hMerge="1">
                  <a:txBody>
                    <a:bodyPr/>
                    <a:lstStyle/>
                    <a:p>
                      <a:endParaRPr kumimoji="1" lang="ja-JP" altLang="en-US"/>
                    </a:p>
                  </a:txBody>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hMerge="1">
                  <a:txBody>
                    <a:bodyPr/>
                    <a:lstStyle/>
                    <a:p>
                      <a:endParaRPr kumimoji="1" lang="ja-JP" altLang="en-US"/>
                    </a:p>
                  </a:txBody>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予想資金</a:t>
                      </a:r>
                      <a:r>
                        <a:rPr kumimoji="1"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ヵ月</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0">
                <a:tc rowSpan="6">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rowSpan="4">
                  <a:txBody>
                    <a:bodyPr/>
                    <a:lstStyle/>
                    <a:p>
                      <a:pPr marL="180975" indent="-180975" algn="l"/>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経営維持費用</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従業員への給与の支払い</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kumimoji="1" lang="ja-JP" altLang="en-US"/>
                    </a:p>
                  </a:txBody>
                  <a:tcPr/>
                </a:tc>
                <a:tc vMerge="1">
                  <a:txBody>
                    <a:bodyPr/>
                    <a:lstStyle/>
                    <a:p>
                      <a:pPr marL="180975" indent="-180975" algn="l"/>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1475128" rtl="0" eaLnBrk="1" latinLnBrk="0" hangingPunct="1"/>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買掛金の支払い</a:t>
                      </a: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vMerge="1">
                  <a:txBody>
                    <a:bodyPr/>
                    <a:lstStyle/>
                    <a:p>
                      <a:pPr marL="180975" indent="-180975" algn="l"/>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1475128" rtl="0" eaLnBrk="1" latinLnBrk="0" hangingPunct="1"/>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金融機関からの借入金の返済</a:t>
                      </a: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vMerge="1">
                  <a:txBody>
                    <a:bodyPr/>
                    <a:lstStyle/>
                    <a:p>
                      <a:pPr marL="180975" indent="-180975" algn="l"/>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475128" rtl="0" eaLnBrk="1" latinLnBrk="0" hangingPunct="1"/>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kumimoji="1" lang="ja-JP" altLang="en-US"/>
                    </a:p>
                  </a:txBody>
                  <a:tcPr/>
                </a:tc>
                <a:tc rowSpan="2">
                  <a:txBody>
                    <a:bodyPr/>
                    <a:lstStyle/>
                    <a:p>
                      <a:pPr marL="180975" indent="-180975" algn="l"/>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災害復旧費</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被災建物・設備の復旧</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vMerge="1">
                  <a:txBody>
                    <a:bodyPr/>
                    <a:lstStyle/>
                    <a:p>
                      <a:endParaRPr kumimoji="1" lang="ja-JP" altLang="en-US"/>
                    </a:p>
                  </a:txBody>
                  <a:tcPr/>
                </a:tc>
                <a:tc vMerge="1">
                  <a:txBody>
                    <a:bodyPr/>
                    <a:lstStyle/>
                    <a:p>
                      <a:pPr marL="180975" indent="-180975" algn="l"/>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65" name="テキスト ボックス 264">
            <a:extLst>
              <a:ext uri="{FF2B5EF4-FFF2-40B4-BE49-F238E27FC236}">
                <a16:creationId xmlns:a16="http://schemas.microsoft.com/office/drawing/2014/main" id="{1B5C2B4D-F534-4143-BEC2-21D8F91CDF5C}"/>
              </a:ext>
            </a:extLst>
          </p:cNvPr>
          <p:cNvSpPr txBox="1"/>
          <p:nvPr/>
        </p:nvSpPr>
        <p:spPr>
          <a:xfrm>
            <a:off x="62241" y="2448694"/>
            <a:ext cx="3824644" cy="246221"/>
          </a:xfrm>
          <a:prstGeom prst="rect">
            <a:avLst/>
          </a:prstGeom>
          <a:solidFill>
            <a:schemeClr val="bg1"/>
          </a:solidFill>
          <a:ln w="12700">
            <a:solidFill>
              <a:srgbClr val="0099FF"/>
            </a:solidFill>
          </a:ln>
        </p:spPr>
        <p:txBody>
          <a:bodyPr wrap="square" rtlCol="0" anchor="ct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想定地震</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想定震度</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sng" dirty="0">
              <a:solidFill>
                <a:srgbClr val="FF0000"/>
              </a:solidFill>
              <a:latin typeface="Meiryo UI" panose="020B0604030504040204" pitchFamily="50" charset="-128"/>
              <a:ea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424183"/>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5E1507EB-C521-47D0-9DE6-730200E8D9CA}"/>
              </a:ext>
            </a:extLst>
          </p:cNvPr>
          <p:cNvSpPr/>
          <p:nvPr/>
        </p:nvSpPr>
        <p:spPr>
          <a:xfrm>
            <a:off x="3923907" y="4869969"/>
            <a:ext cx="2419252" cy="246221"/>
          </a:xfrm>
          <a:prstGeom prst="rect">
            <a:avLst/>
          </a:prstGeom>
        </p:spPr>
        <p:txBody>
          <a:bodyPr wrap="none">
            <a:spAutoFit/>
          </a:bodyPr>
          <a:lstStyle/>
          <a:p>
            <a:pPr lvl="0">
              <a:spcAft>
                <a:spcPts val="300"/>
              </a:spcAft>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夜間・休日に災害が発生した場合の対応</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36257" y="2998790"/>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フローチャート: 他ページ結合子 1">
            <a:extLst>
              <a:ext uri="{FF2B5EF4-FFF2-40B4-BE49-F238E27FC236}">
                <a16:creationId xmlns:a16="http://schemas.microsoft.com/office/drawing/2014/main" id="{3A19AB36-9B1B-4016-A687-4A0FD0CA5237}"/>
              </a:ext>
            </a:extLst>
          </p:cNvPr>
          <p:cNvSpPr/>
          <p:nvPr/>
        </p:nvSpPr>
        <p:spPr>
          <a:xfrm>
            <a:off x="146511" y="3733517"/>
            <a:ext cx="360000" cy="209544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rPr>
              <a:t>⑴大地震発生直後</a:t>
            </a:r>
            <a:endParaRPr lang="en-US" altLang="ja-JP" sz="10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直後から可能な限り速やかに</a:t>
            </a:r>
          </a:p>
        </p:txBody>
      </p: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5874695"/>
            <a:ext cx="360000" cy="245139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rPr>
              <a:t>⑵初動対応フェーズ</a:t>
            </a:r>
            <a:endParaRPr lang="en-US" altLang="ja-JP" sz="10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直後から</a:t>
            </a:r>
            <a:r>
              <a:rPr lang="en-US" altLang="ja-JP" sz="900" b="1" dirty="0">
                <a:latin typeface="Meiryo UI" panose="020B0604030504040204" pitchFamily="50" charset="-128"/>
                <a:ea typeface="Meiryo UI" panose="020B0604030504040204" pitchFamily="50" charset="-128"/>
              </a:rPr>
              <a:t>24</a:t>
            </a:r>
            <a:r>
              <a:rPr lang="ja-JP" altLang="en-US" sz="9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8359678"/>
            <a:ext cx="346318" cy="3029320"/>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677061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650305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614305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graphicFrame>
        <p:nvGraphicFramePr>
          <p:cNvPr id="4" name="表 3">
            <a:extLst>
              <a:ext uri="{FF2B5EF4-FFF2-40B4-BE49-F238E27FC236}">
                <a16:creationId xmlns:a16="http://schemas.microsoft.com/office/drawing/2014/main" id="{C42C1DD3-43F7-465C-9337-2B315129674C}"/>
              </a:ext>
            </a:extLst>
          </p:cNvPr>
          <p:cNvGraphicFramePr>
            <a:graphicFrameLocks noGrp="1"/>
          </p:cNvGraphicFramePr>
          <p:nvPr>
            <p:extLst>
              <p:ext uri="{D42A27DB-BD31-4B8C-83A1-F6EECF244321}">
                <p14:modId xmlns:p14="http://schemas.microsoft.com/office/powerpoint/2010/main" val="3137910891"/>
              </p:ext>
            </p:extLst>
          </p:nvPr>
        </p:nvGraphicFramePr>
        <p:xfrm>
          <a:off x="5426780" y="11593710"/>
          <a:ext cx="4955106" cy="1122000"/>
        </p:xfrm>
        <a:graphic>
          <a:graphicData uri="http://schemas.openxmlformats.org/drawingml/2006/table">
            <a:tbl>
              <a:tblPr>
                <a:tableStyleId>{5C22544A-7EE6-4342-B048-85BDC9FD1C3A}</a:tableStyleId>
              </a:tblPr>
              <a:tblGrid>
                <a:gridCol w="227642">
                  <a:extLst>
                    <a:ext uri="{9D8B030D-6E8A-4147-A177-3AD203B41FA5}">
                      <a16:colId xmlns:a16="http://schemas.microsoft.com/office/drawing/2014/main" val="2547414357"/>
                    </a:ext>
                  </a:extLst>
                </a:gridCol>
                <a:gridCol w="1458940">
                  <a:extLst>
                    <a:ext uri="{9D8B030D-6E8A-4147-A177-3AD203B41FA5}">
                      <a16:colId xmlns:a16="http://schemas.microsoft.com/office/drawing/2014/main" val="1128314404"/>
                    </a:ext>
                  </a:extLst>
                </a:gridCol>
                <a:gridCol w="2049762">
                  <a:extLst>
                    <a:ext uri="{9D8B030D-6E8A-4147-A177-3AD203B41FA5}">
                      <a16:colId xmlns:a16="http://schemas.microsoft.com/office/drawing/2014/main" val="867756622"/>
                    </a:ext>
                  </a:extLst>
                </a:gridCol>
                <a:gridCol w="1218762">
                  <a:extLst>
                    <a:ext uri="{9D8B030D-6E8A-4147-A177-3AD203B41FA5}">
                      <a16:colId xmlns:a16="http://schemas.microsoft.com/office/drawing/2014/main" val="3961287988"/>
                    </a:ext>
                  </a:extLst>
                </a:gridCol>
              </a:tblGrid>
              <a:tr h="0">
                <a:tc gridSpan="2">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調達可能な資金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hMerge="1">
                  <a:txBody>
                    <a:bodyPr/>
                    <a:lstStyle/>
                    <a:p>
                      <a:endParaRPr kumimoji="1" lang="ja-JP" altLang="en-US"/>
                    </a:p>
                  </a:txBody>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予想資金</a:t>
                      </a:r>
                      <a:r>
                        <a:rPr kumimoji="1" lang="ja-JP" altLang="en-US" sz="10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u="none"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ヵ月</a:t>
                      </a:r>
                      <a:r>
                        <a:rPr kumimoji="1" lang="ja-JP" altLang="en-US" sz="10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0" marR="36000" marT="36000" marB="36000" anchor="b">
                    <a:lnL w="12700" cap="flat" cmpd="sng" algn="ctr">
                      <a:solidFill>
                        <a:schemeClr val="bg1"/>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478290349"/>
                  </a:ext>
                </a:extLst>
              </a:tr>
              <a:tr h="0">
                <a:tc rowSpan="4">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2">
                  <a:txBody>
                    <a:bodyPr/>
                    <a:lstStyle/>
                    <a:p>
                      <a:pPr algn="l"/>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利用可能な手元資金（現在の現預金）</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tc hMerge="1">
                  <a:txBody>
                    <a:bodyPr/>
                    <a:lstStyle/>
                    <a:p>
                      <a:pPr algn="l"/>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3929018"/>
                  </a:ext>
                </a:extLst>
              </a:tr>
              <a:tr h="0">
                <a:tc vMerge="1">
                  <a:txBody>
                    <a:bodyPr/>
                    <a:lstStyle/>
                    <a:p>
                      <a:endParaRPr kumimoji="1" lang="ja-JP" altLang="en-US"/>
                    </a:p>
                  </a:txBody>
                  <a:tcPr/>
                </a:tc>
                <a:tc gridSpan="2">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回収可能</a:t>
                      </a:r>
                      <a:r>
                        <a:rPr kumimoji="1" lang="ja-JP" altLang="en-US" sz="10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な売掛金</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tc hMerge="1">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48255"/>
                  </a:ext>
                </a:extLst>
              </a:tr>
              <a:tr h="0">
                <a:tc vMerge="1">
                  <a:txBody>
                    <a:bodyPr/>
                    <a:lstStyle/>
                    <a:p>
                      <a:endParaRPr kumimoji="1" lang="ja-JP" altLang="en-US"/>
                    </a:p>
                  </a:txBody>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Ｅ</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5786726"/>
                  </a:ext>
                </a:extLst>
              </a:tr>
              <a:tr h="0">
                <a:tc vMerge="1">
                  <a:txBody>
                    <a:bodyPr/>
                    <a:lstStyle/>
                    <a:p>
                      <a:endParaRPr kumimoji="1" lang="ja-JP" altLang="en-US"/>
                    </a:p>
                  </a:txBody>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392559"/>
                  </a:ext>
                </a:extLst>
              </a:tr>
            </a:tbl>
          </a:graphicData>
        </a:graphic>
      </p:graphicFrame>
      <p:graphicFrame>
        <p:nvGraphicFramePr>
          <p:cNvPr id="5" name="表 4">
            <a:extLst>
              <a:ext uri="{FF2B5EF4-FFF2-40B4-BE49-F238E27FC236}">
                <a16:creationId xmlns:a16="http://schemas.microsoft.com/office/drawing/2014/main" id="{A8181750-3206-44D5-A5C4-386FEF7987FA}"/>
              </a:ext>
            </a:extLst>
          </p:cNvPr>
          <p:cNvGraphicFramePr>
            <a:graphicFrameLocks noGrp="1"/>
          </p:cNvGraphicFramePr>
          <p:nvPr>
            <p:extLst>
              <p:ext uri="{D42A27DB-BD31-4B8C-83A1-F6EECF244321}">
                <p14:modId xmlns:p14="http://schemas.microsoft.com/office/powerpoint/2010/main" val="4254703599"/>
              </p:ext>
            </p:extLst>
          </p:nvPr>
        </p:nvGraphicFramePr>
        <p:xfrm>
          <a:off x="5432155" y="12801094"/>
          <a:ext cx="4955105" cy="448800"/>
        </p:xfrm>
        <a:graphic>
          <a:graphicData uri="http://schemas.openxmlformats.org/drawingml/2006/table">
            <a:tbl>
              <a:tblPr>
                <a:tableStyleId>{5C22544A-7EE6-4342-B048-85BDC9FD1C3A}</a:tableStyleId>
              </a:tblPr>
              <a:tblGrid>
                <a:gridCol w="1319051">
                  <a:extLst>
                    <a:ext uri="{9D8B030D-6E8A-4147-A177-3AD203B41FA5}">
                      <a16:colId xmlns:a16="http://schemas.microsoft.com/office/drawing/2014/main" val="4147061722"/>
                    </a:ext>
                  </a:extLst>
                </a:gridCol>
                <a:gridCol w="2411918">
                  <a:extLst>
                    <a:ext uri="{9D8B030D-6E8A-4147-A177-3AD203B41FA5}">
                      <a16:colId xmlns:a16="http://schemas.microsoft.com/office/drawing/2014/main" val="1935240365"/>
                    </a:ext>
                  </a:extLst>
                </a:gridCol>
                <a:gridCol w="1224136">
                  <a:extLst>
                    <a:ext uri="{9D8B030D-6E8A-4147-A177-3AD203B41FA5}">
                      <a16:colId xmlns:a16="http://schemas.microsoft.com/office/drawing/2014/main" val="222306953"/>
                    </a:ext>
                  </a:extLst>
                </a:gridCol>
              </a:tblGrid>
              <a:tr h="21433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必要な資金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p>
                  </a:txBody>
                  <a:tcPr marL="0" marR="36000" marT="36000" marB="36000" anchor="b">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375529"/>
                  </a:ext>
                </a:extLst>
              </a:tr>
              <a:tr h="21433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調達可能な資金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（Ｅ）（Ｆ）</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　　</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　　　　　　　　　　　</a:t>
                      </a:r>
                    </a:p>
                  </a:txBody>
                  <a:tcPr marL="0" marR="36000" marT="36000" marB="36000" anchor="b">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0467910"/>
                  </a:ext>
                </a:extLst>
              </a:tr>
            </a:tbl>
          </a:graphicData>
        </a:graphic>
      </p:graphicFrame>
      <p:graphicFrame>
        <p:nvGraphicFramePr>
          <p:cNvPr id="6" name="表 5">
            <a:extLst>
              <a:ext uri="{FF2B5EF4-FFF2-40B4-BE49-F238E27FC236}">
                <a16:creationId xmlns:a16="http://schemas.microsoft.com/office/drawing/2014/main" id="{B6FF9D6B-17BB-4269-869B-F1DC7C084C1B}"/>
              </a:ext>
            </a:extLst>
          </p:cNvPr>
          <p:cNvGraphicFramePr>
            <a:graphicFrameLocks noGrp="1"/>
          </p:cNvGraphicFramePr>
          <p:nvPr>
            <p:extLst>
              <p:ext uri="{D42A27DB-BD31-4B8C-83A1-F6EECF244321}">
                <p14:modId xmlns:p14="http://schemas.microsoft.com/office/powerpoint/2010/main" val="4100227458"/>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74" name="角丸四角形 111">
            <a:extLst>
              <a:ext uri="{FF2B5EF4-FFF2-40B4-BE49-F238E27FC236}">
                <a16:creationId xmlns:a16="http://schemas.microsoft.com/office/drawing/2014/main" id="{2434B0BD-70FB-4832-877D-834C62CF48C9}"/>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0" name="直線矢印コネクタ 79">
            <a:extLst>
              <a:ext uri="{FF2B5EF4-FFF2-40B4-BE49-F238E27FC236}">
                <a16:creationId xmlns:a16="http://schemas.microsoft.com/office/drawing/2014/main" id="{1EB342F3-4984-4676-A056-22ECE91F48E0}"/>
              </a:ext>
            </a:extLst>
          </p:cNvPr>
          <p:cNvCxnSpPr>
            <a:cxnSpLocks/>
          </p:cNvCxnSpPr>
          <p:nvPr/>
        </p:nvCxnSpPr>
        <p:spPr>
          <a:xfrm rot="16200000" flipH="1">
            <a:off x="5328000" y="-1655903"/>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0A0801C-D4F1-42B3-BE63-18092796AED7}"/>
              </a:ext>
            </a:extLst>
          </p:cNvPr>
          <p:cNvSpPr/>
          <p:nvPr/>
        </p:nvSpPr>
        <p:spPr>
          <a:xfrm>
            <a:off x="7651498" y="8110644"/>
            <a:ext cx="2819651" cy="215444"/>
          </a:xfrm>
          <a:prstGeom prst="rect">
            <a:avLst/>
          </a:prstGeom>
        </p:spPr>
        <p:txBody>
          <a:bodyPr wrap="square">
            <a:spAutoFit/>
          </a:bodyPr>
          <a:lstStyle/>
          <a:p>
            <a:pPr lvl="0"/>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3L/</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日・人）と食料は最低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日分を準備します。</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9044849"/>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8777297"/>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8417297"/>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graphicFrame>
        <p:nvGraphicFramePr>
          <p:cNvPr id="104" name="表 103">
            <a:extLst>
              <a:ext uri="{FF2B5EF4-FFF2-40B4-BE49-F238E27FC236}">
                <a16:creationId xmlns:a16="http://schemas.microsoft.com/office/drawing/2014/main" id="{C9FB0381-C0A3-4952-844D-2DAF783FDA25}"/>
              </a:ext>
            </a:extLst>
          </p:cNvPr>
          <p:cNvGraphicFramePr>
            <a:graphicFrameLocks noGrp="1"/>
          </p:cNvGraphicFramePr>
          <p:nvPr>
            <p:extLst>
              <p:ext uri="{D42A27DB-BD31-4B8C-83A1-F6EECF244321}">
                <p14:modId xmlns:p14="http://schemas.microsoft.com/office/powerpoint/2010/main" val="3238720379"/>
              </p:ext>
            </p:extLst>
          </p:nvPr>
        </p:nvGraphicFramePr>
        <p:xfrm>
          <a:off x="1857449" y="8608579"/>
          <a:ext cx="8736607" cy="2675317"/>
        </p:xfrm>
        <a:graphic>
          <a:graphicData uri="http://schemas.openxmlformats.org/drawingml/2006/table">
            <a:tbl>
              <a:tblPr>
                <a:tableStyleId>{5C22544A-7EE6-4342-B048-85BDC9FD1C3A}</a:tableStyleId>
              </a:tblPr>
              <a:tblGrid>
                <a:gridCol w="1008069">
                  <a:extLst>
                    <a:ext uri="{9D8B030D-6E8A-4147-A177-3AD203B41FA5}">
                      <a16:colId xmlns:a16="http://schemas.microsoft.com/office/drawing/2014/main" val="20000"/>
                    </a:ext>
                  </a:extLst>
                </a:gridCol>
                <a:gridCol w="3360235">
                  <a:extLst>
                    <a:ext uri="{9D8B030D-6E8A-4147-A177-3AD203B41FA5}">
                      <a16:colId xmlns:a16="http://schemas.microsoft.com/office/drawing/2014/main" val="20001"/>
                    </a:ext>
                  </a:extLst>
                </a:gridCol>
                <a:gridCol w="1008069">
                  <a:extLst>
                    <a:ext uri="{9D8B030D-6E8A-4147-A177-3AD203B41FA5}">
                      <a16:colId xmlns:a16="http://schemas.microsoft.com/office/drawing/2014/main" val="582730005"/>
                    </a:ext>
                  </a:extLst>
                </a:gridCol>
                <a:gridCol w="3360234">
                  <a:extLst>
                    <a:ext uri="{9D8B030D-6E8A-4147-A177-3AD203B41FA5}">
                      <a16:colId xmlns:a16="http://schemas.microsoft.com/office/drawing/2014/main" val="1227967992"/>
                    </a:ext>
                  </a:extLst>
                </a:gridCol>
              </a:tblGrid>
              <a:tr h="48303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529">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3">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lnL w="12700" cap="flat" cmpd="sng" algn="ctr">
                      <a:solidFill>
                        <a:schemeClr val="bg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1871750">
                <a:tc>
                  <a:txBody>
                    <a:bodyPr/>
                    <a:lstStyle/>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lnL w="12700" cap="flat" cmpd="sng" algn="ctr">
                      <a:solidFill>
                        <a:schemeClr val="bg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05" name="角丸四角形 32">
            <a:extLst>
              <a:ext uri="{FF2B5EF4-FFF2-40B4-BE49-F238E27FC236}">
                <a16:creationId xmlns:a16="http://schemas.microsoft.com/office/drawing/2014/main" id="{2D37AD27-D8F9-4C3A-BEC7-59F87011DB70}"/>
              </a:ext>
            </a:extLst>
          </p:cNvPr>
          <p:cNvSpPr/>
          <p:nvPr/>
        </p:nvSpPr>
        <p:spPr>
          <a:xfrm>
            <a:off x="606082" y="713908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06082" y="9449060"/>
            <a:ext cx="1167181" cy="173689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20">
            <a:extLst>
              <a:ext uri="{FF2B5EF4-FFF2-40B4-BE49-F238E27FC236}">
                <a16:creationId xmlns:a16="http://schemas.microsoft.com/office/drawing/2014/main" id="{95F4CDEA-6136-4F26-A5E9-694C35899A11}"/>
              </a:ext>
            </a:extLst>
          </p:cNvPr>
          <p:cNvSpPr/>
          <p:nvPr/>
        </p:nvSpPr>
        <p:spPr>
          <a:xfrm>
            <a:off x="79806" y="11377686"/>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．資金調達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矢印コネクタ 65">
            <a:extLst>
              <a:ext uri="{FF2B5EF4-FFF2-40B4-BE49-F238E27FC236}">
                <a16:creationId xmlns:a16="http://schemas.microsoft.com/office/drawing/2014/main" id="{8ADBF7F5-17D7-48C7-ACAA-EFF47DBA44D3}"/>
              </a:ext>
            </a:extLst>
          </p:cNvPr>
          <p:cNvCxnSpPr>
            <a:cxnSpLocks/>
          </p:cNvCxnSpPr>
          <p:nvPr/>
        </p:nvCxnSpPr>
        <p:spPr>
          <a:xfrm rot="16200000" flipH="1">
            <a:off x="5346108" y="6049687"/>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角丸四角形 152">
            <a:extLst>
              <a:ext uri="{FF2B5EF4-FFF2-40B4-BE49-F238E27FC236}">
                <a16:creationId xmlns:a16="http://schemas.microsoft.com/office/drawing/2014/main" id="{BF31C956-E072-4058-BE71-1AA45B1F4CE0}"/>
              </a:ext>
            </a:extLst>
          </p:cNvPr>
          <p:cNvSpPr/>
          <p:nvPr/>
        </p:nvSpPr>
        <p:spPr>
          <a:xfrm>
            <a:off x="191562" y="3096766"/>
            <a:ext cx="3642970" cy="24226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1475128" rtl="0" eaLnBrk="1" latinLnBrk="0" hangingPunct="1">
              <a:defRPr kumimoji="1" sz="2900" kern="1200">
                <a:solidFill>
                  <a:schemeClr val="lt1"/>
                </a:solidFill>
                <a:latin typeface="+mn-lt"/>
                <a:ea typeface="+mn-ea"/>
                <a:cs typeface="+mn-cs"/>
              </a:defRPr>
            </a:lvl1pPr>
            <a:lvl2pPr marL="737564" algn="l" defTabSz="1475128" rtl="0" eaLnBrk="1" latinLnBrk="0" hangingPunct="1">
              <a:defRPr kumimoji="1" sz="2900" kern="1200">
                <a:solidFill>
                  <a:schemeClr val="lt1"/>
                </a:solidFill>
                <a:latin typeface="+mn-lt"/>
                <a:ea typeface="+mn-ea"/>
                <a:cs typeface="+mn-cs"/>
              </a:defRPr>
            </a:lvl2pPr>
            <a:lvl3pPr marL="1475128" algn="l" defTabSz="1475128" rtl="0" eaLnBrk="1" latinLnBrk="0" hangingPunct="1">
              <a:defRPr kumimoji="1" sz="2900" kern="1200">
                <a:solidFill>
                  <a:schemeClr val="lt1"/>
                </a:solidFill>
                <a:latin typeface="+mn-lt"/>
                <a:ea typeface="+mn-ea"/>
                <a:cs typeface="+mn-cs"/>
              </a:defRPr>
            </a:lvl3pPr>
            <a:lvl4pPr marL="2212693" algn="l" defTabSz="1475128" rtl="0" eaLnBrk="1" latinLnBrk="0" hangingPunct="1">
              <a:defRPr kumimoji="1" sz="2900" kern="1200">
                <a:solidFill>
                  <a:schemeClr val="lt1"/>
                </a:solidFill>
                <a:latin typeface="+mn-lt"/>
                <a:ea typeface="+mn-ea"/>
                <a:cs typeface="+mn-cs"/>
              </a:defRPr>
            </a:lvl4pPr>
            <a:lvl5pPr marL="2950257" algn="l" defTabSz="1475128" rtl="0" eaLnBrk="1" latinLnBrk="0" hangingPunct="1">
              <a:defRPr kumimoji="1" sz="2900" kern="1200">
                <a:solidFill>
                  <a:schemeClr val="lt1"/>
                </a:solidFill>
                <a:latin typeface="+mn-lt"/>
                <a:ea typeface="+mn-ea"/>
                <a:cs typeface="+mn-cs"/>
              </a:defRPr>
            </a:lvl5pPr>
            <a:lvl6pPr marL="3687821" algn="l" defTabSz="1475128" rtl="0" eaLnBrk="1" latinLnBrk="0" hangingPunct="1">
              <a:defRPr kumimoji="1" sz="2900" kern="1200">
                <a:solidFill>
                  <a:schemeClr val="lt1"/>
                </a:solidFill>
                <a:latin typeface="+mn-lt"/>
                <a:ea typeface="+mn-ea"/>
                <a:cs typeface="+mn-cs"/>
              </a:defRPr>
            </a:lvl6pPr>
            <a:lvl7pPr marL="4425385" algn="l" defTabSz="1475128" rtl="0" eaLnBrk="1" latinLnBrk="0" hangingPunct="1">
              <a:defRPr kumimoji="1" sz="2900" kern="1200">
                <a:solidFill>
                  <a:schemeClr val="lt1"/>
                </a:solidFill>
                <a:latin typeface="+mn-lt"/>
                <a:ea typeface="+mn-ea"/>
                <a:cs typeface="+mn-cs"/>
              </a:defRPr>
            </a:lvl7pPr>
            <a:lvl8pPr marL="5162949" algn="l" defTabSz="1475128" rtl="0" eaLnBrk="1" latinLnBrk="0" hangingPunct="1">
              <a:defRPr kumimoji="1" sz="2900" kern="1200">
                <a:solidFill>
                  <a:schemeClr val="lt1"/>
                </a:solidFill>
                <a:latin typeface="+mn-lt"/>
                <a:ea typeface="+mn-ea"/>
                <a:cs typeface="+mn-cs"/>
              </a:defRPr>
            </a:lvl8pPr>
            <a:lvl9pPr marL="5900513" algn="l" defTabSz="1475128" rtl="0" eaLnBrk="1" latinLnBrk="0" hangingPunct="1">
              <a:defRPr kumimoji="1" sz="2900" kern="1200">
                <a:solidFill>
                  <a:schemeClr val="lt1"/>
                </a:solidFill>
                <a:latin typeface="+mn-lt"/>
                <a:ea typeface="+mn-ea"/>
                <a:cs typeface="+mn-cs"/>
              </a:defRPr>
            </a:lvl9pPr>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新耐震基準を満たしていない建物の場合は、全壊となる想定も必要です。</a:t>
            </a:r>
          </a:p>
        </p:txBody>
      </p:sp>
      <p:graphicFrame>
        <p:nvGraphicFramePr>
          <p:cNvPr id="67" name="表 66">
            <a:extLst>
              <a:ext uri="{FF2B5EF4-FFF2-40B4-BE49-F238E27FC236}">
                <a16:creationId xmlns:a16="http://schemas.microsoft.com/office/drawing/2014/main" id="{5ECC62D7-9DED-4422-9074-DCC2DDE8119F}"/>
              </a:ext>
            </a:extLst>
          </p:cNvPr>
          <p:cNvGraphicFramePr>
            <a:graphicFrameLocks noGrp="1"/>
          </p:cNvGraphicFramePr>
          <p:nvPr>
            <p:extLst>
              <p:ext uri="{D42A27DB-BD31-4B8C-83A1-F6EECF244321}">
                <p14:modId xmlns:p14="http://schemas.microsoft.com/office/powerpoint/2010/main" val="816504577"/>
              </p:ext>
            </p:extLst>
          </p:nvPr>
        </p:nvGraphicFramePr>
        <p:xfrm>
          <a:off x="7651497" y="6127383"/>
          <a:ext cx="2952000" cy="2013997"/>
        </p:xfrm>
        <a:graphic>
          <a:graphicData uri="http://schemas.openxmlformats.org/drawingml/2006/table">
            <a:tbl>
              <a:tblPr>
                <a:tableStyleId>{5C22544A-7EE6-4342-B048-85BDC9FD1C3A}</a:tableStyleId>
              </a:tblPr>
              <a:tblGrid>
                <a:gridCol w="1007571">
                  <a:extLst>
                    <a:ext uri="{9D8B030D-6E8A-4147-A177-3AD203B41FA5}">
                      <a16:colId xmlns:a16="http://schemas.microsoft.com/office/drawing/2014/main" val="20000"/>
                    </a:ext>
                  </a:extLst>
                </a:gridCol>
                <a:gridCol w="468429">
                  <a:extLst>
                    <a:ext uri="{9D8B030D-6E8A-4147-A177-3AD203B41FA5}">
                      <a16:colId xmlns:a16="http://schemas.microsoft.com/office/drawing/2014/main" val="20001"/>
                    </a:ext>
                  </a:extLst>
                </a:gridCol>
                <a:gridCol w="1043739">
                  <a:extLst>
                    <a:ext uri="{9D8B030D-6E8A-4147-A177-3AD203B41FA5}">
                      <a16:colId xmlns:a16="http://schemas.microsoft.com/office/drawing/2014/main" val="20002"/>
                    </a:ext>
                  </a:extLst>
                </a:gridCol>
                <a:gridCol w="432261">
                  <a:extLst>
                    <a:ext uri="{9D8B030D-6E8A-4147-A177-3AD203B41FA5}">
                      <a16:colId xmlns:a16="http://schemas.microsoft.com/office/drawing/2014/main" val="20003"/>
                    </a:ext>
                  </a:extLst>
                </a:gridCol>
              </a:tblGrid>
              <a:tr h="236326">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36000" marB="36000" anchor="ctr">
                    <a:lnL w="12700" cap="flat" cmpd="sng" algn="ctr">
                      <a:solidFill>
                        <a:schemeClr val="bg1"/>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7519">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7519">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7519">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7519">
                <a:tc>
                  <a:txBody>
                    <a:bodyPr/>
                    <a:lstStyle/>
                    <a:p>
                      <a:pPr marL="0" indent="0" algn="l"/>
                      <a:endParaRPr kumimoji="1" lang="ja-JP" altLang="en-US" sz="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endParaRPr kumimoji="1" lang="ja-JP" altLang="en-US" sz="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7519">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9669760"/>
                  </a:ext>
                </a:extLst>
              </a:tr>
              <a:tr h="197519">
                <a:tc>
                  <a:txBody>
                    <a:bodyPr/>
                    <a:lstStyle/>
                    <a:p>
                      <a:pPr marL="0" indent="0"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1475128"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598911"/>
                  </a:ext>
                </a:extLst>
              </a:tr>
              <a:tr h="197519">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1475128"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172344"/>
                  </a:ext>
                </a:extLst>
              </a:tr>
              <a:tr h="197519">
                <a:tc>
                  <a:txBody>
                    <a:bodyPr/>
                    <a:lstStyle/>
                    <a:p>
                      <a:pPr algn="l"/>
                      <a:endParaRPr kumimoji="1" lang="ja-JP" altLang="en-US" sz="7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6065130"/>
                  </a:ext>
                </a:extLst>
              </a:tr>
              <a:tr h="197519">
                <a:tc>
                  <a:txBody>
                    <a:bodyPr/>
                    <a:lstStyle/>
                    <a:p>
                      <a:pPr algn="l"/>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endParaRPr kumimoji="1"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189171"/>
                  </a:ext>
                </a:extLst>
              </a:tr>
            </a:tbl>
          </a:graphicData>
        </a:graphic>
      </p:graphicFrame>
      <p:sp>
        <p:nvSpPr>
          <p:cNvPr id="62" name="角丸四角形 6">
            <a:extLst>
              <a:ext uri="{FF2B5EF4-FFF2-40B4-BE49-F238E27FC236}">
                <a16:creationId xmlns:a16="http://schemas.microsoft.com/office/drawing/2014/main" id="{C569BFF8-373C-45FB-91BD-3DE69B3332AB}"/>
              </a:ext>
            </a:extLst>
          </p:cNvPr>
          <p:cNvSpPr/>
          <p:nvPr/>
        </p:nvSpPr>
        <p:spPr>
          <a:xfrm>
            <a:off x="0" y="-6283"/>
            <a:ext cx="10693400" cy="540000"/>
          </a:xfrm>
          <a:prstGeom prst="round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地震版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船橋版簡易ＢＣＰ</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p>
        </p:txBody>
      </p:sp>
      <p:sp>
        <p:nvSpPr>
          <p:cNvPr id="63" name="テキスト ボックス 62">
            <a:extLst>
              <a:ext uri="{FF2B5EF4-FFF2-40B4-BE49-F238E27FC236}">
                <a16:creationId xmlns:a16="http://schemas.microsoft.com/office/drawing/2014/main" id="{50175BB7-8865-49D3-90AD-DD2B1D24540F}"/>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120">
            <a:extLst>
              <a:ext uri="{FF2B5EF4-FFF2-40B4-BE49-F238E27FC236}">
                <a16:creationId xmlns:a16="http://schemas.microsoft.com/office/drawing/2014/main" id="{FE6B7D0E-1EE0-41E5-844A-F68E004DB2DB}"/>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船橋版簡易ＢＣＰ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船橋市</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1" name="表 60">
            <a:extLst>
              <a:ext uri="{FF2B5EF4-FFF2-40B4-BE49-F238E27FC236}">
                <a16:creationId xmlns:a16="http://schemas.microsoft.com/office/drawing/2014/main" id="{0B15CBB7-127F-419E-9406-3011BB79B292}"/>
              </a:ext>
            </a:extLst>
          </p:cNvPr>
          <p:cNvGraphicFramePr>
            <a:graphicFrameLocks noGrp="1"/>
          </p:cNvGraphicFramePr>
          <p:nvPr>
            <p:extLst>
              <p:ext uri="{D42A27DB-BD31-4B8C-83A1-F6EECF244321}">
                <p14:modId xmlns:p14="http://schemas.microsoft.com/office/powerpoint/2010/main" val="1115116429"/>
              </p:ext>
            </p:extLst>
          </p:nvPr>
        </p:nvGraphicFramePr>
        <p:xfrm>
          <a:off x="234132" y="13612246"/>
          <a:ext cx="2305596" cy="1365840"/>
        </p:xfrm>
        <a:graphic>
          <a:graphicData uri="http://schemas.openxmlformats.org/drawingml/2006/table">
            <a:tbl>
              <a:tblPr>
                <a:tableStyleId>{5C22544A-7EE6-4342-B048-85BDC9FD1C3A}</a:tableStyleId>
              </a:tblPr>
              <a:tblGrid>
                <a:gridCol w="122547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792089">
                  <a:extLst>
                    <a:ext uri="{9D8B030D-6E8A-4147-A177-3AD203B41FA5}">
                      <a16:colId xmlns:a16="http://schemas.microsoft.com/office/drawing/2014/main" val="20002"/>
                    </a:ext>
                  </a:extLst>
                </a:gridCol>
              </a:tblGrid>
              <a:tr h="0">
                <a:tc>
                  <a:txBody>
                    <a:bodyPr/>
                    <a:lstStyle/>
                    <a:p>
                      <a:pPr algn="ctr"/>
                      <a:r>
                        <a:rPr lang="ja-JP" altLang="en-US" sz="1000" b="1" dirty="0" smtClean="0">
                          <a:latin typeface="Meiryo UI" panose="020B0604030504040204" pitchFamily="50" charset="-128"/>
                          <a:ea typeface="Meiryo UI" panose="020B0604030504040204" pitchFamily="50" charset="-128"/>
                        </a:rPr>
                        <a:t>⑴耐震対策状況</a:t>
                      </a:r>
                      <a:endParaRPr lang="en-US" altLang="ja-JP" sz="1000" b="1" dirty="0">
                        <a:latin typeface="Meiryo UI" panose="020B0604030504040204" pitchFamily="50" charset="-128"/>
                        <a:ea typeface="Meiryo UI" panose="020B0604030504040204" pitchFamily="50" charset="-128"/>
                      </a:endParaRPr>
                    </a:p>
                  </a:txBody>
                  <a:tcPr marL="71999" marR="71999"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0" marR="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7185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54">
            <a:extLst>
              <a:ext uri="{FF2B5EF4-FFF2-40B4-BE49-F238E27FC236}">
                <a16:creationId xmlns:a16="http://schemas.microsoft.com/office/drawing/2014/main" id="{5ED82D27-7AFA-4D37-BA6A-81FCBB32BE6E}"/>
              </a:ext>
            </a:extLst>
          </p:cNvPr>
          <p:cNvSpPr/>
          <p:nvPr/>
        </p:nvSpPr>
        <p:spPr>
          <a:xfrm>
            <a:off x="-16372" y="877078"/>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船橋市の津波・地震ハザードマップ</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54">
            <a:extLst>
              <a:ext uri="{FF2B5EF4-FFF2-40B4-BE49-F238E27FC236}">
                <a16:creationId xmlns:a16="http://schemas.microsoft.com/office/drawing/2014/main" id="{B2B65BCE-7A7C-4AD6-8401-E9F650300CD8}"/>
              </a:ext>
            </a:extLst>
          </p:cNvPr>
          <p:cNvSpPr/>
          <p:nvPr/>
        </p:nvSpPr>
        <p:spPr>
          <a:xfrm>
            <a:off x="0" y="5184998"/>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地震（地区別防災カルテ　アセスメント）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54">
            <a:extLst>
              <a:ext uri="{FF2B5EF4-FFF2-40B4-BE49-F238E27FC236}">
                <a16:creationId xmlns:a16="http://schemas.microsoft.com/office/drawing/2014/main" id="{1FF3121D-8DAC-4406-A5F2-CA9D1DE7A676}"/>
              </a:ext>
            </a:extLst>
          </p:cNvPr>
          <p:cNvSpPr/>
          <p:nvPr/>
        </p:nvSpPr>
        <p:spPr>
          <a:xfrm>
            <a:off x="0" y="14149839"/>
            <a:ext cx="10687933"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6">
            <a:extLst>
              <a:ext uri="{FF2B5EF4-FFF2-40B4-BE49-F238E27FC236}">
                <a16:creationId xmlns:a16="http://schemas.microsoft.com/office/drawing/2014/main" id="{11EC6FFC-F518-477D-B64B-AF948C4CFB9A}"/>
              </a:ext>
            </a:extLst>
          </p:cNvPr>
          <p:cNvSpPr/>
          <p:nvPr/>
        </p:nvSpPr>
        <p:spPr>
          <a:xfrm>
            <a:off x="0" y="-6283"/>
            <a:ext cx="10693400" cy="540000"/>
          </a:xfrm>
          <a:prstGeom prst="round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marL="0" marR="0" lvl="0" indent="0" defTabSz="1475128"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参考資料</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）船橋市の災害リスク地震版</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_BCP</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策定シート</a:t>
            </a:r>
          </a:p>
        </p:txBody>
      </p:sp>
      <p:sp>
        <p:nvSpPr>
          <p:cNvPr id="49" name="テキスト ボックス 48">
            <a:extLst>
              <a:ext uri="{FF2B5EF4-FFF2-40B4-BE49-F238E27FC236}">
                <a16:creationId xmlns:a16="http://schemas.microsoft.com/office/drawing/2014/main" id="{291C1EFC-2BC6-4CE4-B026-4052C89A4D61}"/>
              </a:ext>
            </a:extLst>
          </p:cNvPr>
          <p:cNvSpPr txBox="1"/>
          <p:nvPr/>
        </p:nvSpPr>
        <p:spPr>
          <a:xfrm>
            <a:off x="8120218" y="39992"/>
            <a:ext cx="2520280" cy="261610"/>
          </a:xfrm>
          <a:prstGeom prst="rect">
            <a:avLst/>
          </a:prstGeom>
          <a:solidFill>
            <a:schemeClr val="bg1"/>
          </a:solidFill>
        </p:spPr>
        <p:txBody>
          <a:bodyPr wrap="square" rtlCol="0">
            <a:spAutoFit/>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　　　日　策定・改訂</a:t>
            </a:r>
          </a:p>
        </p:txBody>
      </p:sp>
      <p:sp>
        <p:nvSpPr>
          <p:cNvPr id="51" name="角丸四角形 120">
            <a:extLst>
              <a:ext uri="{FF2B5EF4-FFF2-40B4-BE49-F238E27FC236}">
                <a16:creationId xmlns:a16="http://schemas.microsoft.com/office/drawing/2014/main" id="{5F659EC3-51D9-443F-9D8C-ED56E4478AAB}"/>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船橋</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版簡易ＢＣＰ</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策定シートは</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船橋市</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の中小企業、小規模事業者の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の取組みの第一歩を後押し、分かりやすく簡単に</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p>
        </p:txBody>
      </p:sp>
      <p:sp>
        <p:nvSpPr>
          <p:cNvPr id="55" name="角丸四角形 1">
            <a:extLst>
              <a:ext uri="{FF2B5EF4-FFF2-40B4-BE49-F238E27FC236}">
                <a16:creationId xmlns:a16="http://schemas.microsoft.com/office/drawing/2014/main" id="{26C51BC5-306A-4A6C-8F6D-FB9BBFF8B645}"/>
              </a:ext>
            </a:extLst>
          </p:cNvPr>
          <p:cNvSpPr/>
          <p:nvPr/>
        </p:nvSpPr>
        <p:spPr>
          <a:xfrm>
            <a:off x="290779" y="2029361"/>
            <a:ext cx="7829439" cy="563349"/>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ja-JP" altLang="en-US" sz="2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正方形/長方形 56">
            <a:extLst>
              <a:ext uri="{FF2B5EF4-FFF2-40B4-BE49-F238E27FC236}">
                <a16:creationId xmlns:a16="http://schemas.microsoft.com/office/drawing/2014/main" id="{5D002B67-E5F6-489E-A151-B98752ECCDBA}"/>
              </a:ext>
            </a:extLst>
          </p:cNvPr>
          <p:cNvSpPr/>
          <p:nvPr/>
        </p:nvSpPr>
        <p:spPr>
          <a:xfrm>
            <a:off x="357799" y="1656606"/>
            <a:ext cx="7360178" cy="307777"/>
          </a:xfrm>
          <a:prstGeom prst="rect">
            <a:avLst/>
          </a:prstGeom>
        </p:spPr>
        <p:txBody>
          <a:bodyPr wrap="square">
            <a:spAutoFit/>
          </a:bodyPr>
          <a:lstStyle/>
          <a:p>
            <a:pPr marL="0" marR="0" lvl="0" indent="0" algn="l" defTabSz="1475128" rtl="0" eaLnBrk="1" fontAlgn="auto" latinLnBrk="0" hangingPunct="1">
              <a:lnSpc>
                <a:spcPct val="100000"/>
              </a:lnSpc>
              <a:spcBef>
                <a:spcPts val="0"/>
              </a:spcBef>
              <a:spcAft>
                <a:spcPts val="30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津波・地震</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ハザードマップ</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自社各拠点の津波被害、予測震度、液状化予想</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確認</a:t>
            </a:r>
            <a:r>
              <a:rPr kumimoji="1" lang="ja-JP" altLang="en-US" sz="14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8" name="表 12">
            <a:extLst>
              <a:ext uri="{FF2B5EF4-FFF2-40B4-BE49-F238E27FC236}">
                <a16:creationId xmlns:a16="http://schemas.microsoft.com/office/drawing/2014/main" id="{AD35EE9E-EFFA-4C4E-9771-DC4B9B7F5204}"/>
              </a:ext>
            </a:extLst>
          </p:cNvPr>
          <p:cNvGraphicFramePr>
            <a:graphicFrameLocks noGrp="1"/>
          </p:cNvGraphicFramePr>
          <p:nvPr>
            <p:extLst>
              <p:ext uri="{D42A27DB-BD31-4B8C-83A1-F6EECF244321}">
                <p14:modId xmlns:p14="http://schemas.microsoft.com/office/powerpoint/2010/main" val="1343488255"/>
              </p:ext>
            </p:extLst>
          </p:nvPr>
        </p:nvGraphicFramePr>
        <p:xfrm>
          <a:off x="484663" y="2029053"/>
          <a:ext cx="7308040" cy="779681"/>
        </p:xfrm>
        <a:graphic>
          <a:graphicData uri="http://schemas.openxmlformats.org/drawingml/2006/table">
            <a:tbl>
              <a:tblPr firstRow="1" bandRow="1">
                <a:tableStyleId>{2D5ABB26-0587-4C30-8999-92F81FD0307C}</a:tableStyleId>
              </a:tblPr>
              <a:tblGrid>
                <a:gridCol w="7308040">
                  <a:extLst>
                    <a:ext uri="{9D8B030D-6E8A-4147-A177-3AD203B41FA5}">
                      <a16:colId xmlns:a16="http://schemas.microsoft.com/office/drawing/2014/main" val="3808209421"/>
                    </a:ext>
                  </a:extLst>
                </a:gridCol>
              </a:tblGrid>
              <a:tr h="779681">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津波・地震ハザードマップ</a:t>
                      </a:r>
                      <a:r>
                        <a:rPr kumimoji="1" lang="en-US" altLang="ja-JP"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hlinkClick r:id="rId2"/>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hlinkClick r:id="rId2"/>
                        </a:rPr>
                        <a:t>https://www.city.funabashi.lg.jp/bousai/map/p009037_d/fil/tsunam_jishin.pdf</a:t>
                      </a:r>
                      <a:endParaRPr kumimoji="1" lang="en-US" altLang="ja-JP" sz="1000" dirty="0" smtClean="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船橋市地震ハザードマップから自社各拠点の震度を上表に記載する。</a:t>
                      </a:r>
                    </a:p>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graphicFrame>
        <p:nvGraphicFramePr>
          <p:cNvPr id="70" name="表 12">
            <a:extLst>
              <a:ext uri="{FF2B5EF4-FFF2-40B4-BE49-F238E27FC236}">
                <a16:creationId xmlns:a16="http://schemas.microsoft.com/office/drawing/2014/main" id="{A6E92A4F-8117-41A8-8E38-F38ABF30E17F}"/>
              </a:ext>
            </a:extLst>
          </p:cNvPr>
          <p:cNvGraphicFramePr>
            <a:graphicFrameLocks noGrp="1"/>
          </p:cNvGraphicFramePr>
          <p:nvPr>
            <p:extLst>
              <p:ext uri="{D42A27DB-BD31-4B8C-83A1-F6EECF244321}">
                <p14:modId xmlns:p14="http://schemas.microsoft.com/office/powerpoint/2010/main" val="3414954323"/>
              </p:ext>
            </p:extLst>
          </p:nvPr>
        </p:nvGraphicFramePr>
        <p:xfrm>
          <a:off x="171227" y="14485689"/>
          <a:ext cx="10432057" cy="557163"/>
        </p:xfrm>
        <a:graphic>
          <a:graphicData uri="http://schemas.openxmlformats.org/drawingml/2006/table">
            <a:tbl>
              <a:tblPr firstRow="1" bandRow="1">
                <a:tableStyleId>{2D5ABB26-0587-4C30-8999-92F81FD0307C}</a:tableStyleId>
              </a:tblPr>
              <a:tblGrid>
                <a:gridCol w="278929">
                  <a:extLst>
                    <a:ext uri="{9D8B030D-6E8A-4147-A177-3AD203B41FA5}">
                      <a16:colId xmlns:a16="http://schemas.microsoft.com/office/drawing/2014/main" val="3808209421"/>
                    </a:ext>
                  </a:extLst>
                </a:gridCol>
                <a:gridCol w="4968552">
                  <a:extLst>
                    <a:ext uri="{9D8B030D-6E8A-4147-A177-3AD203B41FA5}">
                      <a16:colId xmlns:a16="http://schemas.microsoft.com/office/drawing/2014/main" val="3414103354"/>
                    </a:ext>
                  </a:extLst>
                </a:gridCol>
                <a:gridCol w="288032">
                  <a:extLst>
                    <a:ext uri="{9D8B030D-6E8A-4147-A177-3AD203B41FA5}">
                      <a16:colId xmlns:a16="http://schemas.microsoft.com/office/drawing/2014/main" val="3868712525"/>
                    </a:ext>
                  </a:extLst>
                </a:gridCol>
                <a:gridCol w="4896544">
                  <a:extLst>
                    <a:ext uri="{9D8B030D-6E8A-4147-A177-3AD203B41FA5}">
                      <a16:colId xmlns:a16="http://schemas.microsoft.com/office/drawing/2014/main" val="2458261856"/>
                    </a:ext>
                  </a:extLst>
                </a:gridCol>
              </a:tblGrid>
              <a:tr h="557163">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①</a:t>
                      </a:r>
                      <a:endParaRPr kumimoji="1" lang="en-US" altLang="ja-JP"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2086126" rtl="0" eaLnBrk="1" fontAlgn="auto" latinLnBrk="0" hangingPunct="1">
                        <a:lnSpc>
                          <a:spcPct val="100000"/>
                        </a:lnSpc>
                        <a:spcBef>
                          <a:spcPts val="12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船橋市地域防災計画</a:t>
                      </a:r>
                      <a:r>
                        <a:rPr lang="en-US" altLang="zh-TW"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https://www.city.funabashi.lg.jp/bousai/003/keikakukaigi/p023950.html</a:t>
                      </a:r>
                      <a:endParaRPr lang="en-US" altLang="zh-TW"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船橋市防災ポータルサイト</a:t>
                      </a:r>
                      <a:r>
                        <a:rPr kumimoji="1" lang="en-US" altLang="ja-JP" sz="1050" dirty="0" smtClean="0">
                          <a:latin typeface="Meiryo UI" panose="020B0604030504040204" pitchFamily="50" charset="-128"/>
                          <a:ea typeface="Meiryo UI" panose="020B0604030504040204" pitchFamily="50" charset="-128"/>
                          <a:hlinkClick r:id="rId4"/>
                        </a:rPr>
                        <a:t>https://www.city.funabashi.lg.jp/bousai/index.html</a:t>
                      </a:r>
                      <a:endParaRPr kumimoji="1" lang="en-US" altLang="ja-JP"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805570"/>
                  </a:ext>
                </a:extLst>
              </a:tr>
            </a:tbl>
          </a:graphicData>
        </a:graphic>
      </p:graphicFrame>
      <p:pic>
        <p:nvPicPr>
          <p:cNvPr id="41" name="図 40"/>
          <p:cNvPicPr/>
          <p:nvPr/>
        </p:nvPicPr>
        <p:blipFill rotWithShape="1">
          <a:blip r:embed="rId5"/>
          <a:srcRect l="17815" t="36708" r="37735" b="6191"/>
          <a:stretch/>
        </p:blipFill>
        <p:spPr bwMode="auto">
          <a:xfrm>
            <a:off x="4880784" y="2756950"/>
            <a:ext cx="3310232" cy="2140016"/>
          </a:xfrm>
          <a:prstGeom prst="rect">
            <a:avLst/>
          </a:prstGeom>
          <a:ln>
            <a:noFill/>
          </a:ln>
          <a:extLst>
            <a:ext uri="{53640926-AAD7-44D8-BBD7-CCE9431645EC}">
              <a14:shadowObscured xmlns:a14="http://schemas.microsoft.com/office/drawing/2010/main"/>
            </a:ext>
          </a:extLst>
        </p:spPr>
      </p:pic>
      <p:pic>
        <p:nvPicPr>
          <p:cNvPr id="33" name="図 32"/>
          <p:cNvPicPr/>
          <p:nvPr/>
        </p:nvPicPr>
        <p:blipFill rotWithShape="1">
          <a:blip r:embed="rId6"/>
          <a:srcRect l="17815" t="18825" r="37735" b="23761"/>
          <a:stretch/>
        </p:blipFill>
        <p:spPr bwMode="auto">
          <a:xfrm>
            <a:off x="738188" y="2742058"/>
            <a:ext cx="3434351" cy="2154908"/>
          </a:xfrm>
          <a:prstGeom prst="rect">
            <a:avLst/>
          </a:prstGeom>
          <a:ln>
            <a:noFill/>
          </a:ln>
          <a:extLst>
            <a:ext uri="{53640926-AAD7-44D8-BBD7-CCE9431645EC}">
              <a14:shadowObscured xmlns:a14="http://schemas.microsoft.com/office/drawing/2010/main"/>
            </a:ext>
          </a:extLst>
        </p:spPr>
      </p:pic>
      <p:graphicFrame>
        <p:nvGraphicFramePr>
          <p:cNvPr id="34" name="表 12">
            <a:extLst>
              <a:ext uri="{FF2B5EF4-FFF2-40B4-BE49-F238E27FC236}">
                <a16:creationId xmlns:a16="http://schemas.microsoft.com/office/drawing/2014/main" id="{AD35EE9E-EFFA-4C4E-9771-DC4B9B7F5204}"/>
              </a:ext>
            </a:extLst>
          </p:cNvPr>
          <p:cNvGraphicFramePr>
            <a:graphicFrameLocks noGrp="1"/>
          </p:cNvGraphicFramePr>
          <p:nvPr>
            <p:extLst>
              <p:ext uri="{D42A27DB-BD31-4B8C-83A1-F6EECF244321}">
                <p14:modId xmlns:p14="http://schemas.microsoft.com/office/powerpoint/2010/main" val="3842699763"/>
              </p:ext>
            </p:extLst>
          </p:nvPr>
        </p:nvGraphicFramePr>
        <p:xfrm>
          <a:off x="378148" y="1179974"/>
          <a:ext cx="7308040" cy="548640"/>
        </p:xfrm>
        <a:graphic>
          <a:graphicData uri="http://schemas.openxmlformats.org/drawingml/2006/table">
            <a:tbl>
              <a:tblPr firstRow="1" bandRow="1">
                <a:tableStyleId>{2D5ABB26-0587-4C30-8999-92F81FD0307C}</a:tableStyleId>
              </a:tblPr>
              <a:tblGrid>
                <a:gridCol w="7308040">
                  <a:extLst>
                    <a:ext uri="{9D8B030D-6E8A-4147-A177-3AD203B41FA5}">
                      <a16:colId xmlns:a16="http://schemas.microsoft.com/office/drawing/2014/main" val="3808209421"/>
                    </a:ext>
                  </a:extLst>
                </a:gridCol>
              </a:tblGrid>
              <a:tr h="39190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船橋市の各種防災マップ</a:t>
                      </a:r>
                      <a:r>
                        <a:rPr kumimoji="1" lang="en-US" altLang="ja-JP"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hlinkClick r:id="rId2"/>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hlinkClick r:id="rId7"/>
                        </a:rPr>
                        <a:t>https://www.city.funabashi.lg.jp/bousai/map/p009037.html</a:t>
                      </a:r>
                      <a:endParaRPr kumimoji="1" lang="ja-JP" altLang="en-US" sz="1000" dirty="0" smtClean="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2" name="テキスト ボックス 1"/>
          <p:cNvSpPr txBox="1"/>
          <p:nvPr/>
        </p:nvSpPr>
        <p:spPr>
          <a:xfrm>
            <a:off x="171227" y="6050244"/>
            <a:ext cx="10046076" cy="8063746"/>
          </a:xfrm>
          <a:prstGeom prst="rect">
            <a:avLst/>
          </a:prstGeom>
          <a:noFill/>
        </p:spPr>
        <p:txBody>
          <a:bodyPr wrap="square" rtlCol="0">
            <a:spAutoFit/>
          </a:bodyPr>
          <a:lstStyle/>
          <a:p>
            <a:r>
              <a:rPr lang="ja-JP" altLang="ja-JP" sz="1400" dirty="0">
                <a:latin typeface="Meiryo UI" panose="020B0604030504040204" pitchFamily="50" charset="-128"/>
                <a:ea typeface="Meiryo UI" panose="020B0604030504040204" pitchFamily="50" charset="-128"/>
              </a:rPr>
              <a:t>宮本：台地周辺の河川沿いの谷底低地や後背低地に、震度６強の非常に強い揺れや、高い～極めて高い液状化の危険性が予測される。</a:t>
            </a:r>
          </a:p>
          <a:p>
            <a:r>
              <a:rPr lang="ja-JP" altLang="ja-JP" sz="1400" dirty="0">
                <a:latin typeface="Meiryo UI" panose="020B0604030504040204" pitchFamily="50" charset="-128"/>
                <a:ea typeface="Meiryo UI" panose="020B0604030504040204" pitchFamily="50" charset="-128"/>
              </a:rPr>
              <a:t>湊町：地区全般に震度６強の非常に強い揺れが分布し、極めて高い液状化の危険性も地区の多くで予測される。</a:t>
            </a:r>
          </a:p>
          <a:p>
            <a:r>
              <a:rPr lang="ja-JP" altLang="ja-JP" sz="1400" dirty="0">
                <a:latin typeface="Meiryo UI" panose="020B0604030504040204" pitchFamily="50" charset="-128"/>
                <a:ea typeface="Meiryo UI" panose="020B0604030504040204" pitchFamily="50" charset="-128"/>
              </a:rPr>
              <a:t>本町：地区全般に震度６強の非常に強い揺れが点在し、地区南部を中心に極めて高い液状化の危険性が分布する。</a:t>
            </a:r>
          </a:p>
          <a:p>
            <a:r>
              <a:rPr lang="ja-JP" altLang="ja-JP" sz="1400" dirty="0">
                <a:latin typeface="Meiryo UI" panose="020B0604030504040204" pitchFamily="50" charset="-128"/>
                <a:ea typeface="Meiryo UI" panose="020B0604030504040204" pitchFamily="50" charset="-128"/>
              </a:rPr>
              <a:t>海神：地区北部を除く低地に、震度６強の非常に強い揺れや高い液状化の危険性が予測される地域が分布している。</a:t>
            </a:r>
          </a:p>
          <a:p>
            <a:r>
              <a:rPr lang="ja-JP" altLang="ja-JP" sz="1400" dirty="0">
                <a:latin typeface="Meiryo UI" panose="020B0604030504040204" pitchFamily="50" charset="-128"/>
                <a:ea typeface="Meiryo UI" panose="020B0604030504040204" pitchFamily="50" charset="-128"/>
              </a:rPr>
              <a:t>葛飾：地区全般に震度６弱の揺れが予想されるものの、一部の河川沿いや盛土箇所にて震度６強の非常に強い揺れや液状化の高い</a:t>
            </a:r>
            <a:r>
              <a:rPr lang="ja-JP" altLang="ja-JP" sz="1400" dirty="0" smtClean="0">
                <a:latin typeface="Meiryo UI" panose="020B0604030504040204" pitchFamily="50" charset="-128"/>
                <a:ea typeface="Meiryo UI" panose="020B0604030504040204" pitchFamily="50" charset="-128"/>
              </a:rPr>
              <a:t>危</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険性</a:t>
            </a:r>
            <a:r>
              <a:rPr lang="ja-JP" altLang="ja-JP" sz="1400" dirty="0">
                <a:latin typeface="Meiryo UI" panose="020B0604030504040204" pitchFamily="50" charset="-128"/>
                <a:ea typeface="Meiryo UI" panose="020B0604030504040204" pitchFamily="50" charset="-128"/>
              </a:rPr>
              <a:t>が予測される。</a:t>
            </a:r>
          </a:p>
          <a:p>
            <a:r>
              <a:rPr lang="ja-JP" altLang="ja-JP" sz="1400" dirty="0">
                <a:latin typeface="Meiryo UI" panose="020B0604030504040204" pitchFamily="50" charset="-128"/>
                <a:ea typeface="Meiryo UI" panose="020B0604030504040204" pitchFamily="50" charset="-128"/>
              </a:rPr>
              <a:t>中山：地区全般に震度６弱の揺れが予想されるものの、一部地域に震度６強の非常に強い揺れや、高い液状化の危険性が予測される。</a:t>
            </a:r>
          </a:p>
          <a:p>
            <a:r>
              <a:rPr lang="ja-JP" altLang="ja-JP" sz="1400" dirty="0">
                <a:latin typeface="Meiryo UI" panose="020B0604030504040204" pitchFamily="50" charset="-128"/>
                <a:ea typeface="Meiryo UI" panose="020B0604030504040204" pitchFamily="50" charset="-128"/>
              </a:rPr>
              <a:t>塚田：地区全般に震度６弱の揺れが予測されるが、一部河川沿いには震度６強の強い揺れが予測され、建物被害は広く分布する。</a:t>
            </a:r>
            <a:r>
              <a:rPr lang="ja-JP" altLang="ja-JP" sz="1400" dirty="0" smtClean="0">
                <a:latin typeface="Meiryo UI" panose="020B0604030504040204" pitchFamily="50" charset="-128"/>
                <a:ea typeface="Meiryo UI" panose="020B0604030504040204" pitchFamily="50" charset="-128"/>
              </a:rPr>
              <a:t>液状</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化</a:t>
            </a:r>
            <a:r>
              <a:rPr lang="ja-JP" altLang="ja-JP" sz="1400" dirty="0">
                <a:latin typeface="Meiryo UI" panose="020B0604030504040204" pitchFamily="50" charset="-128"/>
                <a:ea typeface="Meiryo UI" panose="020B0604030504040204" pitchFamily="50" charset="-128"/>
              </a:rPr>
              <a:t>の危険性は、河川沿いの谷底低地など限定的である。</a:t>
            </a:r>
          </a:p>
          <a:p>
            <a:r>
              <a:rPr lang="ja-JP" altLang="ja-JP" sz="1400" dirty="0">
                <a:latin typeface="Meiryo UI" panose="020B0604030504040204" pitchFamily="50" charset="-128"/>
                <a:ea typeface="Meiryo UI" panose="020B0604030504040204" pitchFamily="50" charset="-128"/>
              </a:rPr>
              <a:t>法典：概ね地区全般で震度６弱の揺れが予測され、住宅密集地を中心に建物被害が想定されている。液状化の危険性は河川沿いの</a:t>
            </a:r>
            <a:r>
              <a:rPr lang="ja-JP" altLang="ja-JP" sz="1400" dirty="0" smtClean="0">
                <a:latin typeface="Meiryo UI" panose="020B0604030504040204" pitchFamily="50" charset="-128"/>
                <a:ea typeface="Meiryo UI" panose="020B0604030504040204" pitchFamily="50" charset="-128"/>
              </a:rPr>
              <a:t>谷</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底</a:t>
            </a:r>
            <a:r>
              <a:rPr lang="ja-JP" altLang="ja-JP" sz="1400" dirty="0">
                <a:latin typeface="Meiryo UI" panose="020B0604030504040204" pitchFamily="50" charset="-128"/>
                <a:ea typeface="Meiryo UI" panose="020B0604030504040204" pitchFamily="50" charset="-128"/>
              </a:rPr>
              <a:t>低地など限定的である。</a:t>
            </a:r>
          </a:p>
          <a:p>
            <a:r>
              <a:rPr lang="ja-JP" altLang="ja-JP" sz="1400" dirty="0">
                <a:latin typeface="Meiryo UI" panose="020B0604030504040204" pitchFamily="50" charset="-128"/>
                <a:ea typeface="Meiryo UI" panose="020B0604030504040204" pitchFamily="50" charset="-128"/>
              </a:rPr>
              <a:t>夏見：夏見台地の周辺の谷底低地や後背低地の一部に、震度６強の非常に強い揺れや、高い液状化の危険性が予測される。</a:t>
            </a:r>
          </a:p>
          <a:p>
            <a:r>
              <a:rPr lang="ja-JP" altLang="ja-JP" sz="1400" dirty="0">
                <a:latin typeface="Meiryo UI" panose="020B0604030504040204" pitchFamily="50" charset="-128"/>
                <a:ea typeface="Meiryo UI" panose="020B0604030504040204" pitchFamily="50" charset="-128"/>
              </a:rPr>
              <a:t>高根・金杉：河川沿いの一部を中心に震度６強の非常に強い揺れが予測される。液状化の危険性は河川沿いの谷底低地などでやや</a:t>
            </a:r>
            <a:r>
              <a:rPr lang="ja-JP" altLang="ja-JP" sz="1400" dirty="0" smtClean="0">
                <a:latin typeface="Meiryo UI" panose="020B0604030504040204" pitchFamily="50" charset="-128"/>
                <a:ea typeface="Meiryo UI" panose="020B0604030504040204" pitchFamily="50" charset="-128"/>
              </a:rPr>
              <a:t>高い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が</a:t>
            </a:r>
            <a:r>
              <a:rPr lang="ja-JP" altLang="ja-JP" sz="1400" dirty="0">
                <a:latin typeface="Meiryo UI" panose="020B0604030504040204" pitchFamily="50" charset="-128"/>
                <a:ea typeface="Meiryo UI" panose="020B0604030504040204" pitchFamily="50" charset="-128"/>
              </a:rPr>
              <a:t>、その範囲は限定的である。</a:t>
            </a:r>
          </a:p>
          <a:p>
            <a:r>
              <a:rPr lang="ja-JP" altLang="ja-JP" sz="1400" dirty="0">
                <a:latin typeface="Meiryo UI" panose="020B0604030504040204" pitchFamily="50" charset="-128"/>
                <a:ea typeface="Meiryo UI" panose="020B0604030504040204" pitchFamily="50" charset="-128"/>
              </a:rPr>
              <a:t>二和：概ね地区全般で震度６弱の揺れが予想されている一方で、液状化の危険性は地区全般で低い。</a:t>
            </a:r>
          </a:p>
          <a:p>
            <a:r>
              <a:rPr lang="ja-JP" altLang="ja-JP" sz="1400" dirty="0">
                <a:latin typeface="Meiryo UI" panose="020B0604030504040204" pitchFamily="50" charset="-128"/>
                <a:ea typeface="Meiryo UI" panose="020B0604030504040204" pitchFamily="50" charset="-128"/>
              </a:rPr>
              <a:t>三咲：一部を除き概ね地区全般で震度６弱の揺れが予想されている。また、液状化の危険性は一部の河川沿いを除き地区全般で低い</a:t>
            </a:r>
          </a:p>
          <a:p>
            <a:r>
              <a:rPr lang="ja-JP" altLang="ja-JP" sz="1400" dirty="0">
                <a:latin typeface="Meiryo UI" panose="020B0604030504040204" pitchFamily="50" charset="-128"/>
                <a:ea typeface="Meiryo UI" panose="020B0604030504040204" pitchFamily="50" charset="-128"/>
              </a:rPr>
              <a:t>八木が谷：概ね地区全域で震度６弱の揺れが予測される。液状化の危険性は建物の立地が少ない谷底低地に限られる。</a:t>
            </a:r>
          </a:p>
          <a:p>
            <a:r>
              <a:rPr lang="ja-JP" altLang="ja-JP" sz="1400" dirty="0">
                <a:latin typeface="Meiryo UI" panose="020B0604030504040204" pitchFamily="50" charset="-128"/>
                <a:ea typeface="Meiryo UI" panose="020B0604030504040204" pitchFamily="50" charset="-128"/>
              </a:rPr>
              <a:t>前原：河川沿いを中心に震度６強の強い揺れが予測され、住宅密集地において建物被害が多く想定されている。液状化の危険性は</a:t>
            </a:r>
            <a:r>
              <a:rPr lang="ja-JP" altLang="ja-JP" sz="1400" dirty="0" smtClean="0">
                <a:latin typeface="Meiryo UI" panose="020B0604030504040204" pitchFamily="50" charset="-128"/>
                <a:ea typeface="Meiryo UI" panose="020B0604030504040204" pitchFamily="50" charset="-128"/>
              </a:rPr>
              <a:t>河川</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沿い</a:t>
            </a:r>
            <a:r>
              <a:rPr lang="ja-JP" altLang="ja-JP" sz="1400" dirty="0">
                <a:latin typeface="Meiryo UI" panose="020B0604030504040204" pitchFamily="50" charset="-128"/>
                <a:ea typeface="Meiryo UI" panose="020B0604030504040204" pitchFamily="50" charset="-128"/>
              </a:rPr>
              <a:t>の谷底低地の一部に限定される。</a:t>
            </a:r>
          </a:p>
          <a:p>
            <a:r>
              <a:rPr lang="ja-JP" altLang="ja-JP" sz="1400" dirty="0">
                <a:latin typeface="Meiryo UI" panose="020B0604030504040204" pitchFamily="50" charset="-128"/>
                <a:ea typeface="Meiryo UI" panose="020B0604030504040204" pitchFamily="50" charset="-128"/>
              </a:rPr>
              <a:t>二宮・飯山満：河川沿いを中心に震度６強の強い揺れが予測される。建物被害は住宅密集地を中心に広く分布するが、震度６強となる</a:t>
            </a:r>
            <a:r>
              <a:rPr lang="ja-JP" altLang="ja-JP" sz="1400" dirty="0" smtClean="0">
                <a:latin typeface="Meiryo UI" panose="020B0604030504040204" pitchFamily="50" charset="-128"/>
                <a:ea typeface="Meiryo UI" panose="020B0604030504040204" pitchFamily="50" charset="-128"/>
              </a:rPr>
              <a:t>前</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原川</a:t>
            </a:r>
            <a:r>
              <a:rPr lang="ja-JP" altLang="ja-JP" sz="1400" dirty="0">
                <a:latin typeface="Meiryo UI" panose="020B0604030504040204" pitchFamily="50" charset="-128"/>
                <a:ea typeface="Meiryo UI" panose="020B0604030504040204" pitchFamily="50" charset="-128"/>
              </a:rPr>
              <a:t>流域で建物被害が多くなると想定される。液状化の危険性は河川沿いの谷底低地など限定的である。</a:t>
            </a:r>
          </a:p>
          <a:p>
            <a:r>
              <a:rPr lang="ja-JP" altLang="ja-JP" sz="1400" dirty="0">
                <a:latin typeface="Meiryo UI" panose="020B0604030504040204" pitchFamily="50" charset="-128"/>
                <a:ea typeface="Meiryo UI" panose="020B0604030504040204" pitchFamily="50" charset="-128"/>
              </a:rPr>
              <a:t>薬円台：地区の多くで震度６強の強い揺れが予測される。建物被害は震度６強となる住宅密集地を中心に広く分布すると想定される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液状化や水害・土砂災害の危険性は低い。</a:t>
            </a:r>
            <a:r>
              <a:rPr lang="en-US" altLang="ja-JP" sz="1400" dirty="0" smtClean="0">
                <a:latin typeface="Meiryo UI" panose="020B0604030504040204" pitchFamily="50" charset="-128"/>
                <a:ea typeface="Meiryo UI" panose="020B0604030504040204" pitchFamily="50" charset="-128"/>
              </a:rPr>
              <a:t> </a:t>
            </a:r>
            <a:endParaRPr lang="ja-JP" altLang="ja-JP" sz="1400" dirty="0" smtClean="0">
              <a:latin typeface="Meiryo UI" panose="020B0604030504040204" pitchFamily="50" charset="-128"/>
              <a:ea typeface="Meiryo UI" panose="020B0604030504040204" pitchFamily="50" charset="-128"/>
            </a:endParaRPr>
          </a:p>
          <a:p>
            <a:r>
              <a:rPr lang="ja-JP" altLang="ja-JP" sz="1400" dirty="0" smtClean="0">
                <a:latin typeface="Meiryo UI" panose="020B0604030504040204" pitchFamily="50" charset="-128"/>
                <a:ea typeface="Meiryo UI" panose="020B0604030504040204" pitchFamily="50" charset="-128"/>
              </a:rPr>
              <a:t>三山・田喜野井：ほぼ地区全般で震度６強の強い揺れが予測され、建物被害も他地区と比較して、多いと想定される。液状化の危険性は</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河川沿い</a:t>
            </a:r>
            <a:r>
              <a:rPr lang="ja-JP" altLang="ja-JP" sz="1400" dirty="0">
                <a:latin typeface="Meiryo UI" panose="020B0604030504040204" pitchFamily="50" charset="-128"/>
                <a:ea typeface="Meiryo UI" panose="020B0604030504040204" pitchFamily="50" charset="-128"/>
              </a:rPr>
              <a:t>の谷底低地などの範囲で限定的である。</a:t>
            </a:r>
          </a:p>
          <a:p>
            <a:r>
              <a:rPr lang="ja-JP" altLang="ja-JP" sz="1400" dirty="0">
                <a:latin typeface="Meiryo UI" panose="020B0604030504040204" pitchFamily="50" charset="-128"/>
                <a:ea typeface="Meiryo UI" panose="020B0604030504040204" pitchFamily="50" charset="-128"/>
              </a:rPr>
              <a:t>高根台：団地の一部を除き、ほぼ地区全般で震度６弱の揺れが予測される。</a:t>
            </a:r>
          </a:p>
          <a:p>
            <a:r>
              <a:rPr lang="ja-JP" altLang="ja-JP" sz="1400" dirty="0">
                <a:latin typeface="Meiryo UI" panose="020B0604030504040204" pitchFamily="50" charset="-128"/>
                <a:ea typeface="Meiryo UI" panose="020B0604030504040204" pitchFamily="50" charset="-128"/>
              </a:rPr>
              <a:t>新高根・芝山：千葉県北西部直下地震の際には、河川沿いを中心に震度６強の強い揺れが予測される。液状化の危険性については、</a:t>
            </a:r>
            <a:r>
              <a:rPr lang="ja-JP" altLang="ja-JP" sz="1400" dirty="0" smtClean="0">
                <a:latin typeface="Meiryo UI" panose="020B0604030504040204" pitchFamily="50" charset="-128"/>
                <a:ea typeface="Meiryo UI" panose="020B0604030504040204" pitchFamily="50" charset="-128"/>
              </a:rPr>
              <a:t>河</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川沿い</a:t>
            </a:r>
            <a:r>
              <a:rPr lang="ja-JP" altLang="ja-JP" sz="1400" dirty="0">
                <a:latin typeface="Meiryo UI" panose="020B0604030504040204" pitchFamily="50" charset="-128"/>
                <a:ea typeface="Meiryo UI" panose="020B0604030504040204" pitchFamily="50" charset="-128"/>
              </a:rPr>
              <a:t>の谷底低地の一部では高いが、その範囲は限定的である。</a:t>
            </a:r>
          </a:p>
          <a:p>
            <a:r>
              <a:rPr lang="ja-JP" altLang="ja-JP" sz="1400" dirty="0">
                <a:latin typeface="Meiryo UI" panose="020B0604030504040204" pitchFamily="50" charset="-128"/>
                <a:ea typeface="Meiryo UI" panose="020B0604030504040204" pitchFamily="50" charset="-128"/>
              </a:rPr>
              <a:t>松が丘：河川沿いで震度６強の強い揺れが予測される。液状化の危険性についても、範囲は限定的であるが、河川沿いの谷底低地など</a:t>
            </a:r>
            <a:r>
              <a:rPr lang="ja-JP" altLang="ja-JP" sz="1400" dirty="0" smtClean="0">
                <a:latin typeface="Meiryo UI" panose="020B0604030504040204" pitchFamily="50" charset="-128"/>
                <a:ea typeface="Meiryo UI" panose="020B0604030504040204" pitchFamily="50" charset="-128"/>
              </a:rPr>
              <a:t>で</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危険性</a:t>
            </a:r>
            <a:r>
              <a:rPr lang="ja-JP" altLang="ja-JP" sz="1400" dirty="0">
                <a:latin typeface="Meiryo UI" panose="020B0604030504040204" pitchFamily="50" charset="-128"/>
                <a:ea typeface="Meiryo UI" panose="020B0604030504040204" pitchFamily="50" charset="-128"/>
              </a:rPr>
              <a:t>が高い地域がある。</a:t>
            </a:r>
          </a:p>
          <a:p>
            <a:r>
              <a:rPr lang="ja-JP" altLang="ja-JP" sz="1400" dirty="0">
                <a:latin typeface="Meiryo UI" panose="020B0604030504040204" pitchFamily="50" charset="-128"/>
                <a:ea typeface="Meiryo UI" panose="020B0604030504040204" pitchFamily="50" charset="-128"/>
              </a:rPr>
              <a:t>大穴：木戸川や三咲川沿いに震度６強の強い揺れが予測され、液状化の危険度も木戸川や三咲川、大穴川の流域を中心に高くなって</a:t>
            </a:r>
            <a:r>
              <a:rPr lang="ja-JP" altLang="ja-JP" sz="1400" dirty="0" err="1" smtClean="0">
                <a:latin typeface="Meiryo UI" panose="020B0604030504040204" pitchFamily="50" charset="-128"/>
                <a:ea typeface="Meiryo UI" panose="020B0604030504040204" pitchFamily="50" charset="-128"/>
              </a:rPr>
              <a:t>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る</a:t>
            </a:r>
            <a:r>
              <a:rPr lang="ja-JP" altLang="ja-JP" sz="1400" dirty="0">
                <a:latin typeface="Meiryo UI" panose="020B0604030504040204" pitchFamily="50" charset="-128"/>
                <a:ea typeface="Meiryo UI" panose="020B0604030504040204" pitchFamily="50" charset="-128"/>
              </a:rPr>
              <a:t>。</a:t>
            </a:r>
          </a:p>
          <a:p>
            <a:r>
              <a:rPr lang="ja-JP" altLang="ja-JP" sz="1400" dirty="0">
                <a:latin typeface="Meiryo UI" panose="020B0604030504040204" pitchFamily="50" charset="-128"/>
                <a:ea typeface="Meiryo UI" panose="020B0604030504040204" pitchFamily="50" charset="-128"/>
              </a:rPr>
              <a:t>習志野台：地区の東側を中心に震度６強の強い揺れが予測され、建物被害も広く分布する。液状化の危険性は河川沿いの谷底低地</a:t>
            </a:r>
            <a:r>
              <a:rPr lang="ja-JP" altLang="ja-JP" sz="1400" dirty="0" smtClean="0">
                <a:latin typeface="Meiryo UI" panose="020B0604030504040204" pitchFamily="50" charset="-128"/>
                <a:ea typeface="Meiryo UI" panose="020B0604030504040204" pitchFamily="50" charset="-128"/>
              </a:rPr>
              <a:t>など</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範囲で限定的である。</a:t>
            </a:r>
          </a:p>
          <a:p>
            <a:r>
              <a:rPr lang="ja-JP" altLang="ja-JP" sz="1400" dirty="0">
                <a:latin typeface="Meiryo UI" panose="020B0604030504040204" pitchFamily="50" charset="-128"/>
                <a:ea typeface="Meiryo UI" panose="020B0604030504040204" pitchFamily="50" charset="-128"/>
              </a:rPr>
              <a:t>豊富：河川沿いの一部の地域を除き、震度６弱の揺れが予測される。建物被害は建物が密集する一部地域に限定される。液状化の</a:t>
            </a:r>
            <a:r>
              <a:rPr lang="ja-JP" altLang="ja-JP" sz="1400" dirty="0" smtClean="0">
                <a:latin typeface="Meiryo UI" panose="020B0604030504040204" pitchFamily="50" charset="-128"/>
                <a:ea typeface="Meiryo UI" panose="020B0604030504040204" pitchFamily="50" charset="-128"/>
              </a:rPr>
              <a:t>危険</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性</a:t>
            </a:r>
            <a:r>
              <a:rPr lang="ja-JP" altLang="ja-JP" sz="1400" dirty="0">
                <a:latin typeface="Meiryo UI" panose="020B0604030504040204" pitchFamily="50" charset="-128"/>
                <a:ea typeface="Meiryo UI" panose="020B0604030504040204" pitchFamily="50" charset="-128"/>
              </a:rPr>
              <a:t>は河川沿いの谷底低地などに限定されるが、一部危険度が極めて高い地域もある。</a:t>
            </a:r>
          </a:p>
          <a:p>
            <a:r>
              <a:rPr lang="ja-JP" altLang="ja-JP" sz="1400" dirty="0">
                <a:latin typeface="Meiryo UI" panose="020B0604030504040204" pitchFamily="50" charset="-128"/>
                <a:ea typeface="Meiryo UI" panose="020B0604030504040204" pitchFamily="50" charset="-128"/>
              </a:rPr>
              <a:t>坪井：河川沿いや地区の南部で震度６強の強い揺れが予測される。液状化危険度も河川沿いを中心に高い～極めて高い地域が分布する。</a:t>
            </a:r>
            <a:endParaRPr kumimoji="1" lang="ja-JP" altLang="en-US" sz="1400" dirty="0">
              <a:latin typeface="Meiryo UI" panose="020B0604030504040204" pitchFamily="50" charset="-128"/>
              <a:ea typeface="Meiryo UI" panose="020B0604030504040204" pitchFamily="50" charset="-128"/>
            </a:endParaRPr>
          </a:p>
        </p:txBody>
      </p:sp>
      <p:sp>
        <p:nvSpPr>
          <p:cNvPr id="66" name="角丸四角形 1">
            <a:extLst>
              <a:ext uri="{FF2B5EF4-FFF2-40B4-BE49-F238E27FC236}">
                <a16:creationId xmlns:a16="http://schemas.microsoft.com/office/drawing/2014/main" id="{26C51BC5-306A-4A6C-8F6D-FB9BBFF8B645}"/>
              </a:ext>
            </a:extLst>
          </p:cNvPr>
          <p:cNvSpPr/>
          <p:nvPr/>
        </p:nvSpPr>
        <p:spPr>
          <a:xfrm>
            <a:off x="309277" y="5636811"/>
            <a:ext cx="7881739" cy="3361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ja-JP" altLang="en-US" sz="2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7" name="表 12">
            <a:extLst>
              <a:ext uri="{FF2B5EF4-FFF2-40B4-BE49-F238E27FC236}">
                <a16:creationId xmlns:a16="http://schemas.microsoft.com/office/drawing/2014/main" id="{AD35EE9E-EFFA-4C4E-9771-DC4B9B7F5204}"/>
              </a:ext>
            </a:extLst>
          </p:cNvPr>
          <p:cNvGraphicFramePr>
            <a:graphicFrameLocks noGrp="1"/>
          </p:cNvGraphicFramePr>
          <p:nvPr>
            <p:extLst>
              <p:ext uri="{D42A27DB-BD31-4B8C-83A1-F6EECF244321}">
                <p14:modId xmlns:p14="http://schemas.microsoft.com/office/powerpoint/2010/main" val="3391566023"/>
              </p:ext>
            </p:extLst>
          </p:nvPr>
        </p:nvGraphicFramePr>
        <p:xfrm>
          <a:off x="484663" y="5658008"/>
          <a:ext cx="7672498" cy="403860"/>
        </p:xfrm>
        <a:graphic>
          <a:graphicData uri="http://schemas.openxmlformats.org/drawingml/2006/table">
            <a:tbl>
              <a:tblPr firstRow="1" bandRow="1">
                <a:tableStyleId>{2D5ABB26-0587-4C30-8999-92F81FD0307C}</a:tableStyleId>
              </a:tblPr>
              <a:tblGrid>
                <a:gridCol w="7672498">
                  <a:extLst>
                    <a:ext uri="{9D8B030D-6E8A-4147-A177-3AD203B41FA5}">
                      <a16:colId xmlns:a16="http://schemas.microsoft.com/office/drawing/2014/main" val="3808209421"/>
                    </a:ext>
                  </a:extLst>
                </a:gridCol>
              </a:tblGrid>
              <a:tr h="313173">
                <a:tc>
                  <a:txBody>
                    <a:bodyPr/>
                    <a:lstStyle/>
                    <a:p>
                      <a:r>
                        <a:rPr kumimoji="1" lang="ja-JP" altLang="en-US" sz="1050" b="1" kern="1200" dirty="0" smtClean="0">
                          <a:solidFill>
                            <a:schemeClr val="tx1"/>
                          </a:solidFill>
                          <a:effectLst/>
                          <a:latin typeface="Meiryo UI" panose="020B0604030504040204" pitchFamily="50" charset="-128"/>
                          <a:ea typeface="Meiryo UI" panose="020B0604030504040204" pitchFamily="50" charset="-128"/>
                          <a:cs typeface="+mn-cs"/>
                        </a:rPr>
                        <a:t>「千葉県北西部直下地震」を想定した「地区別防災カルテ」から、自社各拠点の被害予想を確認する。</a:t>
                      </a:r>
                      <a:endParaRPr kumimoji="1" lang="ja-JP" altLang="en-US" sz="1050" b="1" dirty="0" smtClean="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pic>
        <p:nvPicPr>
          <p:cNvPr id="3" name="図 2"/>
          <p:cNvPicPr>
            <a:picLocks noChangeAspect="1"/>
          </p:cNvPicPr>
          <p:nvPr/>
        </p:nvPicPr>
        <p:blipFill>
          <a:blip r:embed="rId8"/>
          <a:stretch>
            <a:fillRect/>
          </a:stretch>
        </p:blipFill>
        <p:spPr>
          <a:xfrm>
            <a:off x="9004923" y="3383532"/>
            <a:ext cx="1225402" cy="1225402"/>
          </a:xfrm>
          <a:prstGeom prst="rect">
            <a:avLst/>
          </a:prstGeom>
        </p:spPr>
      </p:pic>
      <p:sp>
        <p:nvSpPr>
          <p:cNvPr id="19" name="角丸四角形 1">
            <a:extLst>
              <a:ext uri="{FF2B5EF4-FFF2-40B4-BE49-F238E27FC236}">
                <a16:creationId xmlns:a16="http://schemas.microsoft.com/office/drawing/2014/main" id="{26C51BC5-306A-4A6C-8F6D-FB9BBFF8B645}"/>
              </a:ext>
            </a:extLst>
          </p:cNvPr>
          <p:cNvSpPr/>
          <p:nvPr/>
        </p:nvSpPr>
        <p:spPr>
          <a:xfrm>
            <a:off x="8533208" y="2448694"/>
            <a:ext cx="2034332" cy="323957"/>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ふなば</a:t>
            </a:r>
            <a:r>
              <a:rPr kumimoji="1" lang="ja-JP" altLang="en-US" sz="1050" b="1"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rPr>
              <a:t>し</a:t>
            </a:r>
            <a:r>
              <a:rPr kumimoji="1" lang="ja-JP" altLang="en-US"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生き生きふれあいマップ</a:t>
            </a:r>
            <a:endParaRPr kumimoji="1" lang="en-US" altLang="ja-JP"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D002B67-E5F6-489E-A151-B98752ECCDBA}"/>
              </a:ext>
            </a:extLst>
          </p:cNvPr>
          <p:cNvSpPr/>
          <p:nvPr/>
        </p:nvSpPr>
        <p:spPr>
          <a:xfrm>
            <a:off x="8731076" y="2810475"/>
            <a:ext cx="1780220" cy="646331"/>
          </a:xfrm>
          <a:prstGeom prst="rect">
            <a:avLst/>
          </a:prstGeom>
        </p:spPr>
        <p:txBody>
          <a:bodyPr wrap="square">
            <a:spAutoFit/>
          </a:bodyPr>
          <a:lstStyle/>
          <a:p>
            <a:pPr marL="0" marR="0" lvl="0" indent="0" algn="l" defTabSz="1475128" rtl="0" eaLnBrk="1" fontAlgn="auto" latinLnBrk="0" hangingPunct="1">
              <a:lnSpc>
                <a:spcPct val="100000"/>
              </a:lnSpc>
              <a:spcBef>
                <a:spcPts val="0"/>
              </a:spcBef>
              <a:spcAft>
                <a:spcPts val="30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浸水想定・地震予測や避難施設が分かる便利なマップはこちら☟</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585969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ユーザー設定</PresentationFormat>
  <Paragraphs>226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ＭＳ Ｐゴシック</vt:lpstr>
      <vt:lpstr>ＭＳ 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2020-10-20T11:06:35Z</dcterms:created>
  <dcterms:modified xsi:type="dcterms:W3CDTF">2021-11-18T07:00:20Z</dcterms:modified>
</cp:coreProperties>
</file>