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3"/>
  </p:sldMasterIdLst>
  <p:notesMasterIdLst>
    <p:notesMasterId r:id="rId8"/>
  </p:notesMasterIdLst>
  <p:handoutMasterIdLst>
    <p:handoutMasterId r:id="rId9"/>
  </p:handoutMasterIdLst>
  <p:sldIdLst>
    <p:sldId id="1723" r:id="rId4"/>
    <p:sldId id="1724" r:id="rId5"/>
    <p:sldId id="1725" r:id="rId6"/>
    <p:sldId id="1729"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19" userDrawn="1">
          <p15:clr>
            <a:srgbClr val="A4A3A4"/>
          </p15:clr>
        </p15:guide>
        <p15:guide id="2" pos="4201" userDrawn="1">
          <p15:clr>
            <a:srgbClr val="A4A3A4"/>
          </p15:clr>
        </p15:guide>
        <p15:guide id="3" orient="horz" pos="126" userDrawn="1">
          <p15:clr>
            <a:srgbClr val="A4A3A4"/>
          </p15:clr>
        </p15:guide>
        <p15:guide id="4" orient="horz" pos="61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3"/>
    <a:srgbClr val="47B4D0"/>
    <a:srgbClr val="F15D5D"/>
    <a:srgbClr val="146C94"/>
    <a:srgbClr val="F48080"/>
    <a:srgbClr val="AFD3E2"/>
    <a:srgbClr val="19A7CE"/>
    <a:srgbClr val="E6E6E6"/>
    <a:srgbClr val="F6F1F1"/>
    <a:srgbClr val="F3F9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6196" autoAdjust="0"/>
  </p:normalViewPr>
  <p:slideViewPr>
    <p:cSldViewPr>
      <p:cViewPr varScale="1">
        <p:scale>
          <a:sx n="52" d="100"/>
          <a:sy n="52" d="100"/>
        </p:scale>
        <p:origin x="2670" y="78"/>
      </p:cViewPr>
      <p:guideLst>
        <p:guide pos="119"/>
        <p:guide pos="4201"/>
        <p:guide orient="horz" pos="126"/>
        <p:guide orient="horz" pos="6114"/>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316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2DD2D8E-FA66-B003-8875-B4F463603877}"/>
              </a:ext>
            </a:extLst>
          </p:cNvPr>
          <p:cNvSpPr>
            <a:spLocks noGrp="1"/>
          </p:cNvSpPr>
          <p:nvPr>
            <p:ph type="hdr" sz="quarter"/>
          </p:nvPr>
        </p:nvSpPr>
        <p:spPr>
          <a:xfrm>
            <a:off x="0" y="1"/>
            <a:ext cx="2949990" cy="497969"/>
          </a:xfrm>
          <a:prstGeom prst="rect">
            <a:avLst/>
          </a:prstGeom>
        </p:spPr>
        <p:txBody>
          <a:bodyPr vert="horz" lIns="88335" tIns="44167" rIns="88335" bIns="44167"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28B7AF4-0B25-23CD-C86B-DEA76A96A386}"/>
              </a:ext>
            </a:extLst>
          </p:cNvPr>
          <p:cNvSpPr>
            <a:spLocks noGrp="1"/>
          </p:cNvSpPr>
          <p:nvPr>
            <p:ph type="dt" sz="quarter" idx="1"/>
          </p:nvPr>
        </p:nvSpPr>
        <p:spPr>
          <a:xfrm>
            <a:off x="3855689" y="1"/>
            <a:ext cx="2949990" cy="497969"/>
          </a:xfrm>
          <a:prstGeom prst="rect">
            <a:avLst/>
          </a:prstGeom>
        </p:spPr>
        <p:txBody>
          <a:bodyPr vert="horz" lIns="88335" tIns="44167" rIns="88335" bIns="44167" rtlCol="0"/>
          <a:lstStyle>
            <a:lvl1pPr algn="r">
              <a:defRPr sz="1200"/>
            </a:lvl1pPr>
          </a:lstStyle>
          <a:p>
            <a:fld id="{EAF1DB7C-386D-4651-9BAA-029A5975777E}" type="datetimeFigureOut">
              <a:rPr kumimoji="1" lang="ja-JP" altLang="en-US" smtClean="0"/>
              <a:t>2023/11/14</a:t>
            </a:fld>
            <a:endParaRPr kumimoji="1" lang="ja-JP" altLang="en-US"/>
          </a:p>
        </p:txBody>
      </p:sp>
      <p:sp>
        <p:nvSpPr>
          <p:cNvPr id="4" name="フッター プレースホルダー 3">
            <a:extLst>
              <a:ext uri="{FF2B5EF4-FFF2-40B4-BE49-F238E27FC236}">
                <a16:creationId xmlns:a16="http://schemas.microsoft.com/office/drawing/2014/main" id="{DAA9DBEE-6844-2624-B7D2-10C20CE9459B}"/>
              </a:ext>
            </a:extLst>
          </p:cNvPr>
          <p:cNvSpPr>
            <a:spLocks noGrp="1"/>
          </p:cNvSpPr>
          <p:nvPr>
            <p:ph type="ftr" sz="quarter" idx="2"/>
          </p:nvPr>
        </p:nvSpPr>
        <p:spPr>
          <a:xfrm>
            <a:off x="0" y="9441369"/>
            <a:ext cx="2949990" cy="497969"/>
          </a:xfrm>
          <a:prstGeom prst="rect">
            <a:avLst/>
          </a:prstGeom>
        </p:spPr>
        <p:txBody>
          <a:bodyPr vert="horz" lIns="88335" tIns="44167" rIns="88335" bIns="44167"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9BDC453-086F-61D6-735F-3663541A6D0A}"/>
              </a:ext>
            </a:extLst>
          </p:cNvPr>
          <p:cNvSpPr>
            <a:spLocks noGrp="1"/>
          </p:cNvSpPr>
          <p:nvPr>
            <p:ph type="sldNum" sz="quarter" idx="3"/>
          </p:nvPr>
        </p:nvSpPr>
        <p:spPr>
          <a:xfrm>
            <a:off x="3855689" y="9441369"/>
            <a:ext cx="2949990" cy="497969"/>
          </a:xfrm>
          <a:prstGeom prst="rect">
            <a:avLst/>
          </a:prstGeom>
        </p:spPr>
        <p:txBody>
          <a:bodyPr vert="horz" lIns="88335" tIns="44167" rIns="88335" bIns="44167" rtlCol="0" anchor="b"/>
          <a:lstStyle>
            <a:lvl1pPr algn="r">
              <a:defRPr sz="1200"/>
            </a:lvl1pPr>
          </a:lstStyle>
          <a:p>
            <a:fld id="{58A11C0C-AE38-418B-BC38-E6635CDE415F}" type="slidenum">
              <a:rPr kumimoji="1" lang="ja-JP" altLang="en-US" smtClean="0"/>
              <a:t>‹#›</a:t>
            </a:fld>
            <a:endParaRPr kumimoji="1" lang="ja-JP" altLang="en-US"/>
          </a:p>
        </p:txBody>
      </p:sp>
    </p:spTree>
    <p:extLst>
      <p:ext uri="{BB962C8B-B14F-4D97-AF65-F5344CB8AC3E}">
        <p14:creationId xmlns:p14="http://schemas.microsoft.com/office/powerpoint/2010/main" val="720276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8693"/>
          </a:xfrm>
          <a:prstGeom prst="rect">
            <a:avLst/>
          </a:prstGeom>
        </p:spPr>
        <p:txBody>
          <a:bodyPr vert="horz" lIns="91417" tIns="45708" rIns="91417"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1417" tIns="45708" rIns="91417" bIns="45708" rtlCol="0"/>
          <a:lstStyle>
            <a:lvl1pPr algn="r">
              <a:defRPr sz="1200"/>
            </a:lvl1pPr>
          </a:lstStyle>
          <a:p>
            <a:fld id="{249A65C7-6024-4A6D-88E4-B385EFF4151B}"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17" tIns="45708" rIns="91417" bIns="45708" rtlCol="0" anchor="ctr"/>
          <a:lstStyle/>
          <a:p>
            <a:endParaRPr lang="ja-JP" altLang="en-US"/>
          </a:p>
        </p:txBody>
      </p:sp>
      <p:sp>
        <p:nvSpPr>
          <p:cNvPr id="5" name="ノート プレースホルダー 4"/>
          <p:cNvSpPr>
            <a:spLocks noGrp="1"/>
          </p:cNvSpPr>
          <p:nvPr>
            <p:ph type="body" sz="quarter" idx="3"/>
          </p:nvPr>
        </p:nvSpPr>
        <p:spPr>
          <a:xfrm>
            <a:off x="680720" y="4783310"/>
            <a:ext cx="5445760" cy="3913614"/>
          </a:xfrm>
          <a:prstGeom prst="rect">
            <a:avLst/>
          </a:prstGeom>
        </p:spPr>
        <p:txBody>
          <a:bodyPr vert="horz" lIns="91417" tIns="45708" rIns="91417"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17" tIns="45708" rIns="91417"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17" tIns="45708" rIns="91417" bIns="45708" rtlCol="0" anchor="b"/>
          <a:lstStyle>
            <a:lvl1pPr algn="r">
              <a:defRPr sz="1200"/>
            </a:lvl1pPr>
          </a:lstStyle>
          <a:p>
            <a:fld id="{ED2912EE-54B3-40F0-96E4-6417991A2574}" type="slidenum">
              <a:rPr kumimoji="1" lang="ja-JP" altLang="en-US" smtClean="0"/>
              <a:t>‹#›</a:t>
            </a:fld>
            <a:endParaRPr kumimoji="1" lang="ja-JP" altLang="en-US"/>
          </a:p>
        </p:txBody>
      </p:sp>
    </p:spTree>
    <p:extLst>
      <p:ext uri="{BB962C8B-B14F-4D97-AF65-F5344CB8AC3E}">
        <p14:creationId xmlns:p14="http://schemas.microsoft.com/office/powerpoint/2010/main" val="13845490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2912EE-54B3-40F0-96E4-6417991A2574}" type="slidenum">
              <a:rPr kumimoji="1" lang="ja-JP" altLang="en-US" smtClean="0"/>
              <a:t>4</a:t>
            </a:fld>
            <a:endParaRPr kumimoji="1" lang="ja-JP" altLang="en-US"/>
          </a:p>
        </p:txBody>
      </p:sp>
    </p:spTree>
    <p:extLst>
      <p:ext uri="{BB962C8B-B14F-4D97-AF65-F5344CB8AC3E}">
        <p14:creationId xmlns:p14="http://schemas.microsoft.com/office/powerpoint/2010/main" val="3768087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B6303BD-FC9B-0232-6667-DBFF58D0CE15}"/>
              </a:ext>
            </a:extLst>
          </p:cNvPr>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グラフィックス 1">
            <a:extLst>
              <a:ext uri="{FF2B5EF4-FFF2-40B4-BE49-F238E27FC236}">
                <a16:creationId xmlns:a16="http://schemas.microsoft.com/office/drawing/2014/main" id="{2BAA05BD-F987-A8F9-164A-00403A1707D4}"/>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0" y="0"/>
            <a:ext cx="432000" cy="432000"/>
          </a:xfrm>
          <a:prstGeom prst="rect">
            <a:avLst/>
          </a:prstGeom>
        </p:spPr>
      </p:pic>
      <p:pic>
        <p:nvPicPr>
          <p:cNvPr id="3" name="グラフィックス 2">
            <a:extLst>
              <a:ext uri="{FF2B5EF4-FFF2-40B4-BE49-F238E27FC236}">
                <a16:creationId xmlns:a16="http://schemas.microsoft.com/office/drawing/2014/main" id="{30C9FDC0-C813-F632-A7D4-ECE22844C004}"/>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flipH="1">
            <a:off x="6426000" y="0"/>
            <a:ext cx="432000" cy="432000"/>
          </a:xfrm>
          <a:prstGeom prst="rect">
            <a:avLst/>
          </a:prstGeom>
        </p:spPr>
      </p:pic>
      <p:pic>
        <p:nvPicPr>
          <p:cNvPr id="4" name="グラフィックス 3">
            <a:extLst>
              <a:ext uri="{FF2B5EF4-FFF2-40B4-BE49-F238E27FC236}">
                <a16:creationId xmlns:a16="http://schemas.microsoft.com/office/drawing/2014/main" id="{17080E4A-BACA-B486-256D-234554CCB800}"/>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flipH="1" flipV="1">
            <a:off x="6426000" y="9474000"/>
            <a:ext cx="432000" cy="432000"/>
          </a:xfrm>
          <a:prstGeom prst="rect">
            <a:avLst/>
          </a:prstGeom>
        </p:spPr>
      </p:pic>
      <p:pic>
        <p:nvPicPr>
          <p:cNvPr id="6" name="グラフィックス 5">
            <a:extLst>
              <a:ext uri="{FF2B5EF4-FFF2-40B4-BE49-F238E27FC236}">
                <a16:creationId xmlns:a16="http://schemas.microsoft.com/office/drawing/2014/main" id="{0D3A00C8-EFD7-F5D1-E154-A98FB8503A09}"/>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flipV="1">
            <a:off x="0" y="9474000"/>
            <a:ext cx="432000" cy="432000"/>
          </a:xfrm>
          <a:prstGeom prst="rect">
            <a:avLst/>
          </a:prstGeom>
        </p:spPr>
      </p:pic>
    </p:spTree>
    <p:extLst>
      <p:ext uri="{BB962C8B-B14F-4D97-AF65-F5344CB8AC3E}">
        <p14:creationId xmlns:p14="http://schemas.microsoft.com/office/powerpoint/2010/main" val="288384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D63D4F7-1801-B4E3-FF2B-CF125EE1B874}"/>
              </a:ext>
            </a:extLst>
          </p:cNvPr>
          <p:cNvSpPr>
            <a:spLocks noGrp="1"/>
          </p:cNvSpPr>
          <p:nvPr>
            <p:ph type="dt" sz="half" idx="10"/>
          </p:nvPr>
        </p:nvSpPr>
        <p:spPr/>
        <p:txBody>
          <a:bodyPr/>
          <a:lstStyle/>
          <a:p>
            <a:fld id="{32C6794F-8E38-4E53-BE28-E5C1045A1715}" type="datetimeFigureOut">
              <a:rPr kumimoji="1" lang="ja-JP" altLang="en-US" smtClean="0"/>
              <a:t>2023/11/14</a:t>
            </a:fld>
            <a:endParaRPr kumimoji="1" lang="ja-JP" altLang="en-US"/>
          </a:p>
        </p:txBody>
      </p:sp>
      <p:sp>
        <p:nvSpPr>
          <p:cNvPr id="3" name="フッター プレースホルダー 2">
            <a:extLst>
              <a:ext uri="{FF2B5EF4-FFF2-40B4-BE49-F238E27FC236}">
                <a16:creationId xmlns:a16="http://schemas.microsoft.com/office/drawing/2014/main" id="{27FBF8B8-E7C7-4555-E316-59896E2D1D8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7544F7-33E3-6A14-096B-FC11C368CE31}"/>
              </a:ext>
            </a:extLst>
          </p:cNvPr>
          <p:cNvSpPr>
            <a:spLocks noGrp="1"/>
          </p:cNvSpPr>
          <p:nvPr>
            <p:ph type="sldNum" sz="quarter" idx="12"/>
          </p:nvPr>
        </p:nvSpPr>
        <p:spPr/>
        <p:txBody>
          <a:bodyPr/>
          <a:lstStyle/>
          <a:p>
            <a:fld id="{89D4E358-0297-4CED-AE18-784FB063A38E}"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222F1A5C-BA33-3093-498E-E8A8AAD59CBA}"/>
              </a:ext>
            </a:extLst>
          </p:cNvPr>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69261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1DC1F3C-18AC-73A7-6B91-AFA97876D000}"/>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55217E-EBB3-7140-E5D1-988C5D0757E4}"/>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BE7C71-37AE-3B4E-E714-037C2FE3DB45}"/>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32C6794F-8E38-4E53-BE28-E5C1045A1715}" type="datetimeFigureOut">
              <a:rPr kumimoji="1" lang="ja-JP" altLang="en-US" smtClean="0"/>
              <a:t>2023/11/14</a:t>
            </a:fld>
            <a:endParaRPr kumimoji="1" lang="ja-JP" altLang="en-US"/>
          </a:p>
        </p:txBody>
      </p:sp>
      <p:sp>
        <p:nvSpPr>
          <p:cNvPr id="5" name="フッター プレースホルダー 4">
            <a:extLst>
              <a:ext uri="{FF2B5EF4-FFF2-40B4-BE49-F238E27FC236}">
                <a16:creationId xmlns:a16="http://schemas.microsoft.com/office/drawing/2014/main" id="{158EB721-B81B-BEB9-3147-1528CA852E74}"/>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C859C3-6FF9-B585-BE59-56B69CC2F6B8}"/>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89D4E358-0297-4CED-AE18-784FB063A38E}" type="slidenum">
              <a:rPr kumimoji="1" lang="ja-JP" altLang="en-US" smtClean="0"/>
              <a:t>‹#›</a:t>
            </a:fld>
            <a:endParaRPr kumimoji="1" lang="ja-JP" altLang="en-US"/>
          </a:p>
        </p:txBody>
      </p:sp>
    </p:spTree>
    <p:extLst>
      <p:ext uri="{BB962C8B-B14F-4D97-AF65-F5344CB8AC3E}">
        <p14:creationId xmlns:p14="http://schemas.microsoft.com/office/powerpoint/2010/main" val="428923857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city.funabashi.lg.jp/shisetsu/bunka/0003/0002/0001/p011089.html" TargetMode="External"/><Relationship Id="rId2" Type="http://schemas.openxmlformats.org/officeDocument/2006/relationships/hyperlink" Target="https://www.city.funabashi.lg.jp/shisetsu/bunka/0002/0001/0011/p015361.html" TargetMode="External"/><Relationship Id="rId1" Type="http://schemas.openxmlformats.org/officeDocument/2006/relationships/slideLayout" Target="../slideLayouts/slideLayout1.xml"/><Relationship Id="rId6" Type="http://schemas.openxmlformats.org/officeDocument/2006/relationships/hyperlink" Target="https://www.mext.go.jp/ijime/detail/dial.htm" TargetMode="External"/><Relationship Id="rId5" Type="http://schemas.openxmlformats.org/officeDocument/2006/relationships/hyperlink" Target="https://lighthouse.pref.chiba.lg.jp/" TargetMode="External"/><Relationship Id="rId4" Type="http://schemas.openxmlformats.org/officeDocument/2006/relationships/hyperlink" Target="https://cms2.chiba-c.ed.jp/kosapo/"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free-is.org/grade" TargetMode="External"/><Relationship Id="rId3" Type="http://schemas.openxmlformats.org/officeDocument/2006/relationships/hyperlink" Target="https://wp.me/P3Dwkw-192" TargetMode="External"/><Relationship Id="rId7" Type="http://schemas.openxmlformats.org/officeDocument/2006/relationships/hyperlink" Target="https://www.pioneronomori.com/" TargetMode="External"/><Relationship Id="rId2" Type="http://schemas.openxmlformats.org/officeDocument/2006/relationships/hyperlink" Target="https://www.city.funabashi.lg.jp/shisetsu/bunka/0002/0001/0002/p009407.html" TargetMode="External"/><Relationship Id="rId1" Type="http://schemas.openxmlformats.org/officeDocument/2006/relationships/slideLayout" Target="../slideLayouts/slideLayout1.xml"/><Relationship Id="rId6" Type="http://schemas.openxmlformats.org/officeDocument/2006/relationships/hyperlink" Target="https://hifumii.net/" TargetMode="External"/><Relationship Id="rId5" Type="http://schemas.openxmlformats.org/officeDocument/2006/relationships/hyperlink" Target="https://pegasasuwing.com/freeschool/" TargetMode="External"/><Relationship Id="rId10" Type="http://schemas.openxmlformats.org/officeDocument/2006/relationships/hyperlink" Target="https://day.crop-cc.com/miyama/" TargetMode="External"/><Relationship Id="rId4" Type="http://schemas.openxmlformats.org/officeDocument/2006/relationships/hyperlink" Target="http://mugamuchuu.com/" TargetMode="External"/><Relationship Id="rId9" Type="http://schemas.openxmlformats.org/officeDocument/2006/relationships/hyperlink" Target="https://nponemo.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ites.google.com/view/oshaberiba-kitanara" TargetMode="External"/><Relationship Id="rId2" Type="http://schemas.openxmlformats.org/officeDocument/2006/relationships/hyperlink" Target="https://carryrl.wordpress.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8.png"/><Relationship Id="rId3" Type="http://schemas.openxmlformats.org/officeDocument/2006/relationships/image" Target="../media/image4.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6.png"/><Relationship Id="rId1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1965634629"/>
              </p:ext>
            </p:extLst>
          </p:nvPr>
        </p:nvGraphicFramePr>
        <p:xfrm>
          <a:off x="224387" y="1354198"/>
          <a:ext cx="6480175" cy="5977734"/>
        </p:xfrm>
        <a:graphic>
          <a:graphicData uri="http://schemas.openxmlformats.org/drawingml/2006/table">
            <a:tbl>
              <a:tblPr firstRow="1" bandRow="1">
                <a:tableStyleId>{3B4B98B0-60AC-42C2-AFA5-B58CD77FA1E5}</a:tableStyleId>
              </a:tblPr>
              <a:tblGrid>
                <a:gridCol w="1439887">
                  <a:extLst>
                    <a:ext uri="{9D8B030D-6E8A-4147-A177-3AD203B41FA5}">
                      <a16:colId xmlns:a16="http://schemas.microsoft.com/office/drawing/2014/main" val="1373112803"/>
                    </a:ext>
                  </a:extLst>
                </a:gridCol>
                <a:gridCol w="1944216">
                  <a:extLst>
                    <a:ext uri="{9D8B030D-6E8A-4147-A177-3AD203B41FA5}">
                      <a16:colId xmlns:a16="http://schemas.microsoft.com/office/drawing/2014/main" val="3827387153"/>
                    </a:ext>
                  </a:extLst>
                </a:gridCol>
                <a:gridCol w="3096072">
                  <a:extLst>
                    <a:ext uri="{9D8B030D-6E8A-4147-A177-3AD203B41FA5}">
                      <a16:colId xmlns:a16="http://schemas.microsoft.com/office/drawing/2014/main" val="133841328"/>
                    </a:ext>
                  </a:extLst>
                </a:gridCol>
              </a:tblGrid>
              <a:tr h="35844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1147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船橋市</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総合教育センター</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教育支援室</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教育相談班</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200" b="0" dirty="0" smtClean="0">
                          <a:solidFill>
                            <a:schemeClr val="tx1">
                              <a:lumMod val="75000"/>
                              <a:lumOff val="25000"/>
                            </a:schemeClr>
                          </a:solidFill>
                          <a:latin typeface="+mn-ea"/>
                          <a:ea typeface="+mn-ea"/>
                        </a:rPr>
                        <a:t>学校生活（不登校、いじめ、学業不振、友人関係）や家庭生活（しつけ）、発達・行動についての悩み等に関する相談</a:t>
                      </a:r>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rPr>
                        <a:t>047-422-7734 </a:t>
                      </a:r>
                      <a:r>
                        <a:rPr lang="ja-JP" altLang="en-US" sz="1000" b="0" dirty="0" smtClean="0">
                          <a:solidFill>
                            <a:schemeClr val="tx1">
                              <a:lumMod val="75000"/>
                              <a:lumOff val="25000"/>
                            </a:schemeClr>
                          </a:solidFill>
                          <a:latin typeface="+mn-ea"/>
                          <a:ea typeface="+mn-ea"/>
                        </a:rPr>
                        <a:t>（平日</a:t>
                      </a:r>
                      <a:r>
                        <a:rPr lang="en-US" altLang="ja-JP" sz="1000" b="0" dirty="0" smtClean="0">
                          <a:solidFill>
                            <a:schemeClr val="tx1">
                              <a:lumMod val="75000"/>
                              <a:lumOff val="25000"/>
                            </a:schemeClr>
                          </a:solidFill>
                          <a:latin typeface="+mn-ea"/>
                          <a:ea typeface="+mn-ea"/>
                        </a:rPr>
                        <a:t>9</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17</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p>
                    <a:p>
                      <a:pPr algn="just"/>
                      <a:r>
                        <a:rPr lang="ja-JP" altLang="en-US" sz="1000" b="0" dirty="0" smtClean="0">
                          <a:solidFill>
                            <a:schemeClr val="tx1">
                              <a:lumMod val="75000"/>
                              <a:lumOff val="25000"/>
                            </a:schemeClr>
                          </a:solidFill>
                          <a:latin typeface="+mn-ea"/>
                          <a:ea typeface="+mn-ea"/>
                        </a:rPr>
                        <a:t>〒</a:t>
                      </a:r>
                      <a:r>
                        <a:rPr lang="ja-JP" altLang="en-US" sz="1000" b="0" baseline="0" dirty="0" smtClean="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a:t>
                      </a:r>
                      <a:r>
                        <a:rPr lang="zh-TW" altLang="en-US" sz="1000" b="0" dirty="0" smtClean="0">
                          <a:solidFill>
                            <a:schemeClr val="tx1">
                              <a:lumMod val="75000"/>
                              <a:lumOff val="25000"/>
                            </a:schemeClr>
                          </a:solidFill>
                          <a:latin typeface="+mn-ea"/>
                          <a:ea typeface="+mn-ea"/>
                        </a:rPr>
                        <a:t>船橋市東町</a:t>
                      </a:r>
                      <a:r>
                        <a:rPr lang="en-US" altLang="zh-TW" sz="1000" b="0" dirty="0" smtClean="0">
                          <a:solidFill>
                            <a:schemeClr val="tx1">
                              <a:lumMod val="75000"/>
                              <a:lumOff val="25000"/>
                            </a:schemeClr>
                          </a:solidFill>
                          <a:latin typeface="+mn-ea"/>
                          <a:ea typeface="+mn-ea"/>
                        </a:rPr>
                        <a:t>834</a:t>
                      </a:r>
                    </a:p>
                    <a:p>
                      <a:pPr algn="just"/>
                      <a:r>
                        <a:rPr lang="en-US" altLang="ja-JP" sz="1000" b="0" dirty="0" smtClean="0">
                          <a:solidFill>
                            <a:schemeClr val="tx1">
                              <a:lumMod val="75000"/>
                              <a:lumOff val="25000"/>
                            </a:schemeClr>
                          </a:solidFill>
                          <a:latin typeface="+mn-ea"/>
                          <a:ea typeface="+mn-ea"/>
                        </a:rPr>
                        <a:t>URL</a:t>
                      </a:r>
                      <a:r>
                        <a:rPr lang="ja-JP" altLang="en-US" sz="1000" b="0" dirty="0" smtClean="0">
                          <a:solidFill>
                            <a:schemeClr val="tx1">
                              <a:lumMod val="75000"/>
                              <a:lumOff val="25000"/>
                            </a:schemeClr>
                          </a:solidFill>
                          <a:latin typeface="+mn-ea"/>
                          <a:ea typeface="+mn-ea"/>
                        </a:rPr>
                        <a:t> ：</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hlinkClick r:id="rId2"/>
                        </a:rPr>
                        <a:t>https://www.city.funabashi.lg.jp/shisetsu/bunka/0002/0001/0011/p015361.html</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11655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船橋市</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青少年センター</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smtClean="0">
                          <a:solidFill>
                            <a:schemeClr val="tx1">
                              <a:lumMod val="75000"/>
                              <a:lumOff val="25000"/>
                            </a:schemeClr>
                          </a:solidFill>
                          <a:effectLst/>
                          <a:latin typeface="+mn-ea"/>
                          <a:ea typeface="+mn-ea"/>
                          <a:cs typeface="+mn-cs"/>
                        </a:rPr>
                        <a:t>問題行動や友人関係、いじめや不登校、その他子供や家庭に関する相談</a:t>
                      </a:r>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 </a:t>
                      </a:r>
                      <a:r>
                        <a:rPr kumimoji="1" lang="ja-JP" altLang="en-US" sz="1000" b="0" kern="1200" dirty="0" smtClean="0">
                          <a:solidFill>
                            <a:schemeClr val="tx1">
                              <a:lumMod val="75000"/>
                              <a:lumOff val="25000"/>
                            </a:schemeClr>
                          </a:solidFill>
                          <a:effectLst/>
                          <a:latin typeface="+mn-ea"/>
                          <a:ea typeface="+mn-ea"/>
                          <a:cs typeface="+mn-cs"/>
                        </a:rPr>
                        <a:t>： ０４７</a:t>
                      </a:r>
                      <a:r>
                        <a:rPr lang="en-US" altLang="ja-JP" sz="1000" b="0" dirty="0" smtClean="0">
                          <a:solidFill>
                            <a:schemeClr val="tx1">
                              <a:lumMod val="75000"/>
                              <a:lumOff val="25000"/>
                            </a:schemeClr>
                          </a:solidFill>
                          <a:latin typeface="+mn-ea"/>
                          <a:ea typeface="+mn-ea"/>
                        </a:rPr>
                        <a:t>-</a:t>
                      </a:r>
                      <a:r>
                        <a:rPr kumimoji="1" lang="ja-JP" altLang="en-US" sz="1000" b="0" kern="1200" dirty="0" smtClean="0">
                          <a:solidFill>
                            <a:schemeClr val="tx1">
                              <a:lumMod val="75000"/>
                              <a:lumOff val="25000"/>
                            </a:schemeClr>
                          </a:solidFill>
                          <a:effectLst/>
                          <a:latin typeface="+mn-ea"/>
                          <a:ea typeface="+mn-ea"/>
                          <a:cs typeface="+mn-cs"/>
                        </a:rPr>
                        <a:t>４３１</a:t>
                      </a:r>
                      <a:r>
                        <a:rPr lang="en-US" altLang="ja-JP" sz="1000" b="0" dirty="0" smtClean="0">
                          <a:solidFill>
                            <a:schemeClr val="tx1">
                              <a:lumMod val="75000"/>
                              <a:lumOff val="25000"/>
                            </a:schemeClr>
                          </a:solidFill>
                          <a:latin typeface="+mn-ea"/>
                          <a:ea typeface="+mn-ea"/>
                        </a:rPr>
                        <a:t>-</a:t>
                      </a:r>
                      <a:r>
                        <a:rPr kumimoji="1" lang="ja-JP" altLang="en-US" sz="1000" b="0" kern="1200" dirty="0" smtClean="0">
                          <a:solidFill>
                            <a:schemeClr val="tx1">
                              <a:lumMod val="75000"/>
                              <a:lumOff val="25000"/>
                            </a:schemeClr>
                          </a:solidFill>
                          <a:effectLst/>
                          <a:latin typeface="+mn-ea"/>
                          <a:ea typeface="+mn-ea"/>
                          <a:cs typeface="+mn-cs"/>
                        </a:rPr>
                        <a:t>３７４９（相談専用ダイヤル）</a:t>
                      </a:r>
                      <a:endParaRPr kumimoji="1" lang="en-US" altLang="ja-JP" sz="1000" b="0" kern="1200" dirty="0" smtClean="0">
                        <a:solidFill>
                          <a:schemeClr val="tx1">
                            <a:lumMod val="75000"/>
                            <a:lumOff val="25000"/>
                          </a:schemeClr>
                        </a:solidFill>
                        <a:effectLst/>
                        <a:latin typeface="+mn-ea"/>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dirty="0" smtClean="0">
                          <a:solidFill>
                            <a:schemeClr val="tx1">
                              <a:lumMod val="75000"/>
                              <a:lumOff val="25000"/>
                            </a:schemeClr>
                          </a:solidFill>
                          <a:latin typeface="+mn-ea"/>
                          <a:ea typeface="+mn-ea"/>
                        </a:rPr>
                        <a:t>　　　　　（平日</a:t>
                      </a:r>
                      <a:r>
                        <a:rPr lang="en-US" altLang="ja-JP" sz="1000" b="0" dirty="0" smtClean="0">
                          <a:solidFill>
                            <a:schemeClr val="tx1">
                              <a:lumMod val="75000"/>
                              <a:lumOff val="25000"/>
                            </a:schemeClr>
                          </a:solidFill>
                          <a:latin typeface="+mn-ea"/>
                          <a:ea typeface="+mn-ea"/>
                        </a:rPr>
                        <a:t>9</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16</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p>
                    <a:p>
                      <a:pPr algn="just"/>
                      <a:r>
                        <a:rPr kumimoji="1" lang="zh-TW" altLang="en-US" sz="1000" b="0" kern="1200" dirty="0" smtClean="0">
                          <a:solidFill>
                            <a:schemeClr val="tx1">
                              <a:lumMod val="75000"/>
                              <a:lumOff val="25000"/>
                            </a:schemeClr>
                          </a:solidFill>
                          <a:effectLst/>
                          <a:latin typeface="+mn-ea"/>
                          <a:ea typeface="+mn-ea"/>
                          <a:cs typeface="+mn-cs"/>
                        </a:rPr>
                        <a:t>〒</a:t>
                      </a:r>
                      <a:r>
                        <a:rPr lang="ja-JP" altLang="en-US" sz="1000" b="0" baseline="0" dirty="0" smtClean="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a:t>
                      </a:r>
                      <a:r>
                        <a:rPr kumimoji="1" lang="zh-TW" altLang="en-US" sz="1000" b="0" kern="1200" dirty="0" smtClean="0">
                          <a:solidFill>
                            <a:schemeClr val="tx1">
                              <a:lumMod val="75000"/>
                              <a:lumOff val="25000"/>
                            </a:schemeClr>
                          </a:solidFill>
                          <a:effectLst/>
                          <a:latin typeface="+mn-ea"/>
                          <a:ea typeface="+mn-ea"/>
                          <a:cs typeface="+mn-cs"/>
                        </a:rPr>
                        <a:t>船橋市本町</a:t>
                      </a:r>
                      <a:r>
                        <a:rPr kumimoji="1" lang="en-US" altLang="zh-TW" sz="1000" b="0" kern="1200" dirty="0" smtClean="0">
                          <a:solidFill>
                            <a:schemeClr val="tx1">
                              <a:lumMod val="75000"/>
                              <a:lumOff val="25000"/>
                            </a:schemeClr>
                          </a:solidFill>
                          <a:effectLst/>
                          <a:latin typeface="+mn-ea"/>
                          <a:ea typeface="+mn-ea"/>
                          <a:cs typeface="+mn-cs"/>
                        </a:rPr>
                        <a:t>1-23-7</a:t>
                      </a:r>
                      <a:endParaRPr kumimoji="1" lang="en-US" altLang="ja-JP" sz="1000" b="0" kern="1200" dirty="0" smtClean="0">
                        <a:solidFill>
                          <a:schemeClr val="tx1">
                            <a:lumMod val="75000"/>
                            <a:lumOff val="25000"/>
                          </a:schemeClr>
                        </a:solidFill>
                        <a:effectLst/>
                        <a:latin typeface="+mn-ea"/>
                        <a:ea typeface="+mn-ea"/>
                        <a:cs typeface="+mn-cs"/>
                      </a:endParaRPr>
                    </a:p>
                    <a:p>
                      <a:pPr algn="just"/>
                      <a:r>
                        <a:rPr kumimoji="1" lang="en-US" altLang="ja-JP" sz="1000" b="0" kern="1200" dirty="0" smtClean="0">
                          <a:solidFill>
                            <a:schemeClr val="tx1">
                              <a:lumMod val="75000"/>
                              <a:lumOff val="25000"/>
                            </a:schemeClr>
                          </a:solidFill>
                          <a:effectLst/>
                          <a:latin typeface="+mn-ea"/>
                          <a:ea typeface="+mn-ea"/>
                          <a:cs typeface="+mn-cs"/>
                        </a:rPr>
                        <a:t>URL </a:t>
                      </a:r>
                      <a:r>
                        <a:rPr kumimoji="1" lang="ja-JP" altLang="en-US" sz="1000" b="0" kern="1200" dirty="0" smtClean="0">
                          <a:solidFill>
                            <a:schemeClr val="tx1">
                              <a:lumMod val="75000"/>
                              <a:lumOff val="25000"/>
                            </a:schemeClr>
                          </a:solidFill>
                          <a:effectLst/>
                          <a:latin typeface="+mn-ea"/>
                          <a:ea typeface="+mn-ea"/>
                          <a:cs typeface="+mn-cs"/>
                        </a:rPr>
                        <a:t>：</a:t>
                      </a:r>
                      <a:endParaRPr kumimoji="1" lang="en-US" altLang="ja-JP" sz="1000" b="0" kern="1200" dirty="0" smtClean="0">
                        <a:solidFill>
                          <a:schemeClr val="tx1">
                            <a:lumMod val="75000"/>
                            <a:lumOff val="25000"/>
                          </a:schemeClr>
                        </a:solidFill>
                        <a:effectLst/>
                        <a:latin typeface="+mn-ea"/>
                        <a:ea typeface="+mn-ea"/>
                        <a:cs typeface="+mn-cs"/>
                      </a:endParaRPr>
                    </a:p>
                    <a:p>
                      <a:pPr algn="just"/>
                      <a:r>
                        <a:rPr kumimoji="1" lang="en-US" altLang="ja-JP" sz="1000" b="0" kern="1200" dirty="0" smtClean="0">
                          <a:solidFill>
                            <a:schemeClr val="tx1">
                              <a:lumMod val="75000"/>
                              <a:lumOff val="25000"/>
                            </a:schemeClr>
                          </a:solidFill>
                          <a:effectLst/>
                          <a:latin typeface="+mn-ea"/>
                          <a:ea typeface="+mn-ea"/>
                          <a:cs typeface="+mn-cs"/>
                          <a:hlinkClick r:id="rId3"/>
                        </a:rPr>
                        <a:t>https://www.city.funabashi.lg.jp/shisetsu/bunka/0003/0002/0001/p011089.html</a:t>
                      </a:r>
                      <a:endParaRPr kumimoji="1" lang="en-US" altLang="ja-JP" sz="1000" b="0" kern="1200" dirty="0" smtClean="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1195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千葉県子どもと親の</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サポートセンター</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smtClean="0">
                          <a:solidFill>
                            <a:schemeClr val="tx1">
                              <a:lumMod val="75000"/>
                              <a:lumOff val="25000"/>
                            </a:schemeClr>
                          </a:solidFill>
                          <a:effectLst/>
                          <a:latin typeface="+mn-ea"/>
                          <a:ea typeface="+mn-ea"/>
                          <a:cs typeface="+mn-cs"/>
                        </a:rPr>
                        <a:t>不登校に関する教育講演会や不登校サポートセミナー等を実施し、子どもの理解の深め方やよりよい関わり方を考える。</a:t>
                      </a:r>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 </a:t>
                      </a:r>
                      <a:r>
                        <a:rPr lang="ja-JP" altLang="en-US" sz="1000" b="0" dirty="0" smtClean="0">
                          <a:solidFill>
                            <a:schemeClr val="tx1">
                              <a:lumMod val="75000"/>
                              <a:lumOff val="25000"/>
                            </a:schemeClr>
                          </a:solidFill>
                          <a:latin typeface="+mn-ea"/>
                          <a:ea typeface="+mn-ea"/>
                        </a:rPr>
                        <a:t>： ０１２０</a:t>
                      </a:r>
                      <a:r>
                        <a:rPr lang="en-US" altLang="ja-JP" sz="1000" b="0" dirty="0" smtClean="0">
                          <a:solidFill>
                            <a:schemeClr val="tx1">
                              <a:lumMod val="75000"/>
                              <a:lumOff val="25000"/>
                            </a:schemeClr>
                          </a:solidFill>
                          <a:latin typeface="+mn-ea"/>
                          <a:ea typeface="+mn-ea"/>
                        </a:rPr>
                        <a:t>‐</a:t>
                      </a:r>
                      <a:r>
                        <a:rPr lang="ja-JP" altLang="en-US" sz="1000" b="0" dirty="0" smtClean="0">
                          <a:solidFill>
                            <a:schemeClr val="tx1">
                              <a:lumMod val="75000"/>
                              <a:lumOff val="25000"/>
                            </a:schemeClr>
                          </a:solidFill>
                          <a:latin typeface="+mn-ea"/>
                          <a:ea typeface="+mn-ea"/>
                        </a:rPr>
                        <a:t>４１５</a:t>
                      </a:r>
                      <a:r>
                        <a:rPr lang="en-US" altLang="ja-JP" sz="1000" b="0" dirty="0" smtClean="0">
                          <a:solidFill>
                            <a:schemeClr val="tx1">
                              <a:lumMod val="75000"/>
                              <a:lumOff val="25000"/>
                            </a:schemeClr>
                          </a:solidFill>
                          <a:latin typeface="+mn-ea"/>
                          <a:ea typeface="+mn-ea"/>
                        </a:rPr>
                        <a:t>‐</a:t>
                      </a:r>
                      <a:r>
                        <a:rPr lang="ja-JP" altLang="en-US" sz="1000" b="0" dirty="0" smtClean="0">
                          <a:solidFill>
                            <a:schemeClr val="tx1">
                              <a:lumMod val="75000"/>
                              <a:lumOff val="25000"/>
                            </a:schemeClr>
                          </a:solidFill>
                          <a:latin typeface="+mn-ea"/>
                          <a:ea typeface="+mn-ea"/>
                        </a:rPr>
                        <a:t>４４６（２４時間対応）</a:t>
                      </a:r>
                      <a:endParaRPr lang="en-US" altLang="ja-JP" sz="1000" b="0" dirty="0" smtClean="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（メール相談：</a:t>
                      </a:r>
                      <a:r>
                        <a:rPr lang="en-US" altLang="ja-JP" sz="1000" b="0" dirty="0" smtClean="0">
                          <a:solidFill>
                            <a:schemeClr val="tx1">
                              <a:lumMod val="75000"/>
                              <a:lumOff val="25000"/>
                            </a:schemeClr>
                          </a:solidFill>
                          <a:latin typeface="+mn-ea"/>
                          <a:ea typeface="+mn-ea"/>
                        </a:rPr>
                        <a:t>saposoudan@chiba-c.ed.jp</a:t>
                      </a:r>
                      <a:r>
                        <a:rPr lang="ja-JP" altLang="en-US" sz="1000" b="0" dirty="0" smtClean="0">
                          <a:solidFill>
                            <a:schemeClr val="tx1">
                              <a:lumMod val="75000"/>
                              <a:lumOff val="25000"/>
                            </a:schemeClr>
                          </a:solidFill>
                          <a:latin typeface="+mn-ea"/>
                          <a:ea typeface="+mn-ea"/>
                        </a:rPr>
                        <a:t>）</a:t>
                      </a:r>
                      <a:endParaRPr lang="en-US" altLang="ja-JP" sz="1000" b="0" dirty="0" smtClean="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a:t>
                      </a:r>
                      <a:r>
                        <a:rPr lang="ja-JP" altLang="en-US" sz="1000" b="0" baseline="0" dirty="0" smtClean="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千葉市稲毛区小仲台５</a:t>
                      </a:r>
                      <a:r>
                        <a:rPr lang="en-US" altLang="ja-JP" sz="1000" b="0" dirty="0" smtClean="0">
                          <a:solidFill>
                            <a:schemeClr val="tx1">
                              <a:lumMod val="75000"/>
                              <a:lumOff val="25000"/>
                            </a:schemeClr>
                          </a:solidFill>
                          <a:latin typeface="+mn-ea"/>
                          <a:ea typeface="+mn-ea"/>
                        </a:rPr>
                        <a:t>-</a:t>
                      </a:r>
                      <a:r>
                        <a:rPr lang="ja-JP" altLang="en-US" sz="1000" b="0" dirty="0" smtClean="0">
                          <a:solidFill>
                            <a:schemeClr val="tx1">
                              <a:lumMod val="75000"/>
                              <a:lumOff val="25000"/>
                            </a:schemeClr>
                          </a:solidFill>
                          <a:latin typeface="+mn-ea"/>
                          <a:ea typeface="+mn-ea"/>
                        </a:rPr>
                        <a:t>１０</a:t>
                      </a:r>
                      <a:r>
                        <a:rPr lang="en-US" altLang="ja-JP" sz="1000" b="0" dirty="0" smtClean="0">
                          <a:solidFill>
                            <a:schemeClr val="tx1">
                              <a:lumMod val="75000"/>
                              <a:lumOff val="25000"/>
                            </a:schemeClr>
                          </a:solidFill>
                          <a:latin typeface="+mn-ea"/>
                          <a:ea typeface="+mn-ea"/>
                        </a:rPr>
                        <a:t>-</a:t>
                      </a:r>
                      <a:r>
                        <a:rPr lang="ja-JP" altLang="en-US" sz="1000" b="0" dirty="0" smtClean="0">
                          <a:solidFill>
                            <a:schemeClr val="tx1">
                              <a:lumMod val="75000"/>
                              <a:lumOff val="25000"/>
                            </a:schemeClr>
                          </a:solidFill>
                          <a:latin typeface="+mn-ea"/>
                          <a:ea typeface="+mn-ea"/>
                        </a:rPr>
                        <a:t>２</a:t>
                      </a:r>
                      <a:endParaRPr lang="en-US" altLang="ja-JP" sz="1000" b="0" dirty="0">
                        <a:solidFill>
                          <a:schemeClr val="tx1">
                            <a:lumMod val="75000"/>
                            <a:lumOff val="25000"/>
                          </a:schemeClr>
                        </a:solidFill>
                        <a:latin typeface="+mn-ea"/>
                        <a:ea typeface="+mn-ea"/>
                      </a:endParaRP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hlinkClick r:id="rId4"/>
                        </a:rPr>
                        <a:t>https://cms2.chiba-c.ed.jp/kosapo/</a:t>
                      </a:r>
                      <a:endParaRPr lang="en-US" altLang="ja-JP" sz="1000" b="0" dirty="0" smtClean="0">
                        <a:solidFill>
                          <a:schemeClr val="tx1">
                            <a:lumMod val="75000"/>
                            <a:lumOff val="25000"/>
                          </a:schemeClr>
                        </a:solidFill>
                        <a:latin typeface="+mn-ea"/>
                        <a:ea typeface="+mn-ea"/>
                      </a:endParaRPr>
                    </a:p>
                    <a:p>
                      <a:pPr algn="just"/>
                      <a:r>
                        <a:rPr lang="en-US" altLang="ja-JP" sz="1000" b="0" u="sng" dirty="0" smtClean="0">
                          <a:solidFill>
                            <a:schemeClr val="tx1">
                              <a:lumMod val="75000"/>
                              <a:lumOff val="25000"/>
                            </a:schemeClr>
                          </a:solidFill>
                          <a:latin typeface="+mn-ea"/>
                          <a:ea typeface="+mn-ea"/>
                        </a:rPr>
                        <a:t>※</a:t>
                      </a:r>
                      <a:r>
                        <a:rPr lang="zh-TW" altLang="en-US" sz="1000" b="0" u="sng" dirty="0" smtClean="0">
                          <a:solidFill>
                            <a:schemeClr val="tx1">
                              <a:lumMod val="75000"/>
                              <a:lumOff val="25000"/>
                            </a:schemeClr>
                          </a:solidFill>
                          <a:latin typeface="+mn-ea"/>
                          <a:ea typeface="+mn-ea"/>
                        </a:rPr>
                        <a:t>教育相談講演会</a:t>
                      </a:r>
                      <a:r>
                        <a:rPr lang="ja-JP" altLang="en-US" sz="1000" b="0" u="sng" dirty="0" smtClean="0">
                          <a:solidFill>
                            <a:schemeClr val="tx1">
                              <a:lumMod val="75000"/>
                              <a:lumOff val="25000"/>
                            </a:schemeClr>
                          </a:solidFill>
                          <a:latin typeface="+mn-ea"/>
                          <a:ea typeface="+mn-ea"/>
                        </a:rPr>
                        <a:t>や不登校サポートセミナー、保護</a:t>
                      </a:r>
                      <a:endParaRPr lang="en-US" altLang="ja-JP" sz="1000" b="0" u="sng" dirty="0" smtClean="0">
                        <a:solidFill>
                          <a:schemeClr val="tx1">
                            <a:lumMod val="75000"/>
                            <a:lumOff val="25000"/>
                          </a:schemeClr>
                        </a:solidFill>
                        <a:latin typeface="+mn-ea"/>
                        <a:ea typeface="+mn-ea"/>
                      </a:endParaRPr>
                    </a:p>
                    <a:p>
                      <a:pPr algn="just"/>
                      <a:r>
                        <a:rPr lang="ja-JP" altLang="en-US" sz="1000" b="0" u="none" dirty="0" smtClean="0">
                          <a:solidFill>
                            <a:schemeClr val="tx1">
                              <a:lumMod val="75000"/>
                              <a:lumOff val="25000"/>
                            </a:schemeClr>
                          </a:solidFill>
                          <a:latin typeface="+mn-ea"/>
                          <a:ea typeface="+mn-ea"/>
                        </a:rPr>
                        <a:t>　</a:t>
                      </a:r>
                      <a:r>
                        <a:rPr lang="ja-JP" altLang="en-US" sz="1000" b="0" u="sng" dirty="0" smtClean="0">
                          <a:solidFill>
                            <a:schemeClr val="tx1">
                              <a:lumMod val="75000"/>
                              <a:lumOff val="25000"/>
                            </a:schemeClr>
                          </a:solidFill>
                          <a:latin typeface="+mn-ea"/>
                          <a:ea typeface="+mn-ea"/>
                        </a:rPr>
                        <a:t>者が悩みなどを話し合うサポート広場等を実施</a:t>
                      </a:r>
                      <a:endParaRPr lang="en-US" altLang="zh-TW" sz="1000" b="0" u="sng"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10552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千葉県子ども・若者</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総合相談センター</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「ライトハウスちば」</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smtClean="0">
                          <a:solidFill>
                            <a:schemeClr val="tx1">
                              <a:lumMod val="75000"/>
                              <a:lumOff val="25000"/>
                            </a:schemeClr>
                          </a:solidFill>
                          <a:effectLst/>
                          <a:latin typeface="+mn-ea"/>
                          <a:ea typeface="+mn-ea"/>
                          <a:cs typeface="+mn-cs"/>
                        </a:rPr>
                        <a:t>子ども、若者の抱える問題（不登校、ひきこもり、ニート等）や悩み事に関する支援機関を紹介する。</a:t>
                      </a:r>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 </a:t>
                      </a:r>
                      <a:r>
                        <a:rPr lang="ja-JP" altLang="en-US" sz="1000" b="0" dirty="0" smtClean="0">
                          <a:solidFill>
                            <a:schemeClr val="tx1">
                              <a:lumMod val="75000"/>
                              <a:lumOff val="25000"/>
                            </a:schemeClr>
                          </a:solidFill>
                          <a:latin typeface="+mn-ea"/>
                          <a:ea typeface="+mn-ea"/>
                        </a:rPr>
                        <a:t>： ０４３</a:t>
                      </a:r>
                      <a:r>
                        <a:rPr lang="en-US" altLang="ja-JP" sz="1000" b="0" dirty="0" smtClean="0">
                          <a:solidFill>
                            <a:schemeClr val="tx1">
                              <a:lumMod val="75000"/>
                              <a:lumOff val="25000"/>
                            </a:schemeClr>
                          </a:solidFill>
                          <a:latin typeface="+mn-ea"/>
                          <a:ea typeface="+mn-ea"/>
                        </a:rPr>
                        <a:t>-</a:t>
                      </a:r>
                      <a:r>
                        <a:rPr lang="ja-JP" altLang="en-US" sz="1000" b="0" dirty="0" smtClean="0">
                          <a:solidFill>
                            <a:schemeClr val="tx1">
                              <a:lumMod val="75000"/>
                              <a:lumOff val="25000"/>
                            </a:schemeClr>
                          </a:solidFill>
                          <a:latin typeface="+mn-ea"/>
                          <a:ea typeface="+mn-ea"/>
                        </a:rPr>
                        <a:t>４２０</a:t>
                      </a:r>
                      <a:r>
                        <a:rPr lang="en-US" altLang="ja-JP" sz="1000" b="0" dirty="0" smtClean="0">
                          <a:solidFill>
                            <a:schemeClr val="tx1">
                              <a:lumMod val="75000"/>
                              <a:lumOff val="25000"/>
                            </a:schemeClr>
                          </a:solidFill>
                          <a:latin typeface="+mn-ea"/>
                          <a:ea typeface="+mn-ea"/>
                        </a:rPr>
                        <a:t>-</a:t>
                      </a:r>
                      <a:r>
                        <a:rPr lang="ja-JP" altLang="en-US" sz="1000" b="0" dirty="0" smtClean="0">
                          <a:solidFill>
                            <a:schemeClr val="tx1">
                              <a:lumMod val="75000"/>
                              <a:lumOff val="25000"/>
                            </a:schemeClr>
                          </a:solidFill>
                          <a:latin typeface="+mn-ea"/>
                          <a:ea typeface="+mn-ea"/>
                        </a:rPr>
                        <a:t>８０６６</a:t>
                      </a:r>
                      <a:endParaRPr lang="en-US" altLang="ja-JP" sz="1000" b="0" dirty="0" smtClean="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　　　　（火曜日～日曜日　</a:t>
                      </a:r>
                      <a:r>
                        <a:rPr lang="en-US" altLang="ja-JP" sz="1000" b="0" dirty="0" smtClean="0">
                          <a:solidFill>
                            <a:schemeClr val="tx1">
                              <a:lumMod val="75000"/>
                              <a:lumOff val="25000"/>
                            </a:schemeClr>
                          </a:solidFill>
                          <a:latin typeface="+mn-ea"/>
                          <a:ea typeface="+mn-ea"/>
                        </a:rPr>
                        <a:t>10</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17</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endParaRPr lang="en-US" altLang="ja-JP" sz="1000" b="0" dirty="0" smtClean="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a:t>
                      </a:r>
                      <a:r>
                        <a:rPr lang="ja-JP" altLang="en-US" sz="1000" b="0" baseline="0" dirty="0" smtClean="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千葉市中央区都町</a:t>
                      </a:r>
                      <a:r>
                        <a:rPr lang="en-US" altLang="ja-JP" sz="1000" b="0" dirty="0" smtClean="0">
                          <a:solidFill>
                            <a:schemeClr val="tx1">
                              <a:lumMod val="75000"/>
                              <a:lumOff val="25000"/>
                            </a:schemeClr>
                          </a:solidFill>
                          <a:latin typeface="+mn-ea"/>
                          <a:ea typeface="+mn-ea"/>
                        </a:rPr>
                        <a:t>2-1-12</a:t>
                      </a:r>
                    </a:p>
                    <a:p>
                      <a:pPr algn="just"/>
                      <a:r>
                        <a:rPr lang="ja-JP" altLang="en-US" sz="1000" b="0" dirty="0" smtClean="0">
                          <a:solidFill>
                            <a:schemeClr val="tx1">
                              <a:lumMod val="75000"/>
                              <a:lumOff val="25000"/>
                            </a:schemeClr>
                          </a:solidFill>
                          <a:latin typeface="+mn-ea"/>
                          <a:ea typeface="+mn-ea"/>
                        </a:rPr>
                        <a:t>　　　　　　　　　　　（</a:t>
                      </a:r>
                      <a:r>
                        <a:rPr lang="zh-TW" altLang="en-US" sz="1000" b="0" dirty="0" smtClean="0">
                          <a:solidFill>
                            <a:schemeClr val="tx1">
                              <a:lumMod val="75000"/>
                              <a:lumOff val="25000"/>
                            </a:schemeClr>
                          </a:solidFill>
                          <a:latin typeface="+mn-ea"/>
                          <a:ea typeface="+mn-ea"/>
                        </a:rPr>
                        <a:t>千葉県都町合同庁舎</a:t>
                      </a:r>
                      <a:r>
                        <a:rPr lang="en-US" altLang="zh-TW" sz="1000" b="0" dirty="0" smtClean="0">
                          <a:solidFill>
                            <a:schemeClr val="tx1">
                              <a:lumMod val="75000"/>
                              <a:lumOff val="25000"/>
                            </a:schemeClr>
                          </a:solidFill>
                          <a:latin typeface="+mn-ea"/>
                          <a:ea typeface="+mn-ea"/>
                        </a:rPr>
                        <a:t>4</a:t>
                      </a:r>
                      <a:r>
                        <a:rPr lang="zh-TW" altLang="en-US" sz="1000" b="0" dirty="0" smtClean="0">
                          <a:solidFill>
                            <a:schemeClr val="tx1">
                              <a:lumMod val="75000"/>
                              <a:lumOff val="25000"/>
                            </a:schemeClr>
                          </a:solidFill>
                          <a:latin typeface="+mn-ea"/>
                          <a:ea typeface="+mn-ea"/>
                        </a:rPr>
                        <a:t>階</a:t>
                      </a:r>
                      <a:r>
                        <a:rPr lang="ja-JP" altLang="en-US" sz="1000" b="0" dirty="0" smtClean="0">
                          <a:solidFill>
                            <a:schemeClr val="tx1">
                              <a:lumMod val="75000"/>
                              <a:lumOff val="25000"/>
                            </a:schemeClr>
                          </a:solidFill>
                          <a:latin typeface="+mn-ea"/>
                          <a:ea typeface="+mn-ea"/>
                        </a:rPr>
                        <a:t>）</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hlinkClick r:id="rId5"/>
                        </a:rPr>
                        <a:t>https://lighthouse.pref.chiba.lg.jp/</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r h="10552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２４時間子供ＳＯＳ</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ダイヤル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（全国共通）</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smtClean="0">
                          <a:solidFill>
                            <a:schemeClr val="tx1">
                              <a:lumMod val="75000"/>
                              <a:lumOff val="25000"/>
                            </a:schemeClr>
                          </a:solidFill>
                          <a:effectLst/>
                          <a:latin typeface="+mn-ea"/>
                          <a:ea typeface="+mn-ea"/>
                          <a:cs typeface="+mn-cs"/>
                        </a:rPr>
                        <a:t>不登校やいじめ等、子どもの</a:t>
                      </a:r>
                      <a:r>
                        <a:rPr kumimoji="1" lang="en-US" altLang="ja-JP" sz="1200" b="0" kern="1200" dirty="0" smtClean="0">
                          <a:solidFill>
                            <a:schemeClr val="tx1">
                              <a:lumMod val="75000"/>
                              <a:lumOff val="25000"/>
                            </a:schemeClr>
                          </a:solidFill>
                          <a:effectLst/>
                          <a:latin typeface="+mn-ea"/>
                          <a:ea typeface="+mn-ea"/>
                          <a:cs typeface="+mn-cs"/>
                        </a:rPr>
                        <a:t>SOS</a:t>
                      </a:r>
                      <a:r>
                        <a:rPr kumimoji="1" lang="ja-JP" altLang="en-US" sz="1200" b="0" kern="1200" dirty="0" smtClean="0">
                          <a:solidFill>
                            <a:schemeClr val="tx1">
                              <a:lumMod val="75000"/>
                              <a:lumOff val="25000"/>
                            </a:schemeClr>
                          </a:solidFill>
                          <a:effectLst/>
                          <a:latin typeface="+mn-ea"/>
                          <a:ea typeface="+mn-ea"/>
                          <a:cs typeface="+mn-cs"/>
                        </a:rPr>
                        <a:t>全般に悩む児童生徒やその保護者からの相談</a:t>
                      </a:r>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 </a:t>
                      </a:r>
                      <a:r>
                        <a:rPr lang="ja-JP" altLang="en-US" sz="1000" b="0" dirty="0" smtClean="0">
                          <a:solidFill>
                            <a:schemeClr val="tx1">
                              <a:lumMod val="75000"/>
                              <a:lumOff val="25000"/>
                            </a:schemeClr>
                          </a:solidFill>
                          <a:latin typeface="+mn-ea"/>
                          <a:ea typeface="+mn-ea"/>
                        </a:rPr>
                        <a:t>： ０１２０－０－７８３１０</a:t>
                      </a:r>
                      <a:endParaRPr lang="en-US" altLang="ja-JP" sz="1000" b="0" dirty="0" smtClean="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　　　　（</a:t>
                      </a:r>
                      <a:r>
                        <a:rPr lang="zh-TW" altLang="en-US" sz="1000" b="0" dirty="0" smtClean="0">
                          <a:solidFill>
                            <a:schemeClr val="tx1">
                              <a:lumMod val="75000"/>
                              <a:lumOff val="25000"/>
                            </a:schemeClr>
                          </a:solidFill>
                          <a:latin typeface="+mn-ea"/>
                          <a:ea typeface="+mn-ea"/>
                        </a:rPr>
                        <a:t>３６５日２４時間</a:t>
                      </a:r>
                      <a:r>
                        <a:rPr lang="ja-JP" altLang="en-US" sz="1000" b="0" dirty="0" smtClean="0">
                          <a:solidFill>
                            <a:schemeClr val="tx1">
                              <a:lumMod val="75000"/>
                              <a:lumOff val="25000"/>
                            </a:schemeClr>
                          </a:solidFill>
                          <a:latin typeface="+mn-ea"/>
                          <a:ea typeface="+mn-ea"/>
                        </a:rPr>
                        <a:t>対応）</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hlinkClick r:id="rId6"/>
                        </a:rPr>
                        <a:t>https://www.mext.go.jp/ijime/detail/dial.htm</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296312368"/>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190806" y="1035618"/>
            <a:ext cx="2628000" cy="4381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500" b="1" dirty="0">
                <a:solidFill>
                  <a:srgbClr val="003B83"/>
                </a:solidFill>
                <a:latin typeface="+mn-ea"/>
                <a:cs typeface="メイリオ" pitchFamily="50" charset="-128"/>
              </a:rPr>
              <a:t>①</a:t>
            </a:r>
            <a:r>
              <a:rPr kumimoji="1" lang="ja-JP" altLang="en-US" sz="1600" b="1" dirty="0">
                <a:solidFill>
                  <a:srgbClr val="003B83"/>
                </a:solidFill>
                <a:latin typeface="+mn-ea"/>
                <a:cs typeface="メイリオ" pitchFamily="50" charset="-128"/>
              </a:rPr>
              <a:t>不登校に関する相談窓口</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40411" y="7517563"/>
            <a:ext cx="2628000" cy="4085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smtClean="0">
                <a:solidFill>
                  <a:srgbClr val="003B83"/>
                </a:solidFill>
                <a:latin typeface="+mn-ea"/>
                <a:cs typeface="メイリオ" pitchFamily="50" charset="-128"/>
              </a:rPr>
              <a:t>②教育</a:t>
            </a:r>
            <a:r>
              <a:rPr kumimoji="1" lang="ja-JP" altLang="en-US" sz="1600" b="1" dirty="0">
                <a:solidFill>
                  <a:srgbClr val="003B83"/>
                </a:solidFill>
                <a:latin typeface="+mn-ea"/>
                <a:cs typeface="メイリオ" pitchFamily="50" charset="-128"/>
              </a:rPr>
              <a:t>支援</a:t>
            </a:r>
            <a:r>
              <a:rPr kumimoji="1" lang="ja-JP" altLang="en-US" sz="1600" b="1" dirty="0" smtClean="0">
                <a:solidFill>
                  <a:srgbClr val="003B83"/>
                </a:solidFill>
                <a:latin typeface="+mn-ea"/>
                <a:cs typeface="メイリオ" pitchFamily="50" charset="-128"/>
              </a:rPr>
              <a:t>センター</a:t>
            </a:r>
            <a:endParaRPr kumimoji="1" lang="ja-JP" altLang="en-US" sz="1600" b="1" dirty="0">
              <a:solidFill>
                <a:srgbClr val="003B83"/>
              </a:solidFill>
              <a:latin typeface="+mn-ea"/>
              <a:cs typeface="メイリオ" pitchFamily="50" charset="-128"/>
            </a:endParaRP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47761" y="383696"/>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smtClean="0">
                <a:solidFill>
                  <a:schemeClr val="bg1"/>
                </a:solidFill>
                <a:latin typeface="+mn-ea"/>
              </a:rPr>
              <a:t>不登校に関する相談窓口</a:t>
            </a:r>
            <a:endParaRPr kumimoji="1" lang="ja-JP" altLang="en-US" sz="2400" b="1" dirty="0">
              <a:solidFill>
                <a:schemeClr val="bg1"/>
              </a:solidFill>
              <a:latin typeface="+mn-ea"/>
            </a:endParaRPr>
          </a:p>
        </p:txBody>
      </p:sp>
      <p:graphicFrame>
        <p:nvGraphicFramePr>
          <p:cNvPr id="10" name="表 9">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2412571969"/>
              </p:ext>
            </p:extLst>
          </p:nvPr>
        </p:nvGraphicFramePr>
        <p:xfrm>
          <a:off x="240411" y="7869376"/>
          <a:ext cx="6480175" cy="1674903"/>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055735">
                  <a:extLst>
                    <a:ext uri="{9D8B030D-6E8A-4147-A177-3AD203B41FA5}">
                      <a16:colId xmlns:a16="http://schemas.microsoft.com/office/drawing/2014/main" val="3827387153"/>
                    </a:ext>
                  </a:extLst>
                </a:gridCol>
                <a:gridCol w="3168080">
                  <a:extLst>
                    <a:ext uri="{9D8B030D-6E8A-4147-A177-3AD203B41FA5}">
                      <a16:colId xmlns:a16="http://schemas.microsoft.com/office/drawing/2014/main" val="133841328"/>
                    </a:ext>
                  </a:extLst>
                </a:gridCol>
              </a:tblGrid>
              <a:tr h="323984">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1350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サポートルーム</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「ひまわり」</a:t>
                      </a:r>
                      <a:endParaRPr kumimoji="1" lang="ja-JP" altLang="en-US" sz="1200" b="1" dirty="0">
                        <a:solidFill>
                          <a:srgbClr val="003B83"/>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smtClean="0">
                          <a:solidFill>
                            <a:schemeClr val="tx1">
                              <a:lumMod val="75000"/>
                              <a:lumOff val="25000"/>
                            </a:schemeClr>
                          </a:solidFill>
                          <a:effectLst/>
                          <a:latin typeface="+mn-ea"/>
                          <a:ea typeface="+mn-ea"/>
                          <a:cs typeface="+mn-cs"/>
                        </a:rPr>
                        <a:t>個別学習やグループ活動、体験活動等を行う。</a:t>
                      </a:r>
                      <a:endParaRPr kumimoji="1" lang="en-US" altLang="ja-JP" sz="1200" b="0" kern="1200" dirty="0" smtClean="0">
                        <a:solidFill>
                          <a:schemeClr val="tx1">
                            <a:lumMod val="75000"/>
                            <a:lumOff val="25000"/>
                          </a:schemeClr>
                        </a:solidFill>
                        <a:effectLst/>
                        <a:latin typeface="+mn-ea"/>
                        <a:ea typeface="+mn-ea"/>
                        <a:cs typeface="+mn-cs"/>
                      </a:endParaRPr>
                    </a:p>
                    <a:p>
                      <a:pPr algn="just"/>
                      <a:r>
                        <a:rPr kumimoji="1" lang="ja-JP" altLang="en-US" sz="1200" b="0" kern="1200" dirty="0" smtClean="0">
                          <a:solidFill>
                            <a:schemeClr val="tx1">
                              <a:lumMod val="75000"/>
                              <a:lumOff val="25000"/>
                            </a:schemeClr>
                          </a:solidFill>
                          <a:effectLst/>
                          <a:latin typeface="+mn-ea"/>
                          <a:ea typeface="+mn-ea"/>
                          <a:cs typeface="+mn-cs"/>
                        </a:rPr>
                        <a:t>また、保護者との</a:t>
                      </a:r>
                      <a:r>
                        <a:rPr kumimoji="1" lang="zh-TW" altLang="en-US" sz="1200" b="0" kern="1200" dirty="0" smtClean="0">
                          <a:solidFill>
                            <a:schemeClr val="tx1">
                              <a:lumMod val="75000"/>
                              <a:lumOff val="25000"/>
                            </a:schemeClr>
                          </a:solidFill>
                          <a:effectLst/>
                          <a:latin typeface="+mn-ea"/>
                          <a:ea typeface="+mn-ea"/>
                          <a:cs typeface="+mn-cs"/>
                        </a:rPr>
                        <a:t>個別相談</a:t>
                      </a:r>
                      <a:r>
                        <a:rPr kumimoji="1" lang="ja-JP" altLang="en-US" sz="1200" b="0" kern="1200" dirty="0" smtClean="0">
                          <a:solidFill>
                            <a:schemeClr val="tx1">
                              <a:lumMod val="75000"/>
                              <a:lumOff val="25000"/>
                            </a:schemeClr>
                          </a:solidFill>
                          <a:effectLst/>
                          <a:latin typeface="+mn-ea"/>
                          <a:ea typeface="+mn-ea"/>
                          <a:cs typeface="+mn-cs"/>
                        </a:rPr>
                        <a:t>や</a:t>
                      </a:r>
                      <a:r>
                        <a:rPr kumimoji="1" lang="zh-TW" altLang="en-US" sz="1200" b="0" kern="1200" dirty="0" smtClean="0">
                          <a:solidFill>
                            <a:schemeClr val="tx1">
                              <a:lumMod val="75000"/>
                              <a:lumOff val="25000"/>
                            </a:schemeClr>
                          </a:solidFill>
                          <a:effectLst/>
                          <a:latin typeface="+mn-ea"/>
                          <a:ea typeface="+mn-ea"/>
                          <a:cs typeface="+mn-cs"/>
                        </a:rPr>
                        <a:t>保護者会</a:t>
                      </a:r>
                      <a:r>
                        <a:rPr kumimoji="1" lang="ja-JP" altLang="en-US" sz="1200" b="0" kern="1200" dirty="0" smtClean="0">
                          <a:solidFill>
                            <a:schemeClr val="tx1">
                              <a:lumMod val="75000"/>
                              <a:lumOff val="25000"/>
                            </a:schemeClr>
                          </a:solidFill>
                          <a:effectLst/>
                          <a:latin typeface="+mn-ea"/>
                          <a:ea typeface="+mn-ea"/>
                          <a:cs typeface="+mn-cs"/>
                        </a:rPr>
                        <a:t>を実施している。</a:t>
                      </a:r>
                      <a:endParaRPr kumimoji="1" lang="en-US" altLang="ja-JP" sz="1200" b="0" kern="1200" dirty="0" smtClean="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rPr>
                        <a:t>047-422-7734</a:t>
                      </a:r>
                      <a:r>
                        <a:rPr lang="ja-JP" altLang="en-US" sz="1000" b="0" dirty="0" smtClean="0">
                          <a:solidFill>
                            <a:schemeClr val="tx1">
                              <a:lumMod val="75000"/>
                              <a:lumOff val="25000"/>
                            </a:schemeClr>
                          </a:solidFill>
                          <a:latin typeface="+mn-ea"/>
                          <a:ea typeface="+mn-ea"/>
                        </a:rPr>
                        <a:t>（平日</a:t>
                      </a:r>
                      <a:r>
                        <a:rPr lang="en-US" altLang="ja-JP" sz="1000" b="0" dirty="0" smtClean="0">
                          <a:solidFill>
                            <a:schemeClr val="tx1">
                              <a:lumMod val="75000"/>
                              <a:lumOff val="25000"/>
                            </a:schemeClr>
                          </a:solidFill>
                          <a:latin typeface="+mn-ea"/>
                          <a:ea typeface="+mn-ea"/>
                        </a:rPr>
                        <a:t>9</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17</a:t>
                      </a:r>
                      <a:r>
                        <a:rPr lang="ja-JP" altLang="en-US" sz="1000" b="0" dirty="0" smtClean="0">
                          <a:solidFill>
                            <a:schemeClr val="tx1">
                              <a:lumMod val="75000"/>
                              <a:lumOff val="25000"/>
                            </a:schemeClr>
                          </a:solidFill>
                          <a:latin typeface="+mn-ea"/>
                          <a:ea typeface="+mn-ea"/>
                        </a:rPr>
                        <a:t>：</a:t>
                      </a:r>
                      <a:r>
                        <a:rPr lang="en-US" altLang="ja-JP" sz="1000" b="0" dirty="0" smtClean="0">
                          <a:solidFill>
                            <a:schemeClr val="tx1">
                              <a:lumMod val="75000"/>
                              <a:lumOff val="25000"/>
                            </a:schemeClr>
                          </a:solidFill>
                          <a:latin typeface="+mn-ea"/>
                          <a:ea typeface="+mn-ea"/>
                        </a:rPr>
                        <a:t>00</a:t>
                      </a:r>
                      <a:r>
                        <a:rPr lang="ja-JP" altLang="en-US" sz="1000" b="0" dirty="0" smtClean="0">
                          <a:solidFill>
                            <a:schemeClr val="tx1">
                              <a:lumMod val="75000"/>
                              <a:lumOff val="25000"/>
                            </a:schemeClr>
                          </a:solidFill>
                          <a:latin typeface="+mn-ea"/>
                          <a:ea typeface="+mn-ea"/>
                        </a:rPr>
                        <a:t>）</a:t>
                      </a:r>
                    </a:p>
                    <a:p>
                      <a:pPr algn="just"/>
                      <a:r>
                        <a:rPr lang="ja-JP" altLang="en-US" sz="1000" b="0" dirty="0" smtClean="0">
                          <a:solidFill>
                            <a:schemeClr val="tx1">
                              <a:lumMod val="75000"/>
                              <a:lumOff val="25000"/>
                            </a:schemeClr>
                          </a:solidFill>
                          <a:latin typeface="+mn-ea"/>
                          <a:ea typeface="+mn-ea"/>
                        </a:rPr>
                        <a:t>　　　　総合教育センター　教育支援室　教育相談班</a:t>
                      </a:r>
                      <a:endParaRPr lang="en-US" altLang="ja-JP" sz="1000" b="0" dirty="0" smtClean="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u="none" dirty="0" smtClean="0">
                          <a:solidFill>
                            <a:schemeClr val="tx1">
                              <a:lumMod val="75000"/>
                              <a:lumOff val="25000"/>
                            </a:schemeClr>
                          </a:solidFill>
                          <a:latin typeface="+mn-ea"/>
                          <a:ea typeface="+mn-ea"/>
                        </a:rPr>
                        <a:t>※</a:t>
                      </a:r>
                      <a:r>
                        <a:rPr lang="ja-JP" altLang="en-US" sz="1000" b="0" u="sng" dirty="0" smtClean="0">
                          <a:solidFill>
                            <a:schemeClr val="tx1">
                              <a:lumMod val="75000"/>
                              <a:lumOff val="25000"/>
                            </a:schemeClr>
                          </a:solidFill>
                          <a:latin typeface="+mn-ea"/>
                          <a:ea typeface="+mn-ea"/>
                        </a:rPr>
                        <a:t>通室は、総合教育センターで相談を受けている児童</a:t>
                      </a:r>
                      <a:endParaRPr lang="en-US" altLang="ja-JP" sz="1000" b="0" u="sng" dirty="0" smtClean="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u="none" dirty="0" smtClean="0">
                          <a:solidFill>
                            <a:schemeClr val="tx1">
                              <a:lumMod val="75000"/>
                              <a:lumOff val="25000"/>
                            </a:schemeClr>
                          </a:solidFill>
                          <a:latin typeface="+mn-ea"/>
                          <a:ea typeface="+mn-ea"/>
                        </a:rPr>
                        <a:t>　</a:t>
                      </a:r>
                      <a:r>
                        <a:rPr lang="ja-JP" altLang="en-US" sz="1000" b="0" u="sng" dirty="0" smtClean="0">
                          <a:solidFill>
                            <a:schemeClr val="tx1">
                              <a:lumMod val="75000"/>
                              <a:lumOff val="25000"/>
                            </a:schemeClr>
                          </a:solidFill>
                          <a:latin typeface="+mn-ea"/>
                          <a:ea typeface="+mn-ea"/>
                        </a:rPr>
                        <a:t>生徒のうち、本人及び保護者が希望し、在籍校の校</a:t>
                      </a:r>
                      <a:endParaRPr lang="en-US" altLang="ja-JP" sz="1000" b="0" u="sng" dirty="0" smtClean="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u="none" dirty="0" smtClean="0">
                          <a:solidFill>
                            <a:schemeClr val="tx1">
                              <a:lumMod val="75000"/>
                              <a:lumOff val="25000"/>
                            </a:schemeClr>
                          </a:solidFill>
                          <a:latin typeface="+mn-ea"/>
                          <a:ea typeface="+mn-ea"/>
                        </a:rPr>
                        <a:t>　</a:t>
                      </a:r>
                      <a:r>
                        <a:rPr lang="ja-JP" altLang="en-US" sz="1000" b="0" u="sng" dirty="0" smtClean="0">
                          <a:solidFill>
                            <a:schemeClr val="tx1">
                              <a:lumMod val="75000"/>
                              <a:lumOff val="25000"/>
                            </a:schemeClr>
                          </a:solidFill>
                          <a:latin typeface="+mn-ea"/>
                          <a:ea typeface="+mn-ea"/>
                        </a:rPr>
                        <a:t>長が認めた子が対象</a:t>
                      </a:r>
                      <a:endParaRPr lang="en-US" altLang="ja-JP" sz="1000" b="0" u="sng" dirty="0" smtClean="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u="none" dirty="0" smtClean="0">
                          <a:solidFill>
                            <a:schemeClr val="tx1">
                              <a:lumMod val="75000"/>
                              <a:lumOff val="25000"/>
                            </a:schemeClr>
                          </a:solidFill>
                          <a:latin typeface="+mn-ea"/>
                          <a:ea typeface="+mn-ea"/>
                        </a:rPr>
                        <a:t>　</a:t>
                      </a:r>
                      <a:r>
                        <a:rPr lang="ja-JP" altLang="en-US" sz="1000" b="0" u="sng" dirty="0" smtClean="0">
                          <a:solidFill>
                            <a:schemeClr val="tx1">
                              <a:lumMod val="75000"/>
                              <a:lumOff val="25000"/>
                            </a:schemeClr>
                          </a:solidFill>
                          <a:latin typeface="+mn-ea"/>
                          <a:ea typeface="+mn-ea"/>
                        </a:rPr>
                        <a:t>小学生の通室は保護者による送迎が必要です。</a:t>
                      </a:r>
                      <a:endParaRPr lang="en-US" altLang="ja-JP" sz="1000" b="0" u="sng" dirty="0" smtClean="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船橋市宮本</a:t>
                      </a:r>
                      <a:r>
                        <a:rPr lang="en-US" altLang="ja-JP" sz="1000" b="0" dirty="0" smtClean="0">
                          <a:solidFill>
                            <a:schemeClr val="tx1">
                              <a:lumMod val="75000"/>
                              <a:lumOff val="25000"/>
                            </a:schemeClr>
                          </a:solidFill>
                          <a:latin typeface="+mn-ea"/>
                          <a:ea typeface="+mn-ea"/>
                        </a:rPr>
                        <a:t>6-33-1</a:t>
                      </a:r>
                      <a:r>
                        <a:rPr lang="ja-JP" altLang="en-US" sz="1000" b="0" dirty="0" smtClean="0">
                          <a:solidFill>
                            <a:schemeClr val="tx1">
                              <a:lumMod val="75000"/>
                              <a:lumOff val="25000"/>
                            </a:schemeClr>
                          </a:solidFill>
                          <a:latin typeface="+mn-ea"/>
                          <a:ea typeface="+mn-ea"/>
                        </a:rPr>
                        <a:t>　　（峰台小学校敷地内） </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bl>
          </a:graphicData>
        </a:graphic>
      </p:graphicFrame>
    </p:spTree>
    <p:extLst>
      <p:ext uri="{BB962C8B-B14F-4D97-AF65-F5344CB8AC3E}">
        <p14:creationId xmlns:p14="http://schemas.microsoft.com/office/powerpoint/2010/main" val="3961823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表 49">
            <a:extLst>
              <a:ext uri="{FF2B5EF4-FFF2-40B4-BE49-F238E27FC236}">
                <a16:creationId xmlns:a16="http://schemas.microsoft.com/office/drawing/2014/main" id="{F9014847-5B6B-BD75-ED19-39BE7FEEB965}"/>
              </a:ext>
            </a:extLst>
          </p:cNvPr>
          <p:cNvGraphicFramePr>
            <a:graphicFrameLocks noGrp="1"/>
          </p:cNvGraphicFramePr>
          <p:nvPr>
            <p:extLst>
              <p:ext uri="{D42A27DB-BD31-4B8C-83A1-F6EECF244321}">
                <p14:modId xmlns:p14="http://schemas.microsoft.com/office/powerpoint/2010/main" val="653117863"/>
              </p:ext>
            </p:extLst>
          </p:nvPr>
        </p:nvGraphicFramePr>
        <p:xfrm>
          <a:off x="226588" y="2061508"/>
          <a:ext cx="6399951" cy="7427998"/>
        </p:xfrm>
        <a:graphic>
          <a:graphicData uri="http://schemas.openxmlformats.org/drawingml/2006/table">
            <a:tbl>
              <a:tblPr firstRow="1" bandRow="1">
                <a:tableStyleId>{3B4B98B0-60AC-42C2-AFA5-B58CD77FA1E5}</a:tableStyleId>
              </a:tblPr>
              <a:tblGrid>
                <a:gridCol w="2122292">
                  <a:extLst>
                    <a:ext uri="{9D8B030D-6E8A-4147-A177-3AD203B41FA5}">
                      <a16:colId xmlns:a16="http://schemas.microsoft.com/office/drawing/2014/main" val="1373112803"/>
                    </a:ext>
                  </a:extLst>
                </a:gridCol>
                <a:gridCol w="4277659">
                  <a:extLst>
                    <a:ext uri="{9D8B030D-6E8A-4147-A177-3AD203B41FA5}">
                      <a16:colId xmlns:a16="http://schemas.microsoft.com/office/drawing/2014/main" val="133841328"/>
                    </a:ext>
                  </a:extLst>
                </a:gridCol>
              </a:tblGrid>
              <a:tr h="409585">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9756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rgbClr val="003B83"/>
                          </a:solidFill>
                          <a:latin typeface="+mn-ea"/>
                          <a:ea typeface="+mn-ea"/>
                        </a:rPr>
                        <a:t>ＮＰＯ法人学校支援</a:t>
                      </a:r>
                      <a:endParaRPr kumimoji="1" lang="en-US" altLang="ja-JP" sz="11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さざんかの会</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ふれあい　夢のふなっこ</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047-434-6811</a:t>
                      </a:r>
                    </a:p>
                    <a:p>
                      <a:pPr algn="just"/>
                      <a:r>
                        <a:rPr lang="ja-JP" altLang="en-US" sz="1000" b="0" dirty="0" smtClean="0">
                          <a:solidFill>
                            <a:schemeClr val="tx1">
                              <a:lumMod val="75000"/>
                              <a:lumOff val="25000"/>
                            </a:schemeClr>
                          </a:solidFill>
                          <a:latin typeface="+mn-ea"/>
                          <a:ea typeface="+mn-ea"/>
                        </a:rPr>
                        <a:t>〒 ：　船橋市若松</a:t>
                      </a:r>
                      <a:r>
                        <a:rPr lang="en-US" altLang="ja-JP" sz="1000" b="0" dirty="0" smtClean="0">
                          <a:solidFill>
                            <a:schemeClr val="tx1">
                              <a:lumMod val="75000"/>
                              <a:lumOff val="25000"/>
                            </a:schemeClr>
                          </a:solidFill>
                          <a:latin typeface="+mn-ea"/>
                          <a:ea typeface="+mn-ea"/>
                        </a:rPr>
                        <a:t>3-3-4</a:t>
                      </a:r>
                      <a:r>
                        <a:rPr lang="zh-CN" altLang="en-US" sz="1000" b="0" dirty="0" smtClean="0">
                          <a:solidFill>
                            <a:schemeClr val="tx1">
                              <a:lumMod val="75000"/>
                              <a:lumOff val="25000"/>
                            </a:schemeClr>
                          </a:solidFill>
                          <a:latin typeface="+mn-ea"/>
                          <a:ea typeface="+mn-ea"/>
                        </a:rPr>
                        <a:t>（青少年会館内）</a:t>
                      </a:r>
                      <a:endParaRPr lang="en-US" altLang="ja-JP" sz="1000" b="0" dirty="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dirty="0" smtClean="0">
                          <a:solidFill>
                            <a:schemeClr val="tx1">
                              <a:lumMod val="75000"/>
                              <a:lumOff val="25000"/>
                            </a:schemeClr>
                          </a:solidFill>
                          <a:latin typeface="+mn-ea"/>
                          <a:ea typeface="+mn-ea"/>
                        </a:rPr>
                        <a:t>URL</a:t>
                      </a:r>
                      <a:r>
                        <a:rPr lang="ja-JP" altLang="en-US" sz="1000" b="0" dirty="0" smtClean="0">
                          <a:solidFill>
                            <a:schemeClr val="tx1">
                              <a:lumMod val="75000"/>
                              <a:lumOff val="25000"/>
                            </a:schemeClr>
                          </a:solidFill>
                          <a:latin typeface="+mn-ea"/>
                          <a:ea typeface="+mn-ea"/>
                        </a:rPr>
                        <a:t> ：</a:t>
                      </a:r>
                      <a:endParaRPr lang="en-US" altLang="ja-JP" sz="1000" b="0" dirty="0" smtClean="0">
                        <a:solidFill>
                          <a:schemeClr val="tx1">
                            <a:lumMod val="75000"/>
                            <a:lumOff val="25000"/>
                          </a:schemeClr>
                        </a:solidFill>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dirty="0" smtClean="0">
                          <a:solidFill>
                            <a:schemeClr val="tx1">
                              <a:lumMod val="75000"/>
                              <a:lumOff val="25000"/>
                            </a:schemeClr>
                          </a:solidFill>
                          <a:latin typeface="+mn-ea"/>
                          <a:ea typeface="+mn-ea"/>
                          <a:hlinkClick r:id="rId2"/>
                        </a:rPr>
                        <a:t>https://www.city.funabashi.lg.jp/shisetsu/bunka/0002/0001/0002/p009407.html</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7291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rgbClr val="003B83"/>
                          </a:solidFill>
                          <a:latin typeface="+mn-ea"/>
                          <a:ea typeface="+mn-ea"/>
                        </a:rPr>
                        <a:t>HSC</a:t>
                      </a:r>
                      <a:r>
                        <a:rPr kumimoji="1" lang="ja-JP" altLang="en-US" sz="1200" b="1" dirty="0" smtClean="0">
                          <a:solidFill>
                            <a:srgbClr val="003B83"/>
                          </a:solidFill>
                          <a:latin typeface="+mn-ea"/>
                          <a:ea typeface="+mn-ea"/>
                        </a:rPr>
                        <a:t>対応</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リベラルスクール</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rPr>
                        <a:t>090-4427-1213</a:t>
                      </a:r>
                      <a:endParaRPr lang="en-US" altLang="ja-JP" sz="1000" b="0" dirty="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 ： 船橋市海神</a:t>
                      </a:r>
                      <a:r>
                        <a:rPr lang="en-US" altLang="ja-JP" sz="1000" b="0" dirty="0" smtClean="0">
                          <a:solidFill>
                            <a:schemeClr val="tx1">
                              <a:lumMod val="75000"/>
                              <a:lumOff val="25000"/>
                            </a:schemeClr>
                          </a:solidFill>
                          <a:latin typeface="+mn-ea"/>
                          <a:ea typeface="+mn-ea"/>
                        </a:rPr>
                        <a:t>2-9-24</a:t>
                      </a:r>
                    </a:p>
                    <a:p>
                      <a:pPr algn="just"/>
                      <a:r>
                        <a:rPr lang="en-US" altLang="ja-JP" sz="1000" b="0" dirty="0" smtClean="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3"/>
                        </a:rPr>
                        <a:t>https://wp.me/P3Dwkw-192</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7059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エデュテイメントスクール</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ムガムチュウ</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090-6470-5782</a:t>
                      </a:r>
                    </a:p>
                    <a:p>
                      <a:pPr algn="just"/>
                      <a:r>
                        <a:rPr lang="ja-JP" altLang="en-US" sz="1000" b="0" dirty="0" smtClean="0">
                          <a:solidFill>
                            <a:schemeClr val="tx1">
                              <a:lumMod val="75000"/>
                              <a:lumOff val="25000"/>
                            </a:schemeClr>
                          </a:solidFill>
                          <a:latin typeface="+mn-ea"/>
                          <a:ea typeface="+mn-ea"/>
                        </a:rPr>
                        <a:t>〒 ： </a:t>
                      </a:r>
                      <a:r>
                        <a:rPr lang="zh-TW" altLang="en-US" sz="1000" b="0" dirty="0" smtClean="0">
                          <a:solidFill>
                            <a:schemeClr val="tx1">
                              <a:lumMod val="75000"/>
                              <a:lumOff val="25000"/>
                            </a:schemeClr>
                          </a:solidFill>
                          <a:latin typeface="+mn-ea"/>
                          <a:ea typeface="+mn-ea"/>
                        </a:rPr>
                        <a:t>松戸市常盤平</a:t>
                      </a:r>
                      <a:r>
                        <a:rPr lang="en-US" altLang="zh-TW" sz="1000" b="0" dirty="0" smtClean="0">
                          <a:solidFill>
                            <a:schemeClr val="tx1">
                              <a:lumMod val="75000"/>
                              <a:lumOff val="25000"/>
                            </a:schemeClr>
                          </a:solidFill>
                          <a:latin typeface="+mn-ea"/>
                          <a:ea typeface="+mn-ea"/>
                        </a:rPr>
                        <a:t>2-1-2</a:t>
                      </a:r>
                      <a:r>
                        <a:rPr lang="ja-JP" altLang="en-US" sz="1000" b="0" dirty="0" smtClean="0">
                          <a:solidFill>
                            <a:schemeClr val="tx1">
                              <a:lumMod val="75000"/>
                              <a:lumOff val="25000"/>
                            </a:schemeClr>
                          </a:solidFill>
                          <a:latin typeface="+mn-ea"/>
                          <a:ea typeface="+mn-ea"/>
                        </a:rPr>
                        <a:t>　ハイツタカヒラ</a:t>
                      </a:r>
                      <a:r>
                        <a:rPr lang="en-US" altLang="ja-JP" sz="1000" b="0" dirty="0" smtClean="0">
                          <a:solidFill>
                            <a:schemeClr val="tx1">
                              <a:lumMod val="75000"/>
                              <a:lumOff val="25000"/>
                            </a:schemeClr>
                          </a:solidFill>
                          <a:latin typeface="+mn-ea"/>
                          <a:ea typeface="+mn-ea"/>
                        </a:rPr>
                        <a:t>101</a:t>
                      </a: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4"/>
                        </a:rPr>
                        <a:t>http://mugamuchuu.com</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059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ＮＰＯ法人千葉こども</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家庭支援センター</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フリースクールペガサス</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043-239-7891</a:t>
                      </a:r>
                    </a:p>
                    <a:p>
                      <a:pPr algn="just"/>
                      <a:r>
                        <a:rPr lang="ja-JP" altLang="en-US" sz="1000" b="0" dirty="0" smtClean="0">
                          <a:solidFill>
                            <a:schemeClr val="tx1">
                              <a:lumMod val="75000"/>
                              <a:lumOff val="25000"/>
                            </a:schemeClr>
                          </a:solidFill>
                          <a:latin typeface="+mn-ea"/>
                          <a:ea typeface="+mn-ea"/>
                        </a:rPr>
                        <a:t>〒 ： 千葉市中央区新宿１－４－１０　シーガル新宿ビル４Ｆ</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5"/>
                        </a:rPr>
                        <a:t>https://pegasasuwing.com/freeschool/</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906521401"/>
                  </a:ext>
                </a:extLst>
              </a:tr>
              <a:tr h="851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キッズサポート</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err="1" smtClean="0">
                          <a:solidFill>
                            <a:srgbClr val="003B83"/>
                          </a:solidFill>
                          <a:latin typeface="+mn-ea"/>
                          <a:ea typeface="+mn-ea"/>
                        </a:rPr>
                        <a:t>ひふみい</a:t>
                      </a:r>
                      <a:r>
                        <a:rPr kumimoji="1" lang="ja-JP" altLang="en-US" sz="1200" b="1" dirty="0" smtClean="0">
                          <a:solidFill>
                            <a:srgbClr val="003B83"/>
                          </a:solidFill>
                          <a:latin typeface="+mn-ea"/>
                          <a:ea typeface="+mn-ea"/>
                        </a:rPr>
                        <a:t>二和</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047-779-0932</a:t>
                      </a:r>
                    </a:p>
                    <a:p>
                      <a:pPr algn="just"/>
                      <a:r>
                        <a:rPr lang="ja-JP" altLang="en-US" sz="1000" b="0" dirty="0" smtClean="0">
                          <a:solidFill>
                            <a:schemeClr val="tx1">
                              <a:lumMod val="75000"/>
                              <a:lumOff val="25000"/>
                            </a:schemeClr>
                          </a:solidFill>
                          <a:latin typeface="+mn-ea"/>
                          <a:ea typeface="+mn-ea"/>
                        </a:rPr>
                        <a:t>〒 ：</a:t>
                      </a:r>
                      <a:r>
                        <a:rPr lang="ja-JP" altLang="en-US" sz="1000" b="0" baseline="0" dirty="0" smtClean="0">
                          <a:solidFill>
                            <a:schemeClr val="tx1">
                              <a:lumMod val="75000"/>
                              <a:lumOff val="25000"/>
                            </a:schemeClr>
                          </a:solidFill>
                          <a:latin typeface="+mn-ea"/>
                          <a:ea typeface="+mn-ea"/>
                        </a:rPr>
                        <a:t> </a:t>
                      </a:r>
                      <a:r>
                        <a:rPr lang="zh-TW" altLang="en-US" sz="1000" b="0" dirty="0" smtClean="0">
                          <a:solidFill>
                            <a:schemeClr val="tx1">
                              <a:lumMod val="75000"/>
                              <a:lumOff val="25000"/>
                            </a:schemeClr>
                          </a:solidFill>
                          <a:latin typeface="+mn-ea"/>
                          <a:ea typeface="+mn-ea"/>
                        </a:rPr>
                        <a:t>船橋市二和東６－１７－３８</a:t>
                      </a:r>
                      <a:r>
                        <a:rPr lang="ja-JP" altLang="en-US" sz="1000" b="0" dirty="0" smtClean="0">
                          <a:solidFill>
                            <a:schemeClr val="tx1">
                              <a:lumMod val="75000"/>
                              <a:lumOff val="25000"/>
                            </a:schemeClr>
                          </a:solidFill>
                          <a:latin typeface="+mn-ea"/>
                          <a:ea typeface="+mn-ea"/>
                        </a:rPr>
                        <a:t>　</a:t>
                      </a:r>
                      <a:r>
                        <a:rPr lang="zh-TW" altLang="en-US" sz="1000" b="0" dirty="0" smtClean="0">
                          <a:solidFill>
                            <a:schemeClr val="tx1">
                              <a:lumMod val="75000"/>
                              <a:lumOff val="25000"/>
                            </a:schemeClr>
                          </a:solidFill>
                          <a:latin typeface="+mn-ea"/>
                          <a:ea typeface="+mn-ea"/>
                        </a:rPr>
                        <a:t>白井</a:t>
                      </a:r>
                      <a:r>
                        <a:rPr lang="ja-JP" altLang="en-US" sz="1000" b="0" dirty="0" smtClean="0">
                          <a:solidFill>
                            <a:schemeClr val="tx1">
                              <a:lumMod val="75000"/>
                              <a:lumOff val="25000"/>
                            </a:schemeClr>
                          </a:solidFill>
                          <a:latin typeface="+mn-ea"/>
                          <a:ea typeface="+mn-ea"/>
                        </a:rPr>
                        <a:t>ビル</a:t>
                      </a:r>
                      <a:r>
                        <a:rPr lang="en-US" altLang="ja-JP" sz="1000" b="0" dirty="0" smtClean="0">
                          <a:solidFill>
                            <a:schemeClr val="tx1">
                              <a:lumMod val="75000"/>
                              <a:lumOff val="25000"/>
                            </a:schemeClr>
                          </a:solidFill>
                          <a:latin typeface="+mn-ea"/>
                          <a:ea typeface="+mn-ea"/>
                        </a:rPr>
                        <a:t>2</a:t>
                      </a:r>
                      <a:r>
                        <a:rPr lang="zh-TW" altLang="en-US" sz="1000" b="0" dirty="0" smtClean="0">
                          <a:solidFill>
                            <a:schemeClr val="tx1">
                              <a:lumMod val="75000"/>
                              <a:lumOff val="25000"/>
                            </a:schemeClr>
                          </a:solidFill>
                          <a:latin typeface="+mn-ea"/>
                          <a:ea typeface="+mn-ea"/>
                        </a:rPr>
                        <a:t>階</a:t>
                      </a:r>
                      <a:r>
                        <a:rPr lang="ja-JP" altLang="en-US" sz="1000" b="0" dirty="0" smtClean="0">
                          <a:solidFill>
                            <a:schemeClr val="tx1">
                              <a:lumMod val="75000"/>
                              <a:lumOff val="25000"/>
                            </a:schemeClr>
                          </a:solidFill>
                          <a:latin typeface="+mn-ea"/>
                          <a:ea typeface="+mn-ea"/>
                        </a:rPr>
                        <a:t>　</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6"/>
                        </a:rPr>
                        <a:t>https://hifumii.net</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797998774"/>
                  </a:ext>
                </a:extLst>
              </a:tr>
              <a:tr h="7275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ぴおねろの森</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090-4133-8002</a:t>
                      </a:r>
                    </a:p>
                    <a:p>
                      <a:pPr algn="just"/>
                      <a:r>
                        <a:rPr lang="ja-JP" altLang="en-US" sz="1000" b="0" dirty="0" smtClean="0">
                          <a:solidFill>
                            <a:schemeClr val="tx1">
                              <a:lumMod val="75000"/>
                              <a:lumOff val="25000"/>
                            </a:schemeClr>
                          </a:solidFill>
                          <a:latin typeface="+mn-ea"/>
                          <a:ea typeface="+mn-ea"/>
                        </a:rPr>
                        <a:t>〒 ： 印西市牧の原</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7"/>
                        </a:rPr>
                        <a:t>https://www.pioneronomori.com</a:t>
                      </a:r>
                      <a:endParaRPr lang="ja-JP" altLang="en-US"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018653367"/>
                  </a:ext>
                </a:extLst>
              </a:tr>
              <a:tr h="6648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rgbClr val="003B83"/>
                          </a:solidFill>
                          <a:latin typeface="+mn-ea"/>
                          <a:ea typeface="+mn-ea"/>
                        </a:rPr>
                        <a:t>Free+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rgbClr val="003B83"/>
                          </a:solidFill>
                          <a:latin typeface="+mn-ea"/>
                          <a:ea typeface="+mn-ea"/>
                        </a:rPr>
                        <a:t>International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rgbClr val="003B83"/>
                          </a:solidFill>
                          <a:latin typeface="+mn-ea"/>
                          <a:ea typeface="+mn-ea"/>
                        </a:rPr>
                        <a:t>School</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a:t>
                      </a:r>
                      <a:r>
                        <a:rPr lang="ja-JP" altLang="en-US" sz="1000" b="0" baseline="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rPr>
                        <a:t>050-5586-2086</a:t>
                      </a:r>
                    </a:p>
                    <a:p>
                      <a:pPr algn="just"/>
                      <a:r>
                        <a:rPr lang="ja-JP" altLang="en-US" sz="1000" b="0" dirty="0" smtClean="0">
                          <a:solidFill>
                            <a:schemeClr val="tx1">
                              <a:lumMod val="75000"/>
                              <a:lumOff val="25000"/>
                            </a:schemeClr>
                          </a:solidFill>
                          <a:latin typeface="+mn-ea"/>
                          <a:ea typeface="+mn-ea"/>
                        </a:rPr>
                        <a:t>〒 ： 船橋市宮本</a:t>
                      </a:r>
                      <a:r>
                        <a:rPr lang="en-US" altLang="ja-JP" sz="1000" b="0" dirty="0" smtClean="0">
                          <a:solidFill>
                            <a:schemeClr val="tx1">
                              <a:lumMod val="75000"/>
                              <a:lumOff val="25000"/>
                            </a:schemeClr>
                          </a:solidFill>
                          <a:latin typeface="+mn-ea"/>
                          <a:ea typeface="+mn-ea"/>
                        </a:rPr>
                        <a:t>6-4-1</a:t>
                      </a: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8"/>
                        </a:rPr>
                        <a:t>https://free-is.org/grade</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526759134"/>
                  </a:ext>
                </a:extLst>
              </a:tr>
              <a:tr h="9519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フリースクール</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ネモ</a:t>
                      </a:r>
                      <a:endParaRPr kumimoji="1" lang="en-US" altLang="ja-JP" sz="1200" b="1" dirty="0" smtClean="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000" b="0" dirty="0" smtClean="0">
                          <a:solidFill>
                            <a:schemeClr val="tx1">
                              <a:lumMod val="75000"/>
                              <a:lumOff val="25000"/>
                            </a:schemeClr>
                          </a:solidFill>
                          <a:latin typeface="+mn-ea"/>
                          <a:ea typeface="+mn-ea"/>
                        </a:rPr>
                        <a:t>習志野スペース　　</a:t>
                      </a:r>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047-411-5159</a:t>
                      </a:r>
                    </a:p>
                    <a:p>
                      <a:pPr algn="just"/>
                      <a:r>
                        <a:rPr lang="ja-JP" altLang="en-US" sz="1000" b="0" dirty="0" smtClean="0">
                          <a:solidFill>
                            <a:schemeClr val="tx1">
                              <a:lumMod val="75000"/>
                              <a:lumOff val="25000"/>
                            </a:schemeClr>
                          </a:solidFill>
                          <a:latin typeface="+mn-ea"/>
                          <a:ea typeface="+mn-ea"/>
                        </a:rPr>
                        <a:t>〒 ： </a:t>
                      </a:r>
                      <a:r>
                        <a:rPr lang="zh-TW" altLang="en-US" sz="1000" b="0" dirty="0" smtClean="0">
                          <a:solidFill>
                            <a:schemeClr val="tx1">
                              <a:lumMod val="75000"/>
                              <a:lumOff val="25000"/>
                            </a:schemeClr>
                          </a:solidFill>
                          <a:latin typeface="+mn-ea"/>
                          <a:ea typeface="+mn-ea"/>
                        </a:rPr>
                        <a:t>習志野市本大久保</a:t>
                      </a:r>
                      <a:r>
                        <a:rPr lang="en-US" altLang="zh-TW" sz="1000" b="0" dirty="0" smtClean="0">
                          <a:solidFill>
                            <a:schemeClr val="tx1">
                              <a:lumMod val="75000"/>
                              <a:lumOff val="25000"/>
                            </a:schemeClr>
                          </a:solidFill>
                          <a:latin typeface="+mn-ea"/>
                          <a:ea typeface="+mn-ea"/>
                        </a:rPr>
                        <a:t>3-8-14-40</a:t>
                      </a:r>
                      <a:r>
                        <a:rPr lang="en-US" altLang="ja-JP" sz="1000" b="0" dirty="0" smtClean="0">
                          <a:solidFill>
                            <a:schemeClr val="tx1">
                              <a:lumMod val="75000"/>
                              <a:lumOff val="25000"/>
                            </a:schemeClr>
                          </a:solidFill>
                          <a:latin typeface="+mn-ea"/>
                          <a:ea typeface="+mn-ea"/>
                        </a:rPr>
                        <a:t>1</a:t>
                      </a:r>
                    </a:p>
                    <a:p>
                      <a:pPr algn="just"/>
                      <a:r>
                        <a:rPr lang="ja-JP" altLang="en-US" sz="1000" b="0" dirty="0" smtClean="0">
                          <a:solidFill>
                            <a:schemeClr val="tx1">
                              <a:lumMod val="75000"/>
                              <a:lumOff val="25000"/>
                            </a:schemeClr>
                          </a:solidFill>
                          <a:latin typeface="+mn-ea"/>
                          <a:ea typeface="+mn-ea"/>
                        </a:rPr>
                        <a:t>市川スペース　　</a:t>
                      </a:r>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047-383-9977</a:t>
                      </a:r>
                    </a:p>
                    <a:p>
                      <a:pPr algn="just"/>
                      <a:r>
                        <a:rPr lang="ja-JP" altLang="en-US" sz="1000" b="0" dirty="0" smtClean="0">
                          <a:solidFill>
                            <a:schemeClr val="tx1">
                              <a:lumMod val="75000"/>
                              <a:lumOff val="25000"/>
                            </a:schemeClr>
                          </a:solidFill>
                          <a:latin typeface="+mn-ea"/>
                          <a:ea typeface="+mn-ea"/>
                        </a:rPr>
                        <a:t>〒 ： 市川市新田</a:t>
                      </a:r>
                      <a:r>
                        <a:rPr lang="en-US" altLang="ja-JP" sz="1000" b="0" dirty="0" smtClean="0">
                          <a:solidFill>
                            <a:schemeClr val="tx1">
                              <a:lumMod val="75000"/>
                              <a:lumOff val="25000"/>
                            </a:schemeClr>
                          </a:solidFill>
                          <a:latin typeface="+mn-ea"/>
                          <a:ea typeface="+mn-ea"/>
                        </a:rPr>
                        <a:t>5-5-15</a:t>
                      </a:r>
                    </a:p>
                    <a:p>
                      <a:pPr algn="just"/>
                      <a:r>
                        <a:rPr lang="en-US" altLang="ja-JP" sz="1000" b="0" dirty="0" smtClean="0">
                          <a:solidFill>
                            <a:schemeClr val="tx1">
                              <a:lumMod val="75000"/>
                              <a:lumOff val="25000"/>
                            </a:schemeClr>
                          </a:solidFill>
                          <a:latin typeface="+mn-ea"/>
                          <a:ea typeface="+mn-ea"/>
                        </a:rPr>
                        <a:t>URL </a:t>
                      </a:r>
                      <a:r>
                        <a:rPr lang="ja-JP" altLang="en-US" sz="1000" b="0" dirty="0" smtClean="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9"/>
                        </a:rPr>
                        <a:t>https://nponemo.net/</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648729080"/>
                  </a:ext>
                </a:extLst>
              </a:tr>
              <a:tr h="7059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放課後等デイサービス</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クラップ　三山校</a:t>
                      </a:r>
                      <a:endParaRPr kumimoji="1" lang="ja-JP" altLang="en-US" sz="1200" b="1"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smtClean="0">
                          <a:solidFill>
                            <a:schemeClr val="tx1">
                              <a:lumMod val="75000"/>
                              <a:lumOff val="25000"/>
                            </a:schemeClr>
                          </a:solidFill>
                          <a:latin typeface="+mn-ea"/>
                          <a:ea typeface="+mn-ea"/>
                        </a:rPr>
                        <a:t>TEL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047-778-3735</a:t>
                      </a:r>
                    </a:p>
                    <a:p>
                      <a:pPr algn="just"/>
                      <a:r>
                        <a:rPr lang="ja-JP" altLang="en-US" sz="1000" b="0" dirty="0" smtClean="0">
                          <a:solidFill>
                            <a:schemeClr val="tx1">
                              <a:lumMod val="75000"/>
                              <a:lumOff val="25000"/>
                            </a:schemeClr>
                          </a:solidFill>
                          <a:latin typeface="+mn-ea"/>
                          <a:ea typeface="+mn-ea"/>
                        </a:rPr>
                        <a:t>〒 ： </a:t>
                      </a:r>
                      <a:r>
                        <a:rPr lang="zh-TW" altLang="en-US" sz="1000" b="0" dirty="0" smtClean="0">
                          <a:solidFill>
                            <a:schemeClr val="tx1">
                              <a:lumMod val="75000"/>
                              <a:lumOff val="25000"/>
                            </a:schemeClr>
                          </a:solidFill>
                          <a:latin typeface="+mn-ea"/>
                          <a:ea typeface="+mn-ea"/>
                        </a:rPr>
                        <a:t>船橋市三山</a:t>
                      </a:r>
                      <a:r>
                        <a:rPr lang="en-US" altLang="zh-TW" sz="1000" b="0" dirty="0" smtClean="0">
                          <a:solidFill>
                            <a:schemeClr val="tx1">
                              <a:lumMod val="75000"/>
                              <a:lumOff val="25000"/>
                            </a:schemeClr>
                          </a:solidFill>
                          <a:latin typeface="+mn-ea"/>
                          <a:ea typeface="+mn-ea"/>
                        </a:rPr>
                        <a:t>5-21-3</a:t>
                      </a:r>
                    </a:p>
                    <a:p>
                      <a:pPr algn="just"/>
                      <a:r>
                        <a:rPr lang="en-US" altLang="ja-JP" sz="1000" b="0" dirty="0" smtClean="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smtClean="0">
                          <a:solidFill>
                            <a:schemeClr val="tx1">
                              <a:lumMod val="75000"/>
                              <a:lumOff val="25000"/>
                            </a:schemeClr>
                          </a:solidFill>
                          <a:latin typeface="+mn-ea"/>
                          <a:ea typeface="+mn-ea"/>
                          <a:hlinkClick r:id="rId10"/>
                        </a:rPr>
                        <a:t>https://day.crop-cc.com/miyama/</a:t>
                      </a:r>
                      <a:endParaRPr lang="en-US" altLang="ja-JP" sz="1000" b="0" dirty="0" smtClean="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90313960"/>
                  </a:ext>
                </a:extLst>
              </a:tr>
            </a:tbl>
          </a:graphicData>
        </a:graphic>
      </p:graphicFrame>
      <p:sp>
        <p:nvSpPr>
          <p:cNvPr id="56" name="四角形: 角を丸くする 55">
            <a:extLst>
              <a:ext uri="{FF2B5EF4-FFF2-40B4-BE49-F238E27FC236}">
                <a16:creationId xmlns:a16="http://schemas.microsoft.com/office/drawing/2014/main" id="{37C609C6-92AC-32D6-643C-0CB93832BE89}"/>
              </a:ext>
            </a:extLst>
          </p:cNvPr>
          <p:cNvSpPr/>
          <p:nvPr/>
        </p:nvSpPr>
        <p:spPr>
          <a:xfrm>
            <a:off x="186477" y="1017106"/>
            <a:ext cx="6480175" cy="104440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t"/>
          <a:lstStyle/>
          <a:p>
            <a:pPr defTabSz="914400" fontAlgn="base">
              <a:spcAft>
                <a:spcPct val="0"/>
              </a:spcAft>
            </a:pPr>
            <a:r>
              <a:rPr kumimoji="1" lang="ja-JP" altLang="en-US" b="1" dirty="0">
                <a:solidFill>
                  <a:srgbClr val="003B83"/>
                </a:solidFill>
                <a:latin typeface="+mn-ea"/>
                <a:cs typeface="メイリオ" pitchFamily="50" charset="-128"/>
              </a:rPr>
              <a:t>③</a:t>
            </a:r>
            <a:r>
              <a:rPr kumimoji="1" lang="ja-JP" altLang="en-US" sz="1600" b="1" dirty="0" smtClean="0">
                <a:solidFill>
                  <a:srgbClr val="003B83"/>
                </a:solidFill>
                <a:latin typeface="+mn-ea"/>
                <a:cs typeface="メイリオ" pitchFamily="50" charset="-128"/>
              </a:rPr>
              <a:t>フリースクール等の民間施設</a:t>
            </a:r>
            <a:endParaRPr kumimoji="1" lang="en-US" altLang="ja-JP" sz="1600" b="1" dirty="0" smtClean="0">
              <a:solidFill>
                <a:srgbClr val="003B83"/>
              </a:solidFill>
              <a:latin typeface="+mn-ea"/>
              <a:cs typeface="メイリオ" pitchFamily="50" charset="-128"/>
            </a:endParaRPr>
          </a:p>
          <a:p>
            <a:pPr defTabSz="914400" fontAlgn="base">
              <a:spcAft>
                <a:spcPct val="0"/>
              </a:spcAft>
            </a:pPr>
            <a:r>
              <a:rPr kumimoji="1" lang="ja-JP" altLang="en-US" sz="1400" dirty="0" smtClean="0">
                <a:solidFill>
                  <a:schemeClr val="tx1">
                    <a:lumMod val="75000"/>
                    <a:lumOff val="25000"/>
                  </a:schemeClr>
                </a:solidFill>
                <a:latin typeface="+mn-ea"/>
                <a:cs typeface="メイリオ" pitchFamily="50" charset="-128"/>
              </a:rPr>
              <a:t>不登校</a:t>
            </a:r>
            <a:r>
              <a:rPr kumimoji="1" lang="ja-JP" altLang="en-US" sz="1400" dirty="0">
                <a:solidFill>
                  <a:schemeClr val="tx1">
                    <a:lumMod val="75000"/>
                    <a:lumOff val="25000"/>
                  </a:schemeClr>
                </a:solidFill>
                <a:latin typeface="+mn-ea"/>
                <a:cs typeface="メイリオ" pitchFamily="50" charset="-128"/>
              </a:rPr>
              <a:t>の子どもが自分のペースで学習や興味のある活動を行う民間施設です。</a:t>
            </a:r>
          </a:p>
          <a:p>
            <a:pPr defTabSz="914400" fontAlgn="base">
              <a:spcAft>
                <a:spcPct val="0"/>
              </a:spcAft>
            </a:pPr>
            <a:r>
              <a:rPr kumimoji="1" lang="ja-JP" altLang="en-US" sz="1400" dirty="0">
                <a:solidFill>
                  <a:schemeClr val="tx1">
                    <a:lumMod val="75000"/>
                    <a:lumOff val="25000"/>
                  </a:schemeClr>
                </a:solidFill>
                <a:latin typeface="+mn-ea"/>
                <a:cs typeface="メイリオ" pitchFamily="50" charset="-128"/>
              </a:rPr>
              <a:t>下記</a:t>
            </a:r>
            <a:r>
              <a:rPr kumimoji="1" lang="ja-JP" altLang="en-US" sz="1400" dirty="0" smtClean="0">
                <a:solidFill>
                  <a:schemeClr val="tx1">
                    <a:lumMod val="75000"/>
                    <a:lumOff val="25000"/>
                  </a:schemeClr>
                </a:solidFill>
                <a:latin typeface="+mn-ea"/>
                <a:cs typeface="メイリオ" pitchFamily="50" charset="-128"/>
              </a:rPr>
              <a:t>は令和３・４年度に</a:t>
            </a:r>
            <a:r>
              <a:rPr kumimoji="1" lang="ja-JP" altLang="en-US" sz="1400" dirty="0">
                <a:solidFill>
                  <a:schemeClr val="tx1">
                    <a:lumMod val="75000"/>
                    <a:lumOff val="25000"/>
                  </a:schemeClr>
                </a:solidFill>
                <a:latin typeface="+mn-ea"/>
                <a:cs typeface="メイリオ" pitchFamily="50" charset="-128"/>
              </a:rPr>
              <a:t>市</a:t>
            </a:r>
            <a:r>
              <a:rPr kumimoji="1" lang="ja-JP" altLang="en-US" sz="1400" dirty="0" smtClean="0">
                <a:solidFill>
                  <a:schemeClr val="tx1">
                    <a:lumMod val="75000"/>
                    <a:lumOff val="25000"/>
                  </a:schemeClr>
                </a:solidFill>
                <a:latin typeface="+mn-ea"/>
                <a:cs typeface="メイリオ" pitchFamily="50" charset="-128"/>
              </a:rPr>
              <a:t>内</a:t>
            </a:r>
            <a:r>
              <a:rPr kumimoji="1" lang="ja-JP" altLang="en-US" sz="1400" dirty="0">
                <a:solidFill>
                  <a:schemeClr val="tx1">
                    <a:lumMod val="75000"/>
                    <a:lumOff val="25000"/>
                  </a:schemeClr>
                </a:solidFill>
                <a:latin typeface="+mn-ea"/>
                <a:cs typeface="メイリオ" pitchFamily="50" charset="-128"/>
              </a:rPr>
              <a:t>の小中</a:t>
            </a:r>
            <a:r>
              <a:rPr kumimoji="1" lang="ja-JP" altLang="en-US" sz="1400" dirty="0" smtClean="0">
                <a:solidFill>
                  <a:schemeClr val="tx1">
                    <a:lumMod val="75000"/>
                    <a:lumOff val="25000"/>
                  </a:schemeClr>
                </a:solidFill>
                <a:latin typeface="+mn-ea"/>
                <a:cs typeface="メイリオ" pitchFamily="50" charset="-128"/>
              </a:rPr>
              <a:t>学生が利用し、出席</a:t>
            </a:r>
            <a:r>
              <a:rPr kumimoji="1" lang="ja-JP" altLang="en-US" sz="1400" dirty="0">
                <a:solidFill>
                  <a:schemeClr val="tx1">
                    <a:lumMod val="75000"/>
                    <a:lumOff val="25000"/>
                  </a:schemeClr>
                </a:solidFill>
                <a:latin typeface="+mn-ea"/>
                <a:cs typeface="メイリオ" pitchFamily="50" charset="-128"/>
              </a:rPr>
              <a:t>扱いと</a:t>
            </a:r>
            <a:r>
              <a:rPr kumimoji="1" lang="ja-JP" altLang="en-US" sz="1400" dirty="0" smtClean="0">
                <a:solidFill>
                  <a:schemeClr val="tx1">
                    <a:lumMod val="75000"/>
                    <a:lumOff val="25000"/>
                  </a:schemeClr>
                </a:solidFill>
                <a:latin typeface="+mn-ea"/>
                <a:cs typeface="メイリオ" pitchFamily="50" charset="-128"/>
              </a:rPr>
              <a:t>なった県内の施設です。施設によって活動が異なるため、利用する際は学校と面談を行う場合があります。</a:t>
            </a:r>
            <a:endParaRPr kumimoji="1" lang="ja-JP" altLang="en-US" sz="1600" dirty="0">
              <a:solidFill>
                <a:schemeClr val="tx1">
                  <a:lumMod val="75000"/>
                  <a:lumOff val="25000"/>
                </a:schemeClr>
              </a:solidFill>
              <a:latin typeface="+mn-ea"/>
              <a:cs typeface="メイリオ" pitchFamily="50" charset="-128"/>
            </a:endParaRP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226588" y="436563"/>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不登校児童生徒の学びの場・居場所</a:t>
            </a:r>
          </a:p>
        </p:txBody>
      </p:sp>
    </p:spTree>
    <p:extLst>
      <p:ext uri="{BB962C8B-B14F-4D97-AF65-F5344CB8AC3E}">
        <p14:creationId xmlns:p14="http://schemas.microsoft.com/office/powerpoint/2010/main" val="182882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四角形: 角を丸くする 54">
            <a:extLst>
              <a:ext uri="{FF2B5EF4-FFF2-40B4-BE49-F238E27FC236}">
                <a16:creationId xmlns:a16="http://schemas.microsoft.com/office/drawing/2014/main" id="{0236AD67-D972-6D75-11D9-609F3FFD524C}"/>
              </a:ext>
            </a:extLst>
          </p:cNvPr>
          <p:cNvSpPr/>
          <p:nvPr/>
        </p:nvSpPr>
        <p:spPr>
          <a:xfrm>
            <a:off x="256049" y="335511"/>
            <a:ext cx="6535430" cy="88776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spcAft>
                <a:spcPct val="0"/>
              </a:spcAft>
            </a:pPr>
            <a:r>
              <a:rPr kumimoji="1" lang="ja-JP" altLang="en-US" sz="1600" b="1" dirty="0">
                <a:solidFill>
                  <a:srgbClr val="003B83"/>
                </a:solidFill>
                <a:latin typeface="+mn-ea"/>
                <a:cs typeface="メイリオ" pitchFamily="50" charset="-128"/>
              </a:rPr>
              <a:t>④</a:t>
            </a:r>
            <a:r>
              <a:rPr kumimoji="1" lang="ja-JP" altLang="en-US" sz="1600" b="1" dirty="0" smtClean="0">
                <a:solidFill>
                  <a:srgbClr val="003B83"/>
                </a:solidFill>
                <a:latin typeface="+mn-ea"/>
                <a:cs typeface="メイリオ" pitchFamily="50" charset="-128"/>
              </a:rPr>
              <a:t>不登校</a:t>
            </a:r>
            <a:r>
              <a:rPr kumimoji="1" lang="ja-JP" altLang="en-US" sz="1600" b="1" dirty="0">
                <a:solidFill>
                  <a:srgbClr val="003B83"/>
                </a:solidFill>
                <a:latin typeface="+mn-ea"/>
                <a:cs typeface="メイリオ" pitchFamily="50" charset="-128"/>
              </a:rPr>
              <a:t>の保護者の</a:t>
            </a:r>
            <a:r>
              <a:rPr kumimoji="1" lang="ja-JP" altLang="en-US" sz="1600" b="1" dirty="0" smtClean="0">
                <a:solidFill>
                  <a:srgbClr val="003B83"/>
                </a:solidFill>
                <a:latin typeface="+mn-ea"/>
                <a:cs typeface="メイリオ" pitchFamily="50" charset="-128"/>
              </a:rPr>
              <a:t>会</a:t>
            </a:r>
            <a:endParaRPr kumimoji="1" lang="en-US" altLang="ja-JP" sz="1600" b="1" dirty="0" smtClean="0">
              <a:solidFill>
                <a:srgbClr val="003B83"/>
              </a:solidFill>
              <a:latin typeface="+mn-ea"/>
              <a:cs typeface="メイリオ" pitchFamily="50" charset="-128"/>
            </a:endParaRPr>
          </a:p>
          <a:p>
            <a:pPr defTabSz="914400" fontAlgn="base">
              <a:spcAft>
                <a:spcPct val="0"/>
              </a:spcAft>
            </a:pPr>
            <a:r>
              <a:rPr kumimoji="1" lang="ja-JP" altLang="en-US" sz="1600" dirty="0" smtClean="0">
                <a:solidFill>
                  <a:schemeClr val="tx1">
                    <a:lumMod val="75000"/>
                    <a:lumOff val="25000"/>
                  </a:schemeClr>
                </a:solidFill>
                <a:latin typeface="+mn-ea"/>
                <a:cs typeface="メイリオ" pitchFamily="50" charset="-128"/>
              </a:rPr>
              <a:t>　</a:t>
            </a:r>
            <a:r>
              <a:rPr kumimoji="1" lang="ja-JP" altLang="en-US" sz="1400" dirty="0" smtClean="0">
                <a:solidFill>
                  <a:schemeClr val="tx1">
                    <a:lumMod val="75000"/>
                    <a:lumOff val="25000"/>
                  </a:schemeClr>
                </a:solidFill>
                <a:latin typeface="+mn-ea"/>
                <a:cs typeface="メイリオ" pitchFamily="50" charset="-128"/>
              </a:rPr>
              <a:t>不登校の子どもの保護者が、情報交換や不安・悩みを共有することができます。</a:t>
            </a:r>
            <a:endParaRPr kumimoji="1" lang="en-US" altLang="ja-JP" sz="1400" dirty="0" smtClean="0">
              <a:solidFill>
                <a:schemeClr val="tx1">
                  <a:lumMod val="75000"/>
                  <a:lumOff val="25000"/>
                </a:schemeClr>
              </a:solidFill>
              <a:latin typeface="+mn-ea"/>
              <a:cs typeface="メイリオ" pitchFamily="50" charset="-128"/>
            </a:endParaRPr>
          </a:p>
          <a:p>
            <a:pPr defTabSz="914400" fontAlgn="base">
              <a:spcAft>
                <a:spcPct val="0"/>
              </a:spcAft>
            </a:pPr>
            <a:r>
              <a:rPr kumimoji="1" lang="ja-JP" altLang="en-US" sz="1400" dirty="0" smtClean="0">
                <a:solidFill>
                  <a:schemeClr val="tx1">
                    <a:lumMod val="75000"/>
                    <a:lumOff val="25000"/>
                  </a:schemeClr>
                </a:solidFill>
                <a:latin typeface="+mn-ea"/>
                <a:cs typeface="メイリオ" pitchFamily="50" charset="-128"/>
              </a:rPr>
              <a:t> （</a:t>
            </a:r>
            <a:r>
              <a:rPr kumimoji="1" lang="ja-JP" altLang="en-US" sz="1400" dirty="0">
                <a:solidFill>
                  <a:schemeClr val="tx1">
                    <a:lumMod val="75000"/>
                    <a:lumOff val="25000"/>
                  </a:schemeClr>
                </a:solidFill>
                <a:latin typeface="+mn-ea"/>
                <a:cs typeface="メイリオ" pitchFamily="50" charset="-128"/>
              </a:rPr>
              <a:t>下記</a:t>
            </a:r>
            <a:r>
              <a:rPr kumimoji="1" lang="ja-JP" altLang="en-US" sz="1400" dirty="0" smtClean="0">
                <a:solidFill>
                  <a:schemeClr val="tx1">
                    <a:lumMod val="75000"/>
                    <a:lumOff val="25000"/>
                  </a:schemeClr>
                </a:solidFill>
                <a:latin typeface="+mn-ea"/>
                <a:cs typeface="メイリオ" pitchFamily="50" charset="-128"/>
              </a:rPr>
              <a:t>は令和５年９月現在で船橋市教育委員会が把握している船橋市にある親</a:t>
            </a:r>
            <a:r>
              <a:rPr kumimoji="1" lang="ja-JP" altLang="en-US" sz="1400" dirty="0">
                <a:solidFill>
                  <a:schemeClr val="tx1">
                    <a:lumMod val="75000"/>
                    <a:lumOff val="25000"/>
                  </a:schemeClr>
                </a:solidFill>
                <a:latin typeface="+mn-ea"/>
                <a:cs typeface="メイリオ" pitchFamily="50" charset="-128"/>
              </a:rPr>
              <a:t>の</a:t>
            </a:r>
            <a:r>
              <a:rPr kumimoji="1" lang="ja-JP" altLang="en-US" sz="1400" dirty="0" smtClean="0">
                <a:solidFill>
                  <a:schemeClr val="tx1">
                    <a:lumMod val="75000"/>
                    <a:lumOff val="25000"/>
                  </a:schemeClr>
                </a:solidFill>
                <a:latin typeface="+mn-ea"/>
                <a:cs typeface="メイリオ" pitchFamily="50" charset="-128"/>
              </a:rPr>
              <a:t>会となります。）</a:t>
            </a:r>
            <a:endParaRPr kumimoji="1" lang="ja-JP" altLang="en-US" sz="1400" dirty="0">
              <a:solidFill>
                <a:schemeClr val="tx1">
                  <a:lumMod val="75000"/>
                  <a:lumOff val="25000"/>
                </a:schemeClr>
              </a:solidFill>
              <a:latin typeface="+mn-ea"/>
              <a:cs typeface="メイリオ" pitchFamily="50" charset="-128"/>
            </a:endParaRPr>
          </a:p>
        </p:txBody>
      </p:sp>
      <p:graphicFrame>
        <p:nvGraphicFramePr>
          <p:cNvPr id="77" name="表 76">
            <a:extLst>
              <a:ext uri="{FF2B5EF4-FFF2-40B4-BE49-F238E27FC236}">
                <a16:creationId xmlns:a16="http://schemas.microsoft.com/office/drawing/2014/main" id="{F9014847-5B6B-BD75-ED19-39BE7FEEB965}"/>
              </a:ext>
            </a:extLst>
          </p:cNvPr>
          <p:cNvGraphicFramePr>
            <a:graphicFrameLocks noGrp="1"/>
          </p:cNvGraphicFramePr>
          <p:nvPr>
            <p:extLst>
              <p:ext uri="{D42A27DB-BD31-4B8C-83A1-F6EECF244321}">
                <p14:modId xmlns:p14="http://schemas.microsoft.com/office/powerpoint/2010/main" val="81725550"/>
              </p:ext>
            </p:extLst>
          </p:nvPr>
        </p:nvGraphicFramePr>
        <p:xfrm>
          <a:off x="256049" y="1237587"/>
          <a:ext cx="6307754" cy="1975591"/>
        </p:xfrm>
        <a:graphic>
          <a:graphicData uri="http://schemas.openxmlformats.org/drawingml/2006/table">
            <a:tbl>
              <a:tblPr firstRow="1" bandRow="1">
                <a:tableStyleId>{3B4B98B0-60AC-42C2-AFA5-B58CD77FA1E5}</a:tableStyleId>
              </a:tblPr>
              <a:tblGrid>
                <a:gridCol w="2414533">
                  <a:extLst>
                    <a:ext uri="{9D8B030D-6E8A-4147-A177-3AD203B41FA5}">
                      <a16:colId xmlns:a16="http://schemas.microsoft.com/office/drawing/2014/main" val="1373112803"/>
                    </a:ext>
                  </a:extLst>
                </a:gridCol>
                <a:gridCol w="3893221">
                  <a:extLst>
                    <a:ext uri="{9D8B030D-6E8A-4147-A177-3AD203B41FA5}">
                      <a16:colId xmlns:a16="http://schemas.microsoft.com/office/drawing/2014/main" val="133841328"/>
                    </a:ext>
                  </a:extLst>
                </a:gridCol>
              </a:tblGrid>
              <a:tr h="365554">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817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市民活動団体</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rgbClr val="003B83"/>
                          </a:solidFill>
                          <a:latin typeface="+mn-ea"/>
                          <a:ea typeface="+mn-ea"/>
                        </a:rPr>
                        <a:t>Carry The Right 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rgbClr val="003B83"/>
                          </a:solidFill>
                          <a:latin typeface="+mn-ea"/>
                          <a:ea typeface="+mn-ea"/>
                        </a:rPr>
                        <a:t>The Light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子どもの権利と輝きを伝えよう</a:t>
                      </a:r>
                      <a:endParaRPr kumimoji="1" lang="ja-JP" altLang="en-US" sz="1200" b="1" dirty="0">
                        <a:solidFill>
                          <a:srgbClr val="003B83"/>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dirty="0" smtClean="0">
                          <a:solidFill>
                            <a:schemeClr val="tx1">
                              <a:lumMod val="75000"/>
                              <a:lumOff val="25000"/>
                            </a:schemeClr>
                          </a:solidFill>
                          <a:latin typeface="+mn-ea"/>
                          <a:ea typeface="+mn-ea"/>
                        </a:rPr>
                        <a:t>E</a:t>
                      </a:r>
                      <a:r>
                        <a:rPr lang="ja-JP" altLang="en-US" sz="1000" b="0" dirty="0" smtClean="0">
                          <a:solidFill>
                            <a:schemeClr val="tx1">
                              <a:lumMod val="75000"/>
                              <a:lumOff val="25000"/>
                            </a:schemeClr>
                          </a:solidFill>
                          <a:latin typeface="+mn-ea"/>
                          <a:ea typeface="+mn-ea"/>
                        </a:rPr>
                        <a:t>メール ： </a:t>
                      </a:r>
                      <a:r>
                        <a:rPr lang="en-US" altLang="ja-JP" sz="1000" b="0" dirty="0" smtClean="0">
                          <a:solidFill>
                            <a:schemeClr val="tx1">
                              <a:lumMod val="75000"/>
                              <a:lumOff val="25000"/>
                            </a:schemeClr>
                          </a:solidFill>
                          <a:latin typeface="+mn-ea"/>
                          <a:ea typeface="+mn-ea"/>
                        </a:rPr>
                        <a:t>carryrlchiba@gmail.com</a:t>
                      </a:r>
                    </a:p>
                    <a:p>
                      <a:pPr marL="0" marR="0" lvl="0" indent="0" algn="just" defTabSz="914400" rtl="0" eaLnBrk="1" fontAlgn="auto" latinLnBrk="0" hangingPunct="1">
                        <a:lnSpc>
                          <a:spcPct val="100000"/>
                        </a:lnSpc>
                        <a:spcBef>
                          <a:spcPts val="0"/>
                        </a:spcBef>
                        <a:spcAft>
                          <a:spcPts val="0"/>
                        </a:spcAft>
                        <a:buClrTx/>
                        <a:buSzTx/>
                        <a:buFontTx/>
                        <a:buNone/>
                        <a:tabLst/>
                        <a:defRPr/>
                      </a:pPr>
                      <a:r>
                        <a:rPr lang="zh-TW" altLang="en-US" sz="1000" b="0" dirty="0" smtClean="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a:t>
                      </a:r>
                      <a:r>
                        <a:rPr lang="zh-TW" altLang="en-US" sz="1000" b="0" dirty="0" smtClean="0">
                          <a:solidFill>
                            <a:schemeClr val="tx1">
                              <a:lumMod val="75000"/>
                              <a:lumOff val="25000"/>
                            </a:schemeClr>
                          </a:solidFill>
                          <a:latin typeface="+mn-ea"/>
                          <a:ea typeface="+mn-ea"/>
                        </a:rPr>
                        <a:t>船橋市海神</a:t>
                      </a:r>
                      <a:r>
                        <a:rPr lang="en-US" altLang="zh-TW" sz="1000" b="0" dirty="0" smtClean="0">
                          <a:solidFill>
                            <a:schemeClr val="tx1">
                              <a:lumMod val="75000"/>
                              <a:lumOff val="25000"/>
                            </a:schemeClr>
                          </a:solidFill>
                          <a:latin typeface="+mn-ea"/>
                          <a:ea typeface="+mn-ea"/>
                        </a:rPr>
                        <a:t>2</a:t>
                      </a:r>
                      <a:r>
                        <a:rPr lang="zh-TW" altLang="en-US" sz="1000" b="0" dirty="0" smtClean="0">
                          <a:solidFill>
                            <a:schemeClr val="tx1">
                              <a:lumMod val="75000"/>
                              <a:lumOff val="25000"/>
                            </a:schemeClr>
                          </a:solidFill>
                          <a:latin typeface="+mn-ea"/>
                          <a:ea typeface="+mn-ea"/>
                        </a:rPr>
                        <a:t>－</a:t>
                      </a:r>
                      <a:r>
                        <a:rPr lang="en-US" altLang="zh-TW" sz="1000" b="0" dirty="0" smtClean="0">
                          <a:solidFill>
                            <a:schemeClr val="tx1">
                              <a:lumMod val="75000"/>
                              <a:lumOff val="25000"/>
                            </a:schemeClr>
                          </a:solidFill>
                          <a:latin typeface="+mn-ea"/>
                          <a:ea typeface="+mn-ea"/>
                        </a:rPr>
                        <a:t>9</a:t>
                      </a:r>
                      <a:r>
                        <a:rPr lang="zh-TW" altLang="en-US" sz="1000" b="0" dirty="0" smtClean="0">
                          <a:solidFill>
                            <a:schemeClr val="tx1">
                              <a:lumMod val="75000"/>
                              <a:lumOff val="25000"/>
                            </a:schemeClr>
                          </a:solidFill>
                          <a:latin typeface="+mn-ea"/>
                          <a:ea typeface="+mn-ea"/>
                        </a:rPr>
                        <a:t>－</a:t>
                      </a:r>
                      <a:r>
                        <a:rPr lang="en-US" altLang="zh-TW" sz="1000" b="0" dirty="0" smtClean="0">
                          <a:solidFill>
                            <a:schemeClr val="tx1">
                              <a:lumMod val="75000"/>
                              <a:lumOff val="25000"/>
                            </a:schemeClr>
                          </a:solidFill>
                          <a:latin typeface="+mn-ea"/>
                          <a:ea typeface="+mn-ea"/>
                        </a:rPr>
                        <a:t>24</a:t>
                      </a:r>
                      <a:endParaRPr lang="en-US" altLang="ja-JP" sz="1000" b="0" dirty="0" smtClean="0">
                        <a:solidFill>
                          <a:schemeClr val="tx1">
                            <a:lumMod val="75000"/>
                            <a:lumOff val="25000"/>
                          </a:schemeClr>
                        </a:solidFill>
                        <a:latin typeface="+mn-ea"/>
                        <a:ea typeface="+mn-ea"/>
                      </a:endParaRPr>
                    </a:p>
                    <a:p>
                      <a:pPr algn="just"/>
                      <a:r>
                        <a:rPr lang="en-US" altLang="ja-JP" sz="1000" b="0" dirty="0" smtClean="0">
                          <a:solidFill>
                            <a:schemeClr val="tx1">
                              <a:lumMod val="75000"/>
                              <a:lumOff val="25000"/>
                            </a:schemeClr>
                          </a:solidFill>
                          <a:latin typeface="+mn-ea"/>
                          <a:ea typeface="+mn-ea"/>
                        </a:rPr>
                        <a:t>URL</a:t>
                      </a:r>
                      <a:r>
                        <a:rPr lang="ja-JP" altLang="en-US" sz="1000" b="0" dirty="0" smtClean="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hlinkClick r:id="rId2"/>
                        </a:rPr>
                        <a:t>https://carryrl.wordpress.com</a:t>
                      </a:r>
                      <a:r>
                        <a:rPr lang="en-US" altLang="ja-JP" sz="1000" b="0" dirty="0" smtClean="0">
                          <a:solidFill>
                            <a:schemeClr val="tx1">
                              <a:lumMod val="75000"/>
                              <a:lumOff val="25000"/>
                            </a:schemeClr>
                          </a:solidFill>
                          <a:latin typeface="+mn-ea"/>
                          <a:ea typeface="+mn-ea"/>
                        </a:rPr>
                        <a:t>/</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792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不登校で悩む親御さんのための　</a:t>
                      </a:r>
                      <a:endParaRPr kumimoji="1" lang="en-US" altLang="ja-JP" sz="1200" b="1" dirty="0" smtClean="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3B83"/>
                          </a:solidFill>
                          <a:latin typeface="+mn-ea"/>
                          <a:ea typeface="+mn-ea"/>
                        </a:rPr>
                        <a:t>おしゃべり</a:t>
                      </a:r>
                      <a:r>
                        <a:rPr kumimoji="1" lang="ja-JP" altLang="en-US" sz="1200" b="1" dirty="0" err="1" smtClean="0">
                          <a:solidFill>
                            <a:srgbClr val="003B83"/>
                          </a:solidFill>
                          <a:latin typeface="+mn-ea"/>
                          <a:ea typeface="+mn-ea"/>
                        </a:rPr>
                        <a:t>ば</a:t>
                      </a:r>
                      <a:r>
                        <a:rPr kumimoji="1" lang="ja-JP" altLang="en-US" sz="1200" b="1" dirty="0" smtClean="0">
                          <a:solidFill>
                            <a:srgbClr val="003B83"/>
                          </a:solidFill>
                          <a:latin typeface="+mn-ea"/>
                          <a:ea typeface="+mn-ea"/>
                        </a:rPr>
                        <a:t>　ｉｎ　北習志野</a:t>
                      </a:r>
                      <a:endParaRPr kumimoji="1" lang="ja-JP" altLang="en-US" sz="1200" b="1" dirty="0">
                        <a:solidFill>
                          <a:srgbClr val="003B83"/>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ja-JP" altLang="en-US" sz="1000" b="0" dirty="0" smtClean="0">
                          <a:solidFill>
                            <a:schemeClr val="tx1">
                              <a:lumMod val="75000"/>
                              <a:lumOff val="25000"/>
                            </a:schemeClr>
                          </a:solidFill>
                          <a:latin typeface="+mn-ea"/>
                          <a:ea typeface="+mn-ea"/>
                        </a:rPr>
                        <a:t>０９０－４８４６－１４９６</a:t>
                      </a:r>
                      <a:endParaRPr lang="en-US" altLang="ja-JP" sz="1000" b="0" dirty="0">
                        <a:solidFill>
                          <a:schemeClr val="tx1">
                            <a:lumMod val="75000"/>
                            <a:lumOff val="25000"/>
                          </a:schemeClr>
                        </a:solidFill>
                        <a:latin typeface="+mn-ea"/>
                        <a:ea typeface="+mn-ea"/>
                      </a:endParaRPr>
                    </a:p>
                    <a:p>
                      <a:pPr algn="just"/>
                      <a:r>
                        <a:rPr lang="ja-JP" altLang="en-US" sz="1000" b="0" dirty="0" smtClean="0">
                          <a:solidFill>
                            <a:schemeClr val="tx1">
                              <a:lumMod val="75000"/>
                              <a:lumOff val="25000"/>
                            </a:schemeClr>
                          </a:solidFill>
                          <a:latin typeface="+mn-ea"/>
                          <a:ea typeface="+mn-ea"/>
                        </a:rPr>
                        <a:t>〒 ： 船橋市習志野台２－４９－１４（主な活動場所）</a:t>
                      </a:r>
                      <a:endParaRPr lang="en-US" altLang="ja-JP" sz="1000" b="0" dirty="0" smtClean="0">
                        <a:solidFill>
                          <a:schemeClr val="tx1">
                            <a:lumMod val="75000"/>
                            <a:lumOff val="25000"/>
                          </a:schemeClr>
                        </a:solidFill>
                        <a:latin typeface="+mn-ea"/>
                        <a:ea typeface="+mn-ea"/>
                      </a:endParaRPr>
                    </a:p>
                    <a:p>
                      <a:pPr algn="just"/>
                      <a:r>
                        <a:rPr lang="en-US" altLang="ja-JP" sz="1000" dirty="0" smtClean="0">
                          <a:solidFill>
                            <a:schemeClr val="tx1">
                              <a:lumMod val="75000"/>
                              <a:lumOff val="25000"/>
                            </a:schemeClr>
                          </a:solidFill>
                        </a:rPr>
                        <a:t>URL</a:t>
                      </a:r>
                      <a:r>
                        <a:rPr lang="ja-JP" altLang="en-US" sz="1000" dirty="0" smtClean="0">
                          <a:solidFill>
                            <a:schemeClr val="tx1">
                              <a:lumMod val="75000"/>
                              <a:lumOff val="25000"/>
                            </a:schemeClr>
                          </a:solidFill>
                        </a:rPr>
                        <a:t>：</a:t>
                      </a:r>
                      <a:endParaRPr lang="en-US" altLang="ja-JP" sz="1000" dirty="0" smtClean="0">
                        <a:solidFill>
                          <a:schemeClr val="tx1">
                            <a:lumMod val="75000"/>
                            <a:lumOff val="25000"/>
                          </a:schemeClr>
                        </a:solidFill>
                      </a:endParaRPr>
                    </a:p>
                    <a:p>
                      <a:pPr algn="just"/>
                      <a:r>
                        <a:rPr lang="en-US" altLang="ja-JP" sz="1000" dirty="0" smtClean="0">
                          <a:solidFill>
                            <a:schemeClr val="tx1">
                              <a:lumMod val="75000"/>
                              <a:lumOff val="25000"/>
                            </a:schemeClr>
                          </a:solidFill>
                          <a:hlinkClick r:id="rId3"/>
                        </a:rPr>
                        <a:t>https://sites.google.com/view/oshaberiba-kitanara</a:t>
                      </a:r>
                      <a:r>
                        <a:rPr lang="en-US" altLang="ja-JP" sz="1000" dirty="0" smtClean="0">
                          <a:solidFill>
                            <a:schemeClr val="tx1">
                              <a:lumMod val="75000"/>
                              <a:lumOff val="25000"/>
                            </a:schemeClr>
                          </a:solidFill>
                        </a:rPr>
                        <a:t>/</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bl>
          </a:graphicData>
        </a:graphic>
      </p:graphicFrame>
      <p:sp>
        <p:nvSpPr>
          <p:cNvPr id="83" name="四角形: 角を丸くする 4">
            <a:extLst>
              <a:ext uri="{FF2B5EF4-FFF2-40B4-BE49-F238E27FC236}">
                <a16:creationId xmlns:a16="http://schemas.microsoft.com/office/drawing/2014/main" id="{A461AFEB-35D0-9264-650B-E63193932A84}"/>
              </a:ext>
            </a:extLst>
          </p:cNvPr>
          <p:cNvSpPr/>
          <p:nvPr/>
        </p:nvSpPr>
        <p:spPr>
          <a:xfrm>
            <a:off x="221292" y="3307642"/>
            <a:ext cx="6342511" cy="66863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Aft>
                <a:spcPct val="0"/>
              </a:spcAft>
            </a:pPr>
            <a:r>
              <a:rPr kumimoji="1" lang="ja-JP" altLang="en-US" sz="1600" b="1" dirty="0" smtClean="0">
                <a:solidFill>
                  <a:srgbClr val="003B83"/>
                </a:solidFill>
                <a:latin typeface="+mn-ea"/>
                <a:cs typeface="メイリオ" pitchFamily="50" charset="-128"/>
              </a:rPr>
              <a:t>⑤その他関係機関</a:t>
            </a:r>
            <a:endParaRPr kumimoji="1" lang="en-US" altLang="ja-JP" sz="1600" b="1" dirty="0" smtClean="0">
              <a:solidFill>
                <a:srgbClr val="003B83"/>
              </a:solidFill>
              <a:latin typeface="+mn-ea"/>
              <a:cs typeface="メイリオ" pitchFamily="50" charset="-128"/>
            </a:endParaRPr>
          </a:p>
          <a:p>
            <a:pPr defTabSz="914400" fontAlgn="base">
              <a:spcAft>
                <a:spcPct val="0"/>
              </a:spcAft>
            </a:pPr>
            <a:r>
              <a:rPr kumimoji="1" lang="ja-JP" altLang="en-US" sz="1300" dirty="0" smtClean="0">
                <a:solidFill>
                  <a:schemeClr val="tx1">
                    <a:lumMod val="75000"/>
                    <a:lumOff val="25000"/>
                  </a:schemeClr>
                </a:solidFill>
                <a:latin typeface="+mn-ea"/>
              </a:rPr>
              <a:t>　学</a:t>
            </a:r>
            <a:r>
              <a:rPr kumimoji="1" lang="ja-JP" altLang="en-US" sz="1300" dirty="0">
                <a:solidFill>
                  <a:schemeClr val="tx1">
                    <a:lumMod val="75000"/>
                    <a:lumOff val="25000"/>
                  </a:schemeClr>
                </a:solidFill>
                <a:latin typeface="+mn-ea"/>
              </a:rPr>
              <a:t>校内にも落ち着いて過ごせる場所や相談に乗って</a:t>
            </a:r>
            <a:r>
              <a:rPr kumimoji="1" lang="ja-JP" altLang="en-US" sz="1300" dirty="0" smtClean="0">
                <a:solidFill>
                  <a:schemeClr val="tx1">
                    <a:lumMod val="75000"/>
                    <a:lumOff val="25000"/>
                  </a:schemeClr>
                </a:solidFill>
                <a:latin typeface="+mn-ea"/>
              </a:rPr>
              <a:t>くれる専門家</a:t>
            </a:r>
            <a:r>
              <a:rPr kumimoji="1" lang="ja-JP" altLang="en-US" sz="1300" dirty="0">
                <a:solidFill>
                  <a:schemeClr val="tx1">
                    <a:lumMod val="75000"/>
                    <a:lumOff val="25000"/>
                  </a:schemeClr>
                </a:solidFill>
                <a:latin typeface="+mn-ea"/>
              </a:rPr>
              <a:t>がいます</a:t>
            </a:r>
            <a:r>
              <a:rPr kumimoji="1" lang="ja-JP" altLang="en-US" sz="1300" dirty="0" smtClean="0">
                <a:solidFill>
                  <a:schemeClr val="tx1">
                    <a:lumMod val="75000"/>
                    <a:lumOff val="25000"/>
                  </a:schemeClr>
                </a:solidFill>
                <a:latin typeface="+mn-ea"/>
              </a:rPr>
              <a:t>。</a:t>
            </a:r>
            <a:endParaRPr kumimoji="1" lang="ja-JP" altLang="en-US" sz="1300" b="1" dirty="0">
              <a:solidFill>
                <a:schemeClr val="tx1">
                  <a:lumMod val="75000"/>
                  <a:lumOff val="25000"/>
                </a:schemeClr>
              </a:solidFill>
              <a:latin typeface="+mn-ea"/>
              <a:cs typeface="メイリオ" pitchFamily="50" charset="-128"/>
            </a:endParaRPr>
          </a:p>
        </p:txBody>
      </p:sp>
      <p:sp>
        <p:nvSpPr>
          <p:cNvPr id="84" name="四角形: 角を丸くする 40">
            <a:extLst>
              <a:ext uri="{FF2B5EF4-FFF2-40B4-BE49-F238E27FC236}">
                <a16:creationId xmlns:a16="http://schemas.microsoft.com/office/drawing/2014/main" id="{5DBF994A-62C2-EEDB-CF07-D684A9866A32}"/>
              </a:ext>
            </a:extLst>
          </p:cNvPr>
          <p:cNvSpPr/>
          <p:nvPr/>
        </p:nvSpPr>
        <p:spPr>
          <a:xfrm>
            <a:off x="265189" y="3969410"/>
            <a:ext cx="6468470" cy="10968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Aft>
                <a:spcPct val="0"/>
              </a:spcAft>
            </a:pPr>
            <a:r>
              <a:rPr kumimoji="1" lang="ja-JP" altLang="en-US" sz="1400" b="1" dirty="0" smtClean="0">
                <a:solidFill>
                  <a:srgbClr val="003B83"/>
                </a:solidFill>
                <a:latin typeface="+mn-ea"/>
                <a:cs typeface="メイリオ" pitchFamily="50" charset="-128"/>
              </a:rPr>
              <a:t>校内サポートルーム</a:t>
            </a:r>
            <a:endParaRPr kumimoji="1" lang="en-US" altLang="ja-JP" sz="1400" b="1" dirty="0" smtClean="0">
              <a:solidFill>
                <a:srgbClr val="003B83"/>
              </a:solidFill>
              <a:latin typeface="+mn-ea"/>
              <a:cs typeface="メイリオ" pitchFamily="50" charset="-128"/>
            </a:endParaRPr>
          </a:p>
          <a:p>
            <a:pPr defTabSz="914400" fontAlgn="base">
              <a:lnSpc>
                <a:spcPts val="2000"/>
              </a:lnSpc>
              <a:spcAft>
                <a:spcPct val="0"/>
              </a:spcAft>
            </a:pPr>
            <a:r>
              <a:rPr kumimoji="1" lang="ja-JP" altLang="en-US" sz="1300" dirty="0" smtClean="0">
                <a:solidFill>
                  <a:schemeClr val="tx1">
                    <a:lumMod val="75000"/>
                    <a:lumOff val="25000"/>
                  </a:schemeClr>
                </a:solidFill>
                <a:latin typeface="+mn-ea"/>
                <a:cs typeface="メイリオ" pitchFamily="50" charset="-128"/>
              </a:rPr>
              <a:t>　市内の中学校全校に設置しています。</a:t>
            </a:r>
            <a:r>
              <a:rPr kumimoji="1" lang="ja-JP" altLang="en-US" sz="1300" dirty="0" smtClean="0">
                <a:solidFill>
                  <a:schemeClr val="tx1">
                    <a:lumMod val="75000"/>
                    <a:lumOff val="25000"/>
                  </a:schemeClr>
                </a:solidFill>
                <a:latin typeface="+mn-ea"/>
              </a:rPr>
              <a:t>登校しても自分の教室に入れない時や、気持ちを　</a:t>
            </a:r>
            <a:endParaRPr kumimoji="1" lang="en-US" altLang="ja-JP" sz="1300" dirty="0" smtClean="0">
              <a:solidFill>
                <a:schemeClr val="tx1">
                  <a:lumMod val="75000"/>
                  <a:lumOff val="25000"/>
                </a:schemeClr>
              </a:solidFill>
              <a:latin typeface="+mn-ea"/>
            </a:endParaRPr>
          </a:p>
          <a:p>
            <a:pPr defTabSz="914400" fontAlgn="base">
              <a:lnSpc>
                <a:spcPts val="2000"/>
              </a:lnSpc>
              <a:spcAft>
                <a:spcPct val="0"/>
              </a:spcAft>
            </a:pPr>
            <a:r>
              <a:rPr kumimoji="1" lang="ja-JP" altLang="en-US" sz="1300" dirty="0">
                <a:solidFill>
                  <a:schemeClr val="tx1">
                    <a:lumMod val="75000"/>
                    <a:lumOff val="25000"/>
                  </a:schemeClr>
                </a:solidFill>
                <a:latin typeface="+mn-ea"/>
              </a:rPr>
              <a:t>　</a:t>
            </a:r>
            <a:r>
              <a:rPr kumimoji="1" lang="ja-JP" altLang="en-US" sz="1300" dirty="0" smtClean="0">
                <a:solidFill>
                  <a:schemeClr val="tx1">
                    <a:lumMod val="75000"/>
                    <a:lumOff val="25000"/>
                  </a:schemeClr>
                </a:solidFill>
                <a:latin typeface="+mn-ea"/>
              </a:rPr>
              <a:t>落ち着かせたい時に利用できる教室です。</a:t>
            </a:r>
            <a:endParaRPr kumimoji="1" lang="en-US" altLang="ja-JP" sz="1300" dirty="0" smtClean="0">
              <a:solidFill>
                <a:schemeClr val="tx1">
                  <a:lumMod val="75000"/>
                  <a:lumOff val="25000"/>
                </a:schemeClr>
              </a:solidFill>
              <a:latin typeface="+mn-ea"/>
            </a:endParaRPr>
          </a:p>
          <a:p>
            <a:pPr defTabSz="914400" fontAlgn="base">
              <a:lnSpc>
                <a:spcPts val="2000"/>
              </a:lnSpc>
              <a:spcAft>
                <a:spcPct val="0"/>
              </a:spcAft>
            </a:pPr>
            <a:r>
              <a:rPr kumimoji="1" lang="ja-JP" altLang="en-US" sz="1300" dirty="0" smtClean="0">
                <a:solidFill>
                  <a:schemeClr val="tx1">
                    <a:lumMod val="75000"/>
                    <a:lumOff val="25000"/>
                  </a:schemeClr>
                </a:solidFill>
                <a:latin typeface="+mn-ea"/>
                <a:cs typeface="メイリオ" pitchFamily="50" charset="-128"/>
              </a:rPr>
              <a:t>　市内</a:t>
            </a:r>
            <a:r>
              <a:rPr kumimoji="1" lang="ja-JP" altLang="en-US" sz="1300" dirty="0">
                <a:solidFill>
                  <a:schemeClr val="tx1">
                    <a:lumMod val="75000"/>
                    <a:lumOff val="25000"/>
                  </a:schemeClr>
                </a:solidFill>
                <a:latin typeface="+mn-ea"/>
                <a:cs typeface="メイリオ" pitchFamily="50" charset="-128"/>
              </a:rPr>
              <a:t>の小学校で</a:t>
            </a:r>
            <a:r>
              <a:rPr kumimoji="1" lang="ja-JP" altLang="en-US" sz="1300" dirty="0" smtClean="0">
                <a:solidFill>
                  <a:schemeClr val="tx1">
                    <a:lumMod val="75000"/>
                    <a:lumOff val="25000"/>
                  </a:schemeClr>
                </a:solidFill>
                <a:latin typeface="+mn-ea"/>
                <a:cs typeface="メイリオ" pitchFamily="50" charset="-128"/>
              </a:rPr>
              <a:t>は</a:t>
            </a:r>
            <a:r>
              <a:rPr kumimoji="1" lang="ja-JP" altLang="en-US" sz="1300" dirty="0" smtClean="0">
                <a:solidFill>
                  <a:schemeClr val="tx1">
                    <a:lumMod val="75000"/>
                    <a:lumOff val="25000"/>
                  </a:schemeClr>
                </a:solidFill>
                <a:latin typeface="+mn-ea"/>
              </a:rPr>
              <a:t>使用できる教室の</a:t>
            </a:r>
            <a:r>
              <a:rPr kumimoji="1" lang="ja-JP" altLang="en-US" sz="1300" dirty="0" smtClean="0">
                <a:solidFill>
                  <a:schemeClr val="tx1">
                    <a:lumMod val="75000"/>
                    <a:lumOff val="25000"/>
                  </a:schemeClr>
                </a:solidFill>
                <a:latin typeface="+mn-ea"/>
                <a:cs typeface="メイリオ" pitchFamily="50" charset="-128"/>
              </a:rPr>
              <a:t>状況が異なるため、各</a:t>
            </a:r>
            <a:r>
              <a:rPr kumimoji="1" lang="ja-JP" altLang="en-US" sz="1300" dirty="0">
                <a:solidFill>
                  <a:schemeClr val="tx1">
                    <a:lumMod val="75000"/>
                    <a:lumOff val="25000"/>
                  </a:schemeClr>
                </a:solidFill>
                <a:latin typeface="+mn-ea"/>
                <a:cs typeface="メイリオ" pitchFamily="50" charset="-128"/>
              </a:rPr>
              <a:t>学校</a:t>
            </a:r>
            <a:r>
              <a:rPr kumimoji="1" lang="ja-JP" altLang="en-US" sz="1300" dirty="0" smtClean="0">
                <a:solidFill>
                  <a:schemeClr val="tx1">
                    <a:lumMod val="75000"/>
                    <a:lumOff val="25000"/>
                  </a:schemeClr>
                </a:solidFill>
                <a:latin typeface="+mn-ea"/>
                <a:cs typeface="メイリオ" pitchFamily="50" charset="-128"/>
              </a:rPr>
              <a:t>で設置状況が異なります。</a:t>
            </a:r>
            <a:endParaRPr kumimoji="1" lang="en-US" altLang="ja-JP" sz="1300" dirty="0" smtClean="0">
              <a:solidFill>
                <a:schemeClr val="tx1">
                  <a:lumMod val="75000"/>
                  <a:lumOff val="25000"/>
                </a:schemeClr>
              </a:solidFill>
              <a:latin typeface="+mn-ea"/>
            </a:endParaRPr>
          </a:p>
        </p:txBody>
      </p:sp>
      <p:sp>
        <p:nvSpPr>
          <p:cNvPr id="85" name="四角形: 角を丸くする 42">
            <a:extLst>
              <a:ext uri="{FF2B5EF4-FFF2-40B4-BE49-F238E27FC236}">
                <a16:creationId xmlns:a16="http://schemas.microsoft.com/office/drawing/2014/main" id="{7F1ECD7C-02CC-5A1B-1FF0-29E859659735}"/>
              </a:ext>
            </a:extLst>
          </p:cNvPr>
          <p:cNvSpPr/>
          <p:nvPr/>
        </p:nvSpPr>
        <p:spPr>
          <a:xfrm>
            <a:off x="265189" y="5035686"/>
            <a:ext cx="6436959" cy="91669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pPr>
            <a:r>
              <a:rPr kumimoji="1" lang="ja-JP" altLang="en-US" sz="1400" b="1" spc="-50" dirty="0" smtClean="0">
                <a:solidFill>
                  <a:srgbClr val="003B83"/>
                </a:solidFill>
                <a:latin typeface="+mn-ea"/>
                <a:cs typeface="メイリオ" pitchFamily="50" charset="-128"/>
              </a:rPr>
              <a:t>スクールカウンセラー</a:t>
            </a:r>
            <a:endParaRPr kumimoji="1" lang="en-US" altLang="ja-JP" sz="1400" b="1" spc="-50" dirty="0" smtClean="0">
              <a:solidFill>
                <a:srgbClr val="003B83"/>
              </a:solidFill>
              <a:latin typeface="+mn-ea"/>
              <a:cs typeface="メイリオ" pitchFamily="50" charset="-128"/>
            </a:endParaRPr>
          </a:p>
          <a:p>
            <a:pPr defTabSz="403433">
              <a:lnSpc>
                <a:spcPts val="2000"/>
              </a:lnSpc>
              <a:defRPr/>
            </a:pPr>
            <a:r>
              <a:rPr kumimoji="1" lang="ja-JP" altLang="en-US" sz="1300" dirty="0" smtClean="0">
                <a:solidFill>
                  <a:schemeClr val="tx1">
                    <a:lumMod val="75000"/>
                    <a:lumOff val="25000"/>
                  </a:schemeClr>
                </a:solidFill>
                <a:latin typeface="+mn-ea"/>
              </a:rPr>
              <a:t>　心の問題の</a:t>
            </a:r>
            <a:r>
              <a:rPr kumimoji="1" lang="ja-JP" altLang="en-US" sz="1300" dirty="0">
                <a:solidFill>
                  <a:schemeClr val="tx1">
                    <a:lumMod val="75000"/>
                    <a:lumOff val="25000"/>
                  </a:schemeClr>
                </a:solidFill>
                <a:latin typeface="+mn-ea"/>
              </a:rPr>
              <a:t>専門家</a:t>
            </a:r>
            <a:r>
              <a:rPr kumimoji="1" lang="ja-JP" altLang="en-US" sz="1300" dirty="0" smtClean="0">
                <a:solidFill>
                  <a:schemeClr val="tx1">
                    <a:lumMod val="75000"/>
                    <a:lumOff val="25000"/>
                  </a:schemeClr>
                </a:solidFill>
                <a:latin typeface="+mn-ea"/>
              </a:rPr>
              <a:t>として、児童生徒や保護者の悩みを聞き、教職員との連携を図り</a:t>
            </a:r>
            <a:r>
              <a:rPr kumimoji="1" lang="ja-JP" altLang="en-US" sz="1300" dirty="0" err="1" smtClean="0">
                <a:solidFill>
                  <a:schemeClr val="tx1">
                    <a:lumMod val="75000"/>
                    <a:lumOff val="25000"/>
                  </a:schemeClr>
                </a:solidFill>
                <a:latin typeface="+mn-ea"/>
              </a:rPr>
              <a:t>な</a:t>
            </a:r>
            <a:r>
              <a:rPr kumimoji="1" lang="ja-JP" altLang="en-US" sz="1300" dirty="0" smtClean="0">
                <a:solidFill>
                  <a:schemeClr val="tx1">
                    <a:lumMod val="75000"/>
                    <a:lumOff val="25000"/>
                  </a:schemeClr>
                </a:solidFill>
                <a:latin typeface="+mn-ea"/>
              </a:rPr>
              <a:t>が</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a:solidFill>
                  <a:schemeClr val="tx1">
                    <a:lumMod val="75000"/>
                    <a:lumOff val="25000"/>
                  </a:schemeClr>
                </a:solidFill>
                <a:latin typeface="+mn-ea"/>
              </a:rPr>
              <a:t>　</a:t>
            </a:r>
            <a:r>
              <a:rPr kumimoji="1" lang="ja-JP" altLang="en-US" sz="1300" dirty="0" smtClean="0">
                <a:solidFill>
                  <a:schemeClr val="tx1">
                    <a:lumMod val="75000"/>
                    <a:lumOff val="25000"/>
                  </a:schemeClr>
                </a:solidFill>
                <a:latin typeface="+mn-ea"/>
              </a:rPr>
              <a:t>ら支援を進める心理の専門家</a:t>
            </a:r>
            <a:r>
              <a:rPr kumimoji="1" lang="ja-JP" altLang="en-US" sz="1300" dirty="0">
                <a:solidFill>
                  <a:schemeClr val="tx1">
                    <a:lumMod val="75000"/>
                    <a:lumOff val="25000"/>
                  </a:schemeClr>
                </a:solidFill>
                <a:latin typeface="+mn-ea"/>
              </a:rPr>
              <a:t>で</a:t>
            </a:r>
            <a:r>
              <a:rPr kumimoji="1" lang="ja-JP" altLang="en-US" sz="1300" dirty="0" smtClean="0">
                <a:solidFill>
                  <a:schemeClr val="tx1">
                    <a:lumMod val="75000"/>
                    <a:lumOff val="25000"/>
                  </a:schemeClr>
                </a:solidFill>
                <a:latin typeface="+mn-ea"/>
              </a:rPr>
              <a:t>、千葉県や市から各学校に週１～２日派遣されています。　</a:t>
            </a:r>
            <a:endParaRPr lang="ja-JP" altLang="en-US" sz="1300" dirty="0">
              <a:solidFill>
                <a:schemeClr val="tx1">
                  <a:lumMod val="75000"/>
                  <a:lumOff val="25000"/>
                </a:schemeClr>
              </a:solidFill>
              <a:latin typeface="+mn-ea"/>
            </a:endParaRPr>
          </a:p>
        </p:txBody>
      </p:sp>
      <p:sp>
        <p:nvSpPr>
          <p:cNvPr id="86" name="四角形: 角を丸くする 42">
            <a:extLst>
              <a:ext uri="{FF2B5EF4-FFF2-40B4-BE49-F238E27FC236}">
                <a16:creationId xmlns:a16="http://schemas.microsoft.com/office/drawing/2014/main" id="{7F1ECD7C-02CC-5A1B-1FF0-29E859659735}"/>
              </a:ext>
            </a:extLst>
          </p:cNvPr>
          <p:cNvSpPr/>
          <p:nvPr/>
        </p:nvSpPr>
        <p:spPr>
          <a:xfrm>
            <a:off x="236156" y="5906243"/>
            <a:ext cx="6365561" cy="11824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pPr>
            <a:r>
              <a:rPr kumimoji="1" lang="ja-JP" altLang="en-US" sz="1400" b="1" spc="-50" dirty="0" smtClean="0">
                <a:solidFill>
                  <a:srgbClr val="003B83"/>
                </a:solidFill>
                <a:latin typeface="+mn-ea"/>
                <a:cs typeface="メイリオ" pitchFamily="50" charset="-128"/>
              </a:rPr>
              <a:t>スクールソーシャルワーカー</a:t>
            </a:r>
            <a:endParaRPr kumimoji="1" lang="en-US" altLang="ja-JP" sz="1400" b="1" spc="-50" dirty="0" smtClean="0">
              <a:solidFill>
                <a:srgbClr val="003B83"/>
              </a:solidFill>
              <a:latin typeface="+mn-ea"/>
              <a:cs typeface="メイリオ" pitchFamily="50" charset="-128"/>
            </a:endParaRPr>
          </a:p>
          <a:p>
            <a:pPr defTabSz="403433">
              <a:lnSpc>
                <a:spcPts val="2000"/>
              </a:lnSpc>
              <a:defRPr/>
            </a:pPr>
            <a:r>
              <a:rPr kumimoji="1" lang="ja-JP" altLang="en-US" sz="1300" dirty="0" smtClean="0">
                <a:solidFill>
                  <a:schemeClr val="tx1">
                    <a:lumMod val="75000"/>
                    <a:lumOff val="25000"/>
                  </a:schemeClr>
                </a:solidFill>
                <a:latin typeface="+mn-ea"/>
              </a:rPr>
              <a:t>　市内の小中学校と市立船橋高等学校に</a:t>
            </a:r>
            <a:r>
              <a:rPr kumimoji="1" lang="ja-JP" altLang="en-US" sz="1300" dirty="0">
                <a:solidFill>
                  <a:schemeClr val="tx1">
                    <a:lumMod val="75000"/>
                    <a:lumOff val="25000"/>
                  </a:schemeClr>
                </a:solidFill>
                <a:latin typeface="+mn-ea"/>
              </a:rPr>
              <a:t>通う児童生徒の</a:t>
            </a:r>
            <a:r>
              <a:rPr kumimoji="1" lang="ja-JP" altLang="en-US" sz="1300" dirty="0" smtClean="0">
                <a:solidFill>
                  <a:schemeClr val="tx1">
                    <a:lumMod val="75000"/>
                    <a:lumOff val="25000"/>
                  </a:schemeClr>
                </a:solidFill>
                <a:latin typeface="+mn-ea"/>
              </a:rPr>
              <a:t>抱える問題の解決</a:t>
            </a:r>
            <a:r>
              <a:rPr kumimoji="1" lang="ja-JP" altLang="en-US" sz="1300" dirty="0">
                <a:solidFill>
                  <a:schemeClr val="tx1">
                    <a:lumMod val="75000"/>
                    <a:lumOff val="25000"/>
                  </a:schemeClr>
                </a:solidFill>
                <a:latin typeface="+mn-ea"/>
              </a:rPr>
              <a:t>に向け</a:t>
            </a:r>
            <a:r>
              <a:rPr kumimoji="1" lang="ja-JP" altLang="en-US" sz="1300" dirty="0" smtClean="0">
                <a:solidFill>
                  <a:schemeClr val="tx1">
                    <a:lumMod val="75000"/>
                    <a:lumOff val="25000"/>
                  </a:schemeClr>
                </a:solidFill>
                <a:latin typeface="+mn-ea"/>
              </a:rPr>
              <a:t>、社会</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a:solidFill>
                  <a:schemeClr val="tx1">
                    <a:lumMod val="75000"/>
                    <a:lumOff val="25000"/>
                  </a:schemeClr>
                </a:solidFill>
                <a:latin typeface="+mn-ea"/>
              </a:rPr>
              <a:t>　</a:t>
            </a:r>
            <a:r>
              <a:rPr kumimoji="1" lang="ja-JP" altLang="en-US" sz="1300" dirty="0" smtClean="0">
                <a:solidFill>
                  <a:schemeClr val="tx1">
                    <a:lumMod val="75000"/>
                    <a:lumOff val="25000"/>
                  </a:schemeClr>
                </a:solidFill>
                <a:latin typeface="+mn-ea"/>
              </a:rPr>
              <a:t>福祉</a:t>
            </a:r>
            <a:r>
              <a:rPr kumimoji="1" lang="ja-JP" altLang="en-US" sz="1300" dirty="0">
                <a:solidFill>
                  <a:schemeClr val="tx1">
                    <a:lumMod val="75000"/>
                    <a:lumOff val="25000"/>
                  </a:schemeClr>
                </a:solidFill>
                <a:latin typeface="+mn-ea"/>
              </a:rPr>
              <a:t>の専門的</a:t>
            </a:r>
            <a:r>
              <a:rPr kumimoji="1" lang="ja-JP" altLang="en-US" sz="1300" dirty="0" smtClean="0">
                <a:solidFill>
                  <a:schemeClr val="tx1">
                    <a:lumMod val="75000"/>
                    <a:lumOff val="25000"/>
                  </a:schemeClr>
                </a:solidFill>
                <a:latin typeface="+mn-ea"/>
              </a:rPr>
              <a:t>な知識や技能を</a:t>
            </a:r>
            <a:r>
              <a:rPr kumimoji="1" lang="ja-JP" altLang="en-US" sz="1300" dirty="0">
                <a:solidFill>
                  <a:schemeClr val="tx1">
                    <a:lumMod val="75000"/>
                    <a:lumOff val="25000"/>
                  </a:schemeClr>
                </a:solidFill>
                <a:latin typeface="+mn-ea"/>
              </a:rPr>
              <a:t>活用し、児童生徒が置かれた環境に働きかける等をして</a:t>
            </a:r>
            <a:r>
              <a:rPr kumimoji="1" lang="ja-JP" altLang="en-US" sz="1300" dirty="0" smtClean="0">
                <a:solidFill>
                  <a:schemeClr val="tx1">
                    <a:lumMod val="75000"/>
                    <a:lumOff val="25000"/>
                  </a:schemeClr>
                </a:solidFill>
                <a:latin typeface="+mn-ea"/>
              </a:rPr>
              <a:t>、</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a:solidFill>
                  <a:schemeClr val="tx1">
                    <a:lumMod val="75000"/>
                    <a:lumOff val="25000"/>
                  </a:schemeClr>
                </a:solidFill>
                <a:latin typeface="+mn-ea"/>
              </a:rPr>
              <a:t>　</a:t>
            </a:r>
            <a:r>
              <a:rPr kumimoji="1" lang="ja-JP" altLang="en-US" sz="1300" dirty="0" smtClean="0">
                <a:solidFill>
                  <a:schemeClr val="tx1">
                    <a:lumMod val="75000"/>
                    <a:lumOff val="25000"/>
                  </a:schemeClr>
                </a:solidFill>
                <a:latin typeface="+mn-ea"/>
              </a:rPr>
              <a:t>支援</a:t>
            </a:r>
            <a:r>
              <a:rPr kumimoji="1" lang="ja-JP" altLang="en-US" sz="1300" dirty="0">
                <a:solidFill>
                  <a:schemeClr val="tx1">
                    <a:lumMod val="75000"/>
                    <a:lumOff val="25000"/>
                  </a:schemeClr>
                </a:solidFill>
                <a:latin typeface="+mn-ea"/>
              </a:rPr>
              <a:t>を</a:t>
            </a:r>
            <a:r>
              <a:rPr kumimoji="1" lang="ja-JP" altLang="en-US" sz="1300" dirty="0" smtClean="0">
                <a:solidFill>
                  <a:schemeClr val="tx1">
                    <a:lumMod val="75000"/>
                    <a:lumOff val="25000"/>
                  </a:schemeClr>
                </a:solidFill>
                <a:latin typeface="+mn-ea"/>
              </a:rPr>
              <a:t>行います。</a:t>
            </a:r>
            <a:endParaRPr kumimoji="1" lang="ja-JP" altLang="en-US" sz="1300" dirty="0">
              <a:solidFill>
                <a:schemeClr val="tx1">
                  <a:lumMod val="75000"/>
                  <a:lumOff val="25000"/>
                </a:schemeClr>
              </a:solidFill>
              <a:latin typeface="+mn-ea"/>
            </a:endParaRPr>
          </a:p>
        </p:txBody>
      </p:sp>
      <p:sp>
        <p:nvSpPr>
          <p:cNvPr id="80" name="四角形: 角を丸くする 42">
            <a:extLst>
              <a:ext uri="{FF2B5EF4-FFF2-40B4-BE49-F238E27FC236}">
                <a16:creationId xmlns:a16="http://schemas.microsoft.com/office/drawing/2014/main" id="{7F1ECD7C-02CC-5A1B-1FF0-29E859659735}"/>
              </a:ext>
            </a:extLst>
          </p:cNvPr>
          <p:cNvSpPr/>
          <p:nvPr/>
        </p:nvSpPr>
        <p:spPr>
          <a:xfrm>
            <a:off x="188189" y="7257256"/>
            <a:ext cx="6541286" cy="2200114"/>
          </a:xfrm>
          <a:prstGeom prst="roundRect">
            <a:avLst>
              <a:gd name="adj" fmla="val 0"/>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403433">
              <a:lnSpc>
                <a:spcPts val="600"/>
              </a:lnSpc>
              <a:defRPr/>
            </a:pPr>
            <a:r>
              <a:rPr kumimoji="1" lang="ja-JP" altLang="en-US" sz="1300" dirty="0" smtClean="0">
                <a:solidFill>
                  <a:schemeClr val="tx1">
                    <a:lumMod val="75000"/>
                    <a:lumOff val="25000"/>
                  </a:schemeClr>
                </a:solidFill>
                <a:latin typeface="+mn-ea"/>
              </a:rPr>
              <a:t>　</a:t>
            </a:r>
            <a:endParaRPr lang="en-US" altLang="ja-JP" sz="900" dirty="0"/>
          </a:p>
          <a:p>
            <a:pPr defTabSz="403433">
              <a:lnSpc>
                <a:spcPts val="2000"/>
              </a:lnSpc>
              <a:defRPr/>
            </a:pPr>
            <a:r>
              <a:rPr kumimoji="1" lang="ja-JP" altLang="en-US" sz="1300" dirty="0" smtClean="0">
                <a:solidFill>
                  <a:schemeClr val="tx1">
                    <a:lumMod val="75000"/>
                    <a:lumOff val="25000"/>
                  </a:schemeClr>
                </a:solidFill>
                <a:latin typeface="+mn-ea"/>
              </a:rPr>
              <a:t>　不登校</a:t>
            </a:r>
            <a:r>
              <a:rPr kumimoji="1" lang="ja-JP" altLang="en-US" sz="1300" dirty="0">
                <a:solidFill>
                  <a:schemeClr val="tx1">
                    <a:lumMod val="75000"/>
                    <a:lumOff val="25000"/>
                  </a:schemeClr>
                </a:solidFill>
                <a:latin typeface="+mn-ea"/>
              </a:rPr>
              <a:t>児童生徒への相談・支援窓口については、</a:t>
            </a:r>
            <a:r>
              <a:rPr kumimoji="1" lang="en-US" altLang="ja-JP" sz="1300" dirty="0">
                <a:solidFill>
                  <a:schemeClr val="tx1">
                    <a:lumMod val="75000"/>
                    <a:lumOff val="25000"/>
                  </a:schemeClr>
                </a:solidFill>
                <a:latin typeface="+mn-ea"/>
              </a:rPr>
              <a:t>『</a:t>
            </a:r>
            <a:r>
              <a:rPr kumimoji="1" lang="ja-JP" altLang="en-US" sz="1300" dirty="0">
                <a:solidFill>
                  <a:schemeClr val="tx1">
                    <a:lumMod val="75000"/>
                    <a:lumOff val="25000"/>
                  </a:schemeClr>
                </a:solidFill>
                <a:latin typeface="+mn-ea"/>
              </a:rPr>
              <a:t>千葉県版不登校</a:t>
            </a:r>
            <a:r>
              <a:rPr kumimoji="1" lang="ja-JP" altLang="en-US" sz="1300" dirty="0" smtClean="0">
                <a:solidFill>
                  <a:schemeClr val="tx1">
                    <a:lumMod val="75000"/>
                    <a:lumOff val="25000"/>
                  </a:schemeClr>
                </a:solidFill>
                <a:latin typeface="+mn-ea"/>
              </a:rPr>
              <a:t>児童</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smtClean="0">
                <a:solidFill>
                  <a:schemeClr val="tx1">
                    <a:lumMod val="75000"/>
                    <a:lumOff val="25000"/>
                  </a:schemeClr>
                </a:solidFill>
                <a:latin typeface="+mn-ea"/>
              </a:rPr>
              <a:t>　生徒</a:t>
            </a:r>
            <a:r>
              <a:rPr kumimoji="1" lang="ja-JP" altLang="en-US" sz="1300" dirty="0">
                <a:solidFill>
                  <a:schemeClr val="tx1">
                    <a:lumMod val="75000"/>
                    <a:lumOff val="25000"/>
                  </a:schemeClr>
                </a:solidFill>
                <a:latin typeface="+mn-ea"/>
              </a:rPr>
              <a:t>・保護者のためのサポートガイド</a:t>
            </a:r>
            <a:r>
              <a:rPr kumimoji="1" lang="en-US" altLang="ja-JP" sz="1300" dirty="0" smtClean="0">
                <a:solidFill>
                  <a:schemeClr val="tx1">
                    <a:lumMod val="75000"/>
                    <a:lumOff val="25000"/>
                  </a:schemeClr>
                </a:solidFill>
                <a:latin typeface="+mn-ea"/>
              </a:rPr>
              <a:t>』</a:t>
            </a:r>
            <a:r>
              <a:rPr kumimoji="1" lang="ja-JP" altLang="en-US" sz="1300" dirty="0" err="1" smtClean="0">
                <a:solidFill>
                  <a:schemeClr val="tx1">
                    <a:lumMod val="75000"/>
                    <a:lumOff val="25000"/>
                  </a:schemeClr>
                </a:solidFill>
                <a:latin typeface="+mn-ea"/>
              </a:rPr>
              <a:t>に</a:t>
            </a:r>
            <a:r>
              <a:rPr kumimoji="1" lang="ja-JP" altLang="en-US" sz="1300" dirty="0" err="1">
                <a:solidFill>
                  <a:schemeClr val="tx1">
                    <a:lumMod val="75000"/>
                    <a:lumOff val="25000"/>
                  </a:schemeClr>
                </a:solidFill>
                <a:latin typeface="+mn-ea"/>
              </a:rPr>
              <a:t>も</a:t>
            </a:r>
            <a:r>
              <a:rPr kumimoji="1" lang="ja-JP" altLang="en-US" sz="1300" dirty="0" smtClean="0">
                <a:solidFill>
                  <a:schemeClr val="tx1">
                    <a:lumMod val="75000"/>
                    <a:lumOff val="25000"/>
                  </a:schemeClr>
                </a:solidFill>
                <a:latin typeface="+mn-ea"/>
              </a:rPr>
              <a:t>掲載</a:t>
            </a:r>
            <a:r>
              <a:rPr kumimoji="1" lang="ja-JP" altLang="en-US" sz="1300" dirty="0">
                <a:solidFill>
                  <a:schemeClr val="tx1">
                    <a:lumMod val="75000"/>
                    <a:lumOff val="25000"/>
                  </a:schemeClr>
                </a:solidFill>
                <a:latin typeface="+mn-ea"/>
              </a:rPr>
              <a:t>されています。　</a:t>
            </a:r>
          </a:p>
          <a:p>
            <a:pPr defTabSz="403433">
              <a:lnSpc>
                <a:spcPts val="2000"/>
              </a:lnSpc>
              <a:defRPr/>
            </a:pPr>
            <a:r>
              <a:rPr kumimoji="1" lang="en-US" altLang="ja-JP" sz="1300" dirty="0" smtClean="0">
                <a:solidFill>
                  <a:schemeClr val="tx1">
                    <a:lumMod val="75000"/>
                    <a:lumOff val="25000"/>
                  </a:schemeClr>
                </a:solidFill>
                <a:latin typeface="+mn-ea"/>
              </a:rPr>
              <a:t>  https</a:t>
            </a:r>
            <a:r>
              <a:rPr kumimoji="1" lang="en-US" altLang="ja-JP" sz="1300" dirty="0">
                <a:solidFill>
                  <a:schemeClr val="tx1">
                    <a:lumMod val="75000"/>
                    <a:lumOff val="25000"/>
                  </a:schemeClr>
                </a:solidFill>
                <a:latin typeface="+mn-ea"/>
              </a:rPr>
              <a:t>://www.pref.chiba.lg.jp/kyouiku/shidou/seitoshidou/</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smtClean="0">
                <a:solidFill>
                  <a:schemeClr val="tx1">
                    <a:lumMod val="75000"/>
                    <a:lumOff val="25000"/>
                  </a:schemeClr>
                </a:solidFill>
                <a:latin typeface="+mn-ea"/>
              </a:rPr>
              <a:t>　</a:t>
            </a:r>
            <a:r>
              <a:rPr kumimoji="1" lang="en-US" altLang="ja-JP" sz="1300" dirty="0" err="1" smtClean="0">
                <a:solidFill>
                  <a:schemeClr val="tx1">
                    <a:lumMod val="75000"/>
                    <a:lumOff val="25000"/>
                  </a:schemeClr>
                </a:solidFill>
                <a:latin typeface="+mn-ea"/>
              </a:rPr>
              <a:t>ijimemondai</a:t>
            </a:r>
            <a:r>
              <a:rPr kumimoji="1" lang="en-US" altLang="ja-JP" sz="1300" dirty="0" smtClean="0">
                <a:solidFill>
                  <a:schemeClr val="tx1">
                    <a:lumMod val="75000"/>
                    <a:lumOff val="25000"/>
                  </a:schemeClr>
                </a:solidFill>
                <a:latin typeface="+mn-ea"/>
              </a:rPr>
              <a:t>/futoukou-taisaku.html</a:t>
            </a:r>
          </a:p>
          <a:p>
            <a:pPr defTabSz="403433">
              <a:lnSpc>
                <a:spcPts val="800"/>
              </a:lnSpc>
              <a:defRPr/>
            </a:pPr>
            <a:endParaRPr kumimoji="1" lang="en-US" altLang="ja-JP" sz="1050" dirty="0">
              <a:solidFill>
                <a:schemeClr val="tx1">
                  <a:lumMod val="75000"/>
                  <a:lumOff val="25000"/>
                </a:schemeClr>
              </a:solidFill>
              <a:latin typeface="+mn-ea"/>
            </a:endParaRPr>
          </a:p>
          <a:p>
            <a:pPr defTabSz="403433">
              <a:lnSpc>
                <a:spcPts val="2000"/>
              </a:lnSpc>
              <a:defRPr/>
            </a:pPr>
            <a:r>
              <a:rPr kumimoji="1" lang="ja-JP" altLang="en-US" sz="1300" dirty="0" smtClean="0">
                <a:solidFill>
                  <a:schemeClr val="tx1">
                    <a:lumMod val="75000"/>
                    <a:lumOff val="25000"/>
                  </a:schemeClr>
                </a:solidFill>
                <a:latin typeface="+mn-ea"/>
              </a:rPr>
              <a:t> </a:t>
            </a:r>
            <a:r>
              <a:rPr kumimoji="1" lang="ja-JP" altLang="en-US" sz="1300" dirty="0">
                <a:solidFill>
                  <a:schemeClr val="tx1">
                    <a:lumMod val="75000"/>
                    <a:lumOff val="25000"/>
                  </a:schemeClr>
                </a:solidFill>
                <a:latin typeface="+mn-ea"/>
              </a:rPr>
              <a:t> </a:t>
            </a:r>
            <a:r>
              <a:rPr kumimoji="1" lang="ja-JP" altLang="en-US" sz="1300" dirty="0" smtClean="0">
                <a:solidFill>
                  <a:schemeClr val="tx1">
                    <a:lumMod val="75000"/>
                    <a:lumOff val="25000"/>
                  </a:schemeClr>
                </a:solidFill>
                <a:latin typeface="+mn-ea"/>
              </a:rPr>
              <a:t>また、船橋市ホームページには、不登校を含めた公的な相談</a:t>
            </a:r>
            <a:r>
              <a:rPr kumimoji="1" lang="ja-JP" altLang="en-US" sz="1300" dirty="0">
                <a:solidFill>
                  <a:schemeClr val="tx1">
                    <a:lumMod val="75000"/>
                    <a:lumOff val="25000"/>
                  </a:schemeClr>
                </a:solidFill>
                <a:latin typeface="+mn-ea"/>
              </a:rPr>
              <a:t>窓口を</a:t>
            </a:r>
            <a:r>
              <a:rPr kumimoji="1" lang="ja-JP" altLang="en-US" sz="1300" dirty="0" smtClean="0">
                <a:solidFill>
                  <a:schemeClr val="tx1">
                    <a:lumMod val="75000"/>
                    <a:lumOff val="25000"/>
                  </a:schemeClr>
                </a:solidFill>
                <a:latin typeface="+mn-ea"/>
              </a:rPr>
              <a:t>項目</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smtClean="0">
                <a:solidFill>
                  <a:schemeClr val="tx1">
                    <a:lumMod val="75000"/>
                    <a:lumOff val="25000"/>
                  </a:schemeClr>
                </a:solidFill>
                <a:latin typeface="+mn-ea"/>
              </a:rPr>
              <a:t>  ごとに分けた</a:t>
            </a:r>
            <a:r>
              <a:rPr kumimoji="1" lang="ja-JP" altLang="en-US" sz="1300" dirty="0">
                <a:solidFill>
                  <a:schemeClr val="tx1">
                    <a:lumMod val="75000"/>
                    <a:lumOff val="25000"/>
                  </a:schemeClr>
                </a:solidFill>
                <a:latin typeface="+mn-ea"/>
              </a:rPr>
              <a:t>「船橋市</a:t>
            </a:r>
            <a:r>
              <a:rPr kumimoji="1" lang="ja-JP" altLang="en-US" sz="1300" dirty="0" smtClean="0">
                <a:solidFill>
                  <a:schemeClr val="tx1">
                    <a:lumMod val="75000"/>
                    <a:lumOff val="25000"/>
                  </a:schemeClr>
                </a:solidFill>
                <a:latin typeface="+mn-ea"/>
              </a:rPr>
              <a:t>サポートガイド</a:t>
            </a:r>
            <a:r>
              <a:rPr kumimoji="1" lang="ja-JP" altLang="en-US" sz="1300" dirty="0">
                <a:solidFill>
                  <a:schemeClr val="tx1">
                    <a:lumMod val="75000"/>
                    <a:lumOff val="25000"/>
                  </a:schemeClr>
                </a:solidFill>
                <a:latin typeface="+mn-ea"/>
              </a:rPr>
              <a:t>（相談窓口一覧）</a:t>
            </a:r>
            <a:r>
              <a:rPr kumimoji="1" lang="ja-JP" altLang="en-US" sz="1300" dirty="0" smtClean="0">
                <a:solidFill>
                  <a:schemeClr val="tx1">
                    <a:lumMod val="75000"/>
                    <a:lumOff val="25000"/>
                  </a:schemeClr>
                </a:solidFill>
                <a:latin typeface="+mn-ea"/>
              </a:rPr>
              <a:t>」があります。</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a:solidFill>
                  <a:schemeClr val="tx1">
                    <a:lumMod val="75000"/>
                    <a:lumOff val="25000"/>
                  </a:schemeClr>
                </a:solidFill>
                <a:latin typeface="+mn-ea"/>
              </a:rPr>
              <a:t>　</a:t>
            </a:r>
            <a:r>
              <a:rPr kumimoji="1" lang="en-US" altLang="ja-JP" sz="1300" dirty="0">
                <a:solidFill>
                  <a:schemeClr val="tx1">
                    <a:lumMod val="75000"/>
                    <a:lumOff val="25000"/>
                  </a:schemeClr>
                </a:solidFill>
                <a:latin typeface="+mn-ea"/>
              </a:rPr>
              <a:t>https://www.city.funabashi.lg.jp/kodomo/gakkou/006/</a:t>
            </a:r>
            <a:endParaRPr kumimoji="1" lang="en-US" altLang="ja-JP" sz="1300" dirty="0" smtClean="0">
              <a:solidFill>
                <a:schemeClr val="tx1">
                  <a:lumMod val="75000"/>
                  <a:lumOff val="25000"/>
                </a:schemeClr>
              </a:solidFill>
              <a:latin typeface="+mn-ea"/>
            </a:endParaRPr>
          </a:p>
          <a:p>
            <a:pPr defTabSz="403433">
              <a:lnSpc>
                <a:spcPts val="2000"/>
              </a:lnSpc>
              <a:defRPr/>
            </a:pPr>
            <a:r>
              <a:rPr kumimoji="1" lang="ja-JP" altLang="en-US" sz="1300" dirty="0">
                <a:solidFill>
                  <a:schemeClr val="tx1">
                    <a:lumMod val="75000"/>
                    <a:lumOff val="25000"/>
                  </a:schemeClr>
                </a:solidFill>
                <a:latin typeface="+mn-ea"/>
              </a:rPr>
              <a:t>　</a:t>
            </a:r>
            <a:r>
              <a:rPr kumimoji="1" lang="en-US" altLang="ja-JP" sz="1300" dirty="0" smtClean="0">
                <a:solidFill>
                  <a:schemeClr val="tx1">
                    <a:lumMod val="75000"/>
                    <a:lumOff val="25000"/>
                  </a:schemeClr>
                </a:solidFill>
                <a:latin typeface="+mn-ea"/>
              </a:rPr>
              <a:t>p118496.html</a:t>
            </a:r>
            <a:endParaRPr kumimoji="1" lang="ja-JP" altLang="en-US" sz="1300" dirty="0">
              <a:solidFill>
                <a:schemeClr val="tx1">
                  <a:lumMod val="75000"/>
                  <a:lumOff val="25000"/>
                </a:schemeClr>
              </a:solidFill>
              <a:latin typeface="+mn-ea"/>
            </a:endParaRPr>
          </a:p>
        </p:txBody>
      </p:sp>
      <p:pic>
        <p:nvPicPr>
          <p:cNvPr id="87" name="図 86"/>
          <p:cNvPicPr>
            <a:picLocks noChangeAspect="1"/>
          </p:cNvPicPr>
          <p:nvPr/>
        </p:nvPicPr>
        <p:blipFill rotWithShape="1">
          <a:blip r:embed="rId4"/>
          <a:srcRect l="14817" t="77088" r="77244" b="8301"/>
          <a:stretch/>
        </p:blipFill>
        <p:spPr>
          <a:xfrm>
            <a:off x="5686180" y="7339927"/>
            <a:ext cx="936104" cy="936104"/>
          </a:xfrm>
          <a:prstGeom prst="rect">
            <a:avLst/>
          </a:prstGeom>
        </p:spPr>
      </p:pic>
      <p:pic>
        <p:nvPicPr>
          <p:cNvPr id="89" name="図 88"/>
          <p:cNvPicPr/>
          <p:nvPr/>
        </p:nvPicPr>
        <p:blipFill rotWithShape="1">
          <a:blip r:embed="rId5" cstate="print">
            <a:extLst>
              <a:ext uri="{28A0092B-C50C-407E-A947-70E740481C1C}">
                <a14:useLocalDpi xmlns:a14="http://schemas.microsoft.com/office/drawing/2010/main" val="0"/>
              </a:ext>
            </a:extLst>
          </a:blip>
          <a:srcRect l="35505" t="25588" r="34718" b="23203"/>
          <a:stretch/>
        </p:blipFill>
        <p:spPr bwMode="auto">
          <a:xfrm>
            <a:off x="5660353" y="8390789"/>
            <a:ext cx="987759" cy="99820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7596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グラフィックス 58">
            <a:extLst>
              <a:ext uri="{FF2B5EF4-FFF2-40B4-BE49-F238E27FC236}">
                <a16:creationId xmlns:a16="http://schemas.microsoft.com/office/drawing/2014/main" id="{9B72D7C8-05DA-BFD0-2820-FF8CA81909EE}"/>
              </a:ext>
            </a:extLst>
          </p:cNvPr>
          <p:cNvPicPr>
            <a:picLocks noChangeAspect="1"/>
          </p:cNvPicPr>
          <p:nvPr/>
        </p:nvPicPr>
        <p:blipFill rotWithShape="1">
          <a:blip r:embed="rId3">
            <a:extLst>
              <a:ext uri="{96DAC541-7B7A-43D3-8B79-37D633B846F1}">
                <asvg:svgBlip xmlns="" xmlns:asvg="http://schemas.microsoft.com/office/drawing/2016/SVG/main" r:embed="rId4"/>
              </a:ext>
            </a:extLst>
          </a:blip>
          <a:srcRect l="15276" t="51317" b="26713"/>
          <a:stretch/>
        </p:blipFill>
        <p:spPr>
          <a:xfrm>
            <a:off x="1454695" y="2570930"/>
            <a:ext cx="3538679" cy="1152128"/>
          </a:xfrm>
          <a:prstGeom prst="rect">
            <a:avLst/>
          </a:prstGeom>
        </p:spPr>
      </p:pic>
      <p:sp>
        <p:nvSpPr>
          <p:cNvPr id="34" name="正方形/長方形 33">
            <a:extLst>
              <a:ext uri="{FF2B5EF4-FFF2-40B4-BE49-F238E27FC236}">
                <a16:creationId xmlns:a16="http://schemas.microsoft.com/office/drawing/2014/main" id="{3F6AE3E1-4893-D76C-2960-5DDEFA11E5DA}"/>
              </a:ext>
            </a:extLst>
          </p:cNvPr>
          <p:cNvSpPr/>
          <p:nvPr/>
        </p:nvSpPr>
        <p:spPr>
          <a:xfrm>
            <a:off x="327966" y="4240009"/>
            <a:ext cx="3600400" cy="732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学校から帰ってくるといつも疲れている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学校に行こうとすると頭やお腹が痛くなる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家や自分の部屋から出たがらない</a:t>
            </a:r>
          </a:p>
        </p:txBody>
      </p:sp>
      <p:sp>
        <p:nvSpPr>
          <p:cNvPr id="194" name="テキスト ボックス 193">
            <a:extLst>
              <a:ext uri="{FF2B5EF4-FFF2-40B4-BE49-F238E27FC236}">
                <a16:creationId xmlns:a16="http://schemas.microsoft.com/office/drawing/2014/main" id="{5BD7A296-7189-2849-1FB8-2AEFE08CAB9A}"/>
              </a:ext>
            </a:extLst>
          </p:cNvPr>
          <p:cNvSpPr txBox="1"/>
          <p:nvPr/>
        </p:nvSpPr>
        <p:spPr>
          <a:xfrm>
            <a:off x="-16054" y="571336"/>
            <a:ext cx="6480176" cy="338554"/>
          </a:xfrm>
          <a:prstGeom prst="rect">
            <a:avLst/>
          </a:prstGeom>
          <a:noFill/>
        </p:spPr>
        <p:txBody>
          <a:bodyPr wrap="square" lIns="0" tIns="0" rIns="0" bIns="0" rtlCol="0">
            <a:spAutoFit/>
          </a:bodyPr>
          <a:lstStyle/>
          <a:p>
            <a:pPr algn="ctr"/>
            <a:r>
              <a:rPr kumimoji="1" lang="ja-JP" altLang="en-US" sz="2200" b="1" dirty="0">
                <a:solidFill>
                  <a:srgbClr val="F15D5D"/>
                </a:solidFill>
                <a:latin typeface="+mn-ea"/>
              </a:rPr>
              <a:t>学校が苦手な児童</a:t>
            </a:r>
            <a:r>
              <a:rPr kumimoji="1" lang="ja-JP" altLang="en-US" sz="2000" b="1" dirty="0">
                <a:solidFill>
                  <a:srgbClr val="F15D5D"/>
                </a:solidFill>
                <a:latin typeface="+mn-ea"/>
              </a:rPr>
              <a:t>生徒</a:t>
            </a:r>
            <a:r>
              <a:rPr kumimoji="1" lang="ja-JP" altLang="en-US" sz="2200" b="1" dirty="0">
                <a:solidFill>
                  <a:srgbClr val="F15D5D"/>
                </a:solidFill>
                <a:latin typeface="+mn-ea"/>
              </a:rPr>
              <a:t>の保護者の方へ</a:t>
            </a:r>
          </a:p>
        </p:txBody>
      </p:sp>
      <p:sp>
        <p:nvSpPr>
          <p:cNvPr id="3" name="四角形: 角を丸くする 2">
            <a:extLst>
              <a:ext uri="{FF2B5EF4-FFF2-40B4-BE49-F238E27FC236}">
                <a16:creationId xmlns:a16="http://schemas.microsoft.com/office/drawing/2014/main" id="{20863A85-B047-1418-3DC9-9A060C7464C3}"/>
              </a:ext>
            </a:extLst>
          </p:cNvPr>
          <p:cNvSpPr/>
          <p:nvPr/>
        </p:nvSpPr>
        <p:spPr>
          <a:xfrm>
            <a:off x="188912" y="3846861"/>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学校に行きたがらない</a:t>
            </a:r>
          </a:p>
        </p:txBody>
      </p:sp>
      <p:sp>
        <p:nvSpPr>
          <p:cNvPr id="6" name="正方形/長方形 5">
            <a:extLst>
              <a:ext uri="{FF2B5EF4-FFF2-40B4-BE49-F238E27FC236}">
                <a16:creationId xmlns:a16="http://schemas.microsoft.com/office/drawing/2014/main" id="{19D7E9BD-08FD-CFAB-9A2D-0AD4446C6DA0}"/>
              </a:ext>
            </a:extLst>
          </p:cNvPr>
          <p:cNvSpPr/>
          <p:nvPr/>
        </p:nvSpPr>
        <p:spPr>
          <a:xfrm>
            <a:off x="327085" y="5451928"/>
            <a:ext cx="4536504" cy="732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子どもに学校に行くよう働きかけてよいか</a:t>
            </a: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学校に行かない理由を聞いてよいか</a:t>
            </a:r>
            <a:endParaRPr lang="en-US" altLang="ja-JP" sz="1300" spc="50" dirty="0">
              <a:solidFill>
                <a:schemeClr val="tx1">
                  <a:lumMod val="75000"/>
                  <a:lumOff val="25000"/>
                </a:schemeClr>
              </a:solidFill>
              <a:latin typeface="+mn-ea"/>
            </a:endParaRP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理由を聞いてもよく分からない／答えたがらない</a:t>
            </a:r>
            <a:endParaRPr lang="en-US" altLang="ja-JP" sz="1300" spc="50" dirty="0">
              <a:solidFill>
                <a:schemeClr val="tx1">
                  <a:lumMod val="75000"/>
                  <a:lumOff val="25000"/>
                </a:schemeClr>
              </a:solidFill>
              <a:latin typeface="+mn-ea"/>
            </a:endParaRPr>
          </a:p>
        </p:txBody>
      </p:sp>
      <p:sp>
        <p:nvSpPr>
          <p:cNvPr id="9" name="正方形/長方形 8">
            <a:extLst>
              <a:ext uri="{FF2B5EF4-FFF2-40B4-BE49-F238E27FC236}">
                <a16:creationId xmlns:a16="http://schemas.microsoft.com/office/drawing/2014/main" id="{2F924969-DCA0-4C0A-03C7-CFD51B791B27}"/>
              </a:ext>
            </a:extLst>
          </p:cNvPr>
          <p:cNvSpPr/>
          <p:nvPr/>
        </p:nvSpPr>
        <p:spPr>
          <a:xfrm>
            <a:off x="327966" y="6641013"/>
            <a:ext cx="4238392" cy="732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ゲームや</a:t>
            </a:r>
            <a:r>
              <a:rPr lang="en-US" altLang="ja-JP" sz="1300" spc="50" dirty="0">
                <a:solidFill>
                  <a:schemeClr val="tx1">
                    <a:lumMod val="75000"/>
                    <a:lumOff val="25000"/>
                  </a:schemeClr>
                </a:solidFill>
                <a:latin typeface="+mn-ea"/>
              </a:rPr>
              <a:t>SNS</a:t>
            </a:r>
            <a:r>
              <a:rPr lang="ja-JP" altLang="en-US" sz="1300" spc="50" dirty="0">
                <a:solidFill>
                  <a:schemeClr val="tx1">
                    <a:lumMod val="75000"/>
                    <a:lumOff val="25000"/>
                  </a:schemeClr>
                </a:solidFill>
                <a:latin typeface="+mn-ea"/>
              </a:rPr>
              <a:t>に没頭して昼夜逆転している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学習の進度が遅れ、学校の授業についていけない</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このままでは、将来、進学や就職できないのでは</a:t>
            </a:r>
          </a:p>
        </p:txBody>
      </p:sp>
      <p:sp>
        <p:nvSpPr>
          <p:cNvPr id="41" name="正方形/長方形 40">
            <a:extLst>
              <a:ext uri="{FF2B5EF4-FFF2-40B4-BE49-F238E27FC236}">
                <a16:creationId xmlns:a16="http://schemas.microsoft.com/office/drawing/2014/main" id="{BBD77F25-E2DD-2F2B-DF97-B6A9BB9FB738}"/>
              </a:ext>
            </a:extLst>
          </p:cNvPr>
          <p:cNvSpPr/>
          <p:nvPr/>
        </p:nvSpPr>
        <p:spPr>
          <a:xfrm>
            <a:off x="231618" y="7699582"/>
            <a:ext cx="6480175" cy="141381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正方形/長方形 23">
            <a:extLst>
              <a:ext uri="{FF2B5EF4-FFF2-40B4-BE49-F238E27FC236}">
                <a16:creationId xmlns:a16="http://schemas.microsoft.com/office/drawing/2014/main" id="{46C67DC4-194E-75E4-59CF-E32C8DE0D6A9}"/>
              </a:ext>
            </a:extLst>
          </p:cNvPr>
          <p:cNvSpPr/>
          <p:nvPr/>
        </p:nvSpPr>
        <p:spPr>
          <a:xfrm>
            <a:off x="327085" y="7959608"/>
            <a:ext cx="6155818" cy="1020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algn="just" defTabSz="685837">
              <a:lnSpc>
                <a:spcPct val="110000"/>
              </a:lnSpc>
              <a:defRPr/>
            </a:pPr>
            <a:r>
              <a:rPr lang="ja-JP" altLang="en-US" sz="1400" spc="50" dirty="0">
                <a:solidFill>
                  <a:schemeClr val="tx1">
                    <a:lumMod val="75000"/>
                    <a:lumOff val="25000"/>
                  </a:schemeClr>
                </a:solidFill>
                <a:latin typeface="+mn-ea"/>
              </a:rPr>
              <a:t>不登校は誰にでも起こり得ることです。</a:t>
            </a:r>
            <a:endParaRPr lang="en-US" altLang="ja-JP" sz="1400" spc="50" dirty="0">
              <a:solidFill>
                <a:schemeClr val="tx1">
                  <a:lumMod val="75000"/>
                  <a:lumOff val="25000"/>
                </a:schemeClr>
              </a:solidFill>
              <a:latin typeface="+mn-ea"/>
            </a:endParaRPr>
          </a:p>
          <a:p>
            <a:pPr algn="just" defTabSz="685837">
              <a:lnSpc>
                <a:spcPct val="110000"/>
              </a:lnSpc>
              <a:defRPr/>
            </a:pPr>
            <a:r>
              <a:rPr lang="ja-JP" altLang="en-US" sz="1400" spc="50" dirty="0">
                <a:solidFill>
                  <a:schemeClr val="tx1">
                    <a:lumMod val="75000"/>
                    <a:lumOff val="25000"/>
                  </a:schemeClr>
                </a:solidFill>
                <a:latin typeface="+mn-ea"/>
              </a:rPr>
              <a:t>お子さんや保護者の方の周りには、行政・民間の様々な支援の輪が広がっています。このパンフレットでは、不登校等学校が苦手なお子さんの保護者の方の相談先などについてご紹介します。</a:t>
            </a:r>
          </a:p>
        </p:txBody>
      </p:sp>
      <p:sp>
        <p:nvSpPr>
          <p:cNvPr id="40" name="四角形: 角を丸くする 39">
            <a:extLst>
              <a:ext uri="{FF2B5EF4-FFF2-40B4-BE49-F238E27FC236}">
                <a16:creationId xmlns:a16="http://schemas.microsoft.com/office/drawing/2014/main" id="{0C885A0A-AD1F-E1B0-CB0A-131FC17AA7D0}"/>
              </a:ext>
            </a:extLst>
          </p:cNvPr>
          <p:cNvSpPr/>
          <p:nvPr/>
        </p:nvSpPr>
        <p:spPr>
          <a:xfrm>
            <a:off x="203427" y="7519999"/>
            <a:ext cx="6480175" cy="360000"/>
          </a:xfrm>
          <a:prstGeom prst="roundRect">
            <a:avLst>
              <a:gd name="adj" fmla="val 0"/>
            </a:avLst>
          </a:prstGeom>
          <a:solidFill>
            <a:srgbClr val="F480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一人で悩まないでください。</a:t>
            </a:r>
          </a:p>
        </p:txBody>
      </p:sp>
      <p:sp>
        <p:nvSpPr>
          <p:cNvPr id="7" name="四角形: 角を丸くする 6">
            <a:extLst>
              <a:ext uri="{FF2B5EF4-FFF2-40B4-BE49-F238E27FC236}">
                <a16:creationId xmlns:a16="http://schemas.microsoft.com/office/drawing/2014/main" id="{5D6F7E67-D8B6-3D78-AD1A-56C564D1155F}"/>
              </a:ext>
            </a:extLst>
          </p:cNvPr>
          <p:cNvSpPr/>
          <p:nvPr/>
        </p:nvSpPr>
        <p:spPr>
          <a:xfrm>
            <a:off x="206693" y="5040983"/>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子どもへの接し方が分からない</a:t>
            </a:r>
          </a:p>
        </p:txBody>
      </p:sp>
      <p:sp>
        <p:nvSpPr>
          <p:cNvPr id="8" name="四角形: 角を丸くする 7">
            <a:extLst>
              <a:ext uri="{FF2B5EF4-FFF2-40B4-BE49-F238E27FC236}">
                <a16:creationId xmlns:a16="http://schemas.microsoft.com/office/drawing/2014/main" id="{3D1A31CE-A3FE-0C30-FAE6-FBC4CC0C1C00}"/>
              </a:ext>
            </a:extLst>
          </p:cNvPr>
          <p:cNvSpPr/>
          <p:nvPr/>
        </p:nvSpPr>
        <p:spPr>
          <a:xfrm>
            <a:off x="203602" y="6264082"/>
            <a:ext cx="6480000"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心配な状態が続いている</a:t>
            </a:r>
          </a:p>
        </p:txBody>
      </p:sp>
      <p:pic>
        <p:nvPicPr>
          <p:cNvPr id="52" name="グラフィックス 51">
            <a:extLst>
              <a:ext uri="{FF2B5EF4-FFF2-40B4-BE49-F238E27FC236}">
                <a16:creationId xmlns:a16="http://schemas.microsoft.com/office/drawing/2014/main" id="{BCE342E4-5381-240F-3924-9F51F71B592E}"/>
              </a:ext>
            </a:extLst>
          </p:cNvPr>
          <p:cNvPicPr>
            <a:picLocks noChangeAspect="1"/>
          </p:cNvPicPr>
          <p:nvPr/>
        </p:nvPicPr>
        <p:blipFill>
          <a:blip r:embed="rId5">
            <a:extLst>
              <a:ext uri="{96DAC541-7B7A-43D3-8B79-37D633B846F1}">
                <asvg:svgBlip xmlns="" xmlns:asvg="http://schemas.microsoft.com/office/drawing/2016/SVG/main" r:embed="rId8"/>
              </a:ext>
            </a:extLst>
          </a:blip>
          <a:stretch>
            <a:fillRect/>
          </a:stretch>
        </p:blipFill>
        <p:spPr>
          <a:xfrm rot="3172473">
            <a:off x="5436476" y="2374869"/>
            <a:ext cx="1031615" cy="727325"/>
          </a:xfrm>
          <a:prstGeom prst="rect">
            <a:avLst/>
          </a:prstGeom>
        </p:spPr>
      </p:pic>
      <p:grpSp>
        <p:nvGrpSpPr>
          <p:cNvPr id="4" name="グループ化 3">
            <a:extLst>
              <a:ext uri="{FF2B5EF4-FFF2-40B4-BE49-F238E27FC236}">
                <a16:creationId xmlns:a16="http://schemas.microsoft.com/office/drawing/2014/main" id="{50A961D9-F3BF-8F04-A598-A22E6FFBBB44}"/>
              </a:ext>
            </a:extLst>
          </p:cNvPr>
          <p:cNvGrpSpPr/>
          <p:nvPr/>
        </p:nvGrpSpPr>
        <p:grpSpPr>
          <a:xfrm>
            <a:off x="2447162" y="2476664"/>
            <a:ext cx="2194275" cy="1285770"/>
            <a:chOff x="2132080" y="1375201"/>
            <a:chExt cx="2488312" cy="1634651"/>
          </a:xfrm>
        </p:grpSpPr>
        <p:pic>
          <p:nvPicPr>
            <p:cNvPr id="13" name="グラフィックス 12">
              <a:extLst>
                <a:ext uri="{FF2B5EF4-FFF2-40B4-BE49-F238E27FC236}">
                  <a16:creationId xmlns:a16="http://schemas.microsoft.com/office/drawing/2014/main" id="{960C5C7D-1026-E3AB-00F1-14A61E4246EA}"/>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2132080" y="1375201"/>
              <a:ext cx="983749" cy="1634651"/>
            </a:xfrm>
            <a:prstGeom prst="rect">
              <a:avLst/>
            </a:prstGeom>
          </p:spPr>
        </p:pic>
        <p:pic>
          <p:nvPicPr>
            <p:cNvPr id="15" name="グラフィックス 14">
              <a:extLst>
                <a:ext uri="{FF2B5EF4-FFF2-40B4-BE49-F238E27FC236}">
                  <a16:creationId xmlns:a16="http://schemas.microsoft.com/office/drawing/2014/main" id="{CE1EF3A5-0795-A3D5-DD4C-98E05F0F23B2}"/>
                </a:ext>
              </a:extLst>
            </p:cNvPr>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3533090" y="1397390"/>
              <a:ext cx="1087302" cy="1590272"/>
            </a:xfrm>
            <a:prstGeom prst="rect">
              <a:avLst/>
            </a:prstGeom>
          </p:spPr>
        </p:pic>
      </p:grpSp>
      <p:pic>
        <p:nvPicPr>
          <p:cNvPr id="61" name="グラフィックス 60">
            <a:extLst>
              <a:ext uri="{FF2B5EF4-FFF2-40B4-BE49-F238E27FC236}">
                <a16:creationId xmlns:a16="http://schemas.microsoft.com/office/drawing/2014/main" id="{07A5A9A6-CCC3-5DF2-FAD9-8E5BBA8EC2D9}"/>
              </a:ext>
            </a:extLst>
          </p:cNvPr>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799847" y="2505867"/>
            <a:ext cx="476760" cy="476760"/>
          </a:xfrm>
          <a:prstGeom prst="rect">
            <a:avLst/>
          </a:prstGeom>
        </p:spPr>
      </p:pic>
      <p:sp>
        <p:nvSpPr>
          <p:cNvPr id="2" name="テキスト ボックス 1">
            <a:extLst>
              <a:ext uri="{FF2B5EF4-FFF2-40B4-BE49-F238E27FC236}">
                <a16:creationId xmlns:a16="http://schemas.microsoft.com/office/drawing/2014/main" id="{A5248FCE-06EF-4410-796E-06E1EF99257F}"/>
              </a:ext>
            </a:extLst>
          </p:cNvPr>
          <p:cNvSpPr txBox="1"/>
          <p:nvPr/>
        </p:nvSpPr>
        <p:spPr>
          <a:xfrm>
            <a:off x="555517" y="1572240"/>
            <a:ext cx="5832376" cy="738664"/>
          </a:xfrm>
          <a:prstGeom prst="rect">
            <a:avLst/>
          </a:prstGeom>
          <a:noFill/>
        </p:spPr>
        <p:txBody>
          <a:bodyPr wrap="square" lIns="0" tIns="0" rIns="0" bIns="0" rtlCol="0">
            <a:spAutoFit/>
          </a:bodyPr>
          <a:lstStyle/>
          <a:p>
            <a:pPr algn="ctr"/>
            <a:r>
              <a:rPr kumimoji="1" lang="ja-JP" altLang="en-US" sz="2400" b="1" dirty="0" smtClean="0">
                <a:solidFill>
                  <a:srgbClr val="003B83"/>
                </a:solidFill>
                <a:latin typeface="+mn-ea"/>
              </a:rPr>
              <a:t>船橋市</a:t>
            </a:r>
            <a:endParaRPr kumimoji="1" lang="en-US" altLang="ja-JP" sz="2400" b="1" dirty="0" smtClean="0">
              <a:solidFill>
                <a:srgbClr val="003B83"/>
              </a:solidFill>
              <a:latin typeface="+mn-ea"/>
            </a:endParaRPr>
          </a:p>
          <a:p>
            <a:pPr algn="ctr"/>
            <a:r>
              <a:rPr kumimoji="1" lang="ja-JP" altLang="en-US" sz="2400" b="1" dirty="0" smtClean="0">
                <a:solidFill>
                  <a:srgbClr val="003B83"/>
                </a:solidFill>
                <a:latin typeface="+mn-ea"/>
              </a:rPr>
              <a:t>不登校相談リーフレット</a:t>
            </a:r>
            <a:endParaRPr kumimoji="1" lang="ja-JP" altLang="en-US" sz="2400" b="1" dirty="0">
              <a:solidFill>
                <a:srgbClr val="19A7CE"/>
              </a:solidFill>
              <a:latin typeface="+mn-ea"/>
            </a:endParaRPr>
          </a:p>
        </p:txBody>
      </p:sp>
      <p:sp>
        <p:nvSpPr>
          <p:cNvPr id="5" name="正方形/長方形 4">
            <a:extLst>
              <a:ext uri="{FF2B5EF4-FFF2-40B4-BE49-F238E27FC236}">
                <a16:creationId xmlns:a16="http://schemas.microsoft.com/office/drawing/2014/main" id="{33BBE81F-C1E4-910D-1FEA-7F65388F656F}"/>
              </a:ext>
            </a:extLst>
          </p:cNvPr>
          <p:cNvSpPr/>
          <p:nvPr/>
        </p:nvSpPr>
        <p:spPr>
          <a:xfrm>
            <a:off x="4307610" y="5411962"/>
            <a:ext cx="2375992" cy="5128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家庭学習を続けるべきか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誰にも相談できない</a:t>
            </a:r>
            <a:endParaRPr lang="en-US" altLang="ja-JP" sz="1300" spc="50" dirty="0">
              <a:solidFill>
                <a:schemeClr val="tx1">
                  <a:lumMod val="75000"/>
                  <a:lumOff val="25000"/>
                </a:schemeClr>
              </a:solidFill>
              <a:latin typeface="+mn-ea"/>
            </a:endParaRPr>
          </a:p>
        </p:txBody>
      </p:sp>
      <p:sp>
        <p:nvSpPr>
          <p:cNvPr id="31" name="テキスト ボックス 30">
            <a:extLst>
              <a:ext uri="{FF2B5EF4-FFF2-40B4-BE49-F238E27FC236}">
                <a16:creationId xmlns:a16="http://schemas.microsoft.com/office/drawing/2014/main" id="{A5248FCE-06EF-4410-796E-06E1EF99257F}"/>
              </a:ext>
            </a:extLst>
          </p:cNvPr>
          <p:cNvSpPr txBox="1"/>
          <p:nvPr/>
        </p:nvSpPr>
        <p:spPr>
          <a:xfrm>
            <a:off x="860443" y="1027194"/>
            <a:ext cx="5166142" cy="369332"/>
          </a:xfrm>
          <a:prstGeom prst="rect">
            <a:avLst/>
          </a:prstGeom>
          <a:noFill/>
        </p:spPr>
        <p:txBody>
          <a:bodyPr wrap="square" lIns="0" tIns="0" rIns="0" bIns="0" rtlCol="0">
            <a:spAutoFit/>
          </a:bodyPr>
          <a:lstStyle/>
          <a:p>
            <a:pPr algn="ctr"/>
            <a:r>
              <a:rPr kumimoji="1" lang="ja-JP" altLang="en-US" sz="2400" b="1" dirty="0">
                <a:solidFill>
                  <a:srgbClr val="003B83"/>
                </a:solidFill>
                <a:latin typeface="+mn-ea"/>
              </a:rPr>
              <a:t>不安</a:t>
            </a:r>
            <a:r>
              <a:rPr kumimoji="1" lang="ja-JP" altLang="en-US" sz="2400" b="1" dirty="0">
                <a:solidFill>
                  <a:srgbClr val="19A7CE"/>
                </a:solidFill>
                <a:latin typeface="+mn-ea"/>
              </a:rPr>
              <a:t>や</a:t>
            </a:r>
            <a:r>
              <a:rPr kumimoji="1" lang="ja-JP" altLang="en-US" sz="2400" b="1" dirty="0">
                <a:solidFill>
                  <a:srgbClr val="003B83"/>
                </a:solidFill>
                <a:latin typeface="+mn-ea"/>
              </a:rPr>
              <a:t>困りごと</a:t>
            </a:r>
            <a:r>
              <a:rPr kumimoji="1" lang="ja-JP" altLang="en-US" sz="2400" b="1" dirty="0">
                <a:solidFill>
                  <a:srgbClr val="19A7CE"/>
                </a:solidFill>
                <a:latin typeface="+mn-ea"/>
              </a:rPr>
              <a:t>、ありませんか？</a:t>
            </a:r>
          </a:p>
        </p:txBody>
      </p:sp>
      <p:sp>
        <p:nvSpPr>
          <p:cNvPr id="22" name="テキスト プレースホルダー 18">
            <a:extLst>
              <a:ext uri="{FF2B5EF4-FFF2-40B4-BE49-F238E27FC236}">
                <a16:creationId xmlns:a16="http://schemas.microsoft.com/office/drawing/2014/main" id="{9C9CEEF0-FB18-8B70-6B96-DB70A462AB14}"/>
              </a:ext>
            </a:extLst>
          </p:cNvPr>
          <p:cNvSpPr txBox="1">
            <a:spLocks/>
          </p:cNvSpPr>
          <p:nvPr/>
        </p:nvSpPr>
        <p:spPr>
          <a:xfrm>
            <a:off x="1701244" y="9193003"/>
            <a:ext cx="4900466" cy="251351"/>
          </a:xfrm>
          <a:prstGeom prst="rect">
            <a:avLst/>
          </a:prstGeom>
        </p:spPr>
        <p:txBody>
          <a:bodyPr vert="horz" wrap="squar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ja-JP" altLang="en-US" sz="1800" b="1" dirty="0">
                <a:solidFill>
                  <a:srgbClr val="003B83"/>
                </a:solidFill>
                <a:latin typeface="+mn-ea"/>
                <a:ea typeface="+mn-ea"/>
              </a:rPr>
              <a:t>令和</a:t>
            </a:r>
            <a:r>
              <a:rPr lang="en-US" altLang="ja-JP" sz="1800" b="1" dirty="0">
                <a:solidFill>
                  <a:srgbClr val="003B83"/>
                </a:solidFill>
                <a:latin typeface="+mn-ea"/>
                <a:ea typeface="+mn-ea"/>
              </a:rPr>
              <a:t>5</a:t>
            </a:r>
            <a:r>
              <a:rPr lang="ja-JP" altLang="en-US" sz="1800" b="1" dirty="0" smtClean="0">
                <a:solidFill>
                  <a:srgbClr val="003B83"/>
                </a:solidFill>
                <a:latin typeface="+mn-ea"/>
                <a:ea typeface="+mn-ea"/>
              </a:rPr>
              <a:t>年　</a:t>
            </a:r>
            <a:r>
              <a:rPr lang="ja-JP" altLang="en-US" sz="1800" b="1" dirty="0" smtClean="0">
                <a:solidFill>
                  <a:srgbClr val="003B83"/>
                </a:solidFill>
                <a:latin typeface="+mn-ea"/>
                <a:ea typeface="+mn-ea"/>
                <a:cs typeface="+mn-cs"/>
              </a:rPr>
              <a:t>船橋市</a:t>
            </a:r>
            <a:r>
              <a:rPr lang="zh-CN" altLang="en-US" sz="1800" b="1" dirty="0">
                <a:solidFill>
                  <a:srgbClr val="003B83"/>
                </a:solidFill>
                <a:latin typeface="+mn-ea"/>
                <a:ea typeface="+mn-ea"/>
              </a:rPr>
              <a:t>教育</a:t>
            </a:r>
            <a:r>
              <a:rPr lang="zh-CN" altLang="en-US" sz="1800" b="1" dirty="0" smtClean="0">
                <a:solidFill>
                  <a:srgbClr val="003B83"/>
                </a:solidFill>
                <a:latin typeface="+mn-ea"/>
                <a:ea typeface="+mn-ea"/>
              </a:rPr>
              <a:t>委員会</a:t>
            </a:r>
            <a:r>
              <a:rPr lang="ja-JP" altLang="en-US" sz="1800" b="1" dirty="0" smtClean="0">
                <a:solidFill>
                  <a:srgbClr val="003B83"/>
                </a:solidFill>
                <a:latin typeface="+mn-ea"/>
                <a:ea typeface="+mn-ea"/>
                <a:cs typeface="+mn-cs"/>
              </a:rPr>
              <a:t>学校教育部指導</a:t>
            </a:r>
            <a:r>
              <a:rPr lang="zh-CN" altLang="en-US" sz="1800" b="1" dirty="0" smtClean="0">
                <a:solidFill>
                  <a:srgbClr val="003B83"/>
                </a:solidFill>
                <a:latin typeface="+mn-ea"/>
                <a:ea typeface="+mn-ea"/>
                <a:cs typeface="+mn-cs"/>
              </a:rPr>
              <a:t>課</a:t>
            </a:r>
            <a:endParaRPr lang="zh-CN" altLang="en-US" sz="1800" b="1" dirty="0">
              <a:solidFill>
                <a:srgbClr val="003B83"/>
              </a:solidFill>
              <a:latin typeface="+mn-ea"/>
              <a:ea typeface="+mn-ea"/>
              <a:cs typeface="+mn-cs"/>
            </a:endParaRPr>
          </a:p>
        </p:txBody>
      </p:sp>
    </p:spTree>
    <p:extLst>
      <p:ext uri="{BB962C8B-B14F-4D97-AF65-F5344CB8AC3E}">
        <p14:creationId xmlns:p14="http://schemas.microsoft.com/office/powerpoint/2010/main" val="3428315959"/>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11AEDC9698A6F4BBCAA72F19C44D56D" ma:contentTypeVersion="16" ma:contentTypeDescription="新しいドキュメントを作成します。" ma:contentTypeScope="" ma:versionID="0829ab1c06279322a30410dfd0dce417">
  <xsd:schema xmlns:xsd="http://www.w3.org/2001/XMLSchema" xmlns:xs="http://www.w3.org/2001/XMLSchema" xmlns:p="http://schemas.microsoft.com/office/2006/metadata/properties" xmlns:ns2="f599258b-993d-4577-b4a7-d423e0eea40b" xmlns:ns3="419c36ae-beda-4205-a255-cc1471085146" targetNamespace="http://schemas.microsoft.com/office/2006/metadata/properties" ma:root="true" ma:fieldsID="3abc68fe2cd1eaf11d3826c2fff86220" ns2:_="" ns3:_="">
    <xsd:import namespace="f599258b-993d-4577-b4a7-d423e0eea40b"/>
    <xsd:import namespace="419c36ae-beda-4205-a255-cc147108514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99258b-993d-4577-b4a7-d423e0eea40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69916f2e-1ac3-466e-8514-bab12d9bb06d}" ma:internalName="TaxCatchAll" ma:showField="CatchAllData" ma:web="f599258b-993d-4577-b4a7-d423e0eea40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19c36ae-beda-4205-a255-cc147108514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d6a3b4cf-afe1-4e0a-89f4-490ce89a1ce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A6AE91-BEBD-45A2-B764-D7F989AF29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99258b-993d-4577-b4a7-d423e0eea40b"/>
    <ds:schemaRef ds:uri="419c36ae-beda-4205-a255-cc1471085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AF248D-7E0E-411C-9115-2E8428AACD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5464</TotalTime>
  <Words>1352</Words>
  <Application>Microsoft Office PowerPoint</Application>
  <PresentationFormat>A4 210 x 297 mm</PresentationFormat>
  <Paragraphs>185</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Meiryo UI</vt:lpstr>
      <vt:lpstr>メイリオ</vt:lpstr>
      <vt:lpstr>游ゴシック</vt:lpstr>
      <vt:lpstr>Arial</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木下陽子</dc:creator>
  <cp:lastModifiedBy>髙﨑　智弘</cp:lastModifiedBy>
  <cp:revision>255</cp:revision>
  <cp:lastPrinted>2023-10-19T04:28:35Z</cp:lastPrinted>
  <dcterms:created xsi:type="dcterms:W3CDTF">2022-06-23T02:54:28Z</dcterms:created>
  <dcterms:modified xsi:type="dcterms:W3CDTF">2023-11-13T23:31:48Z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2022-06-23T02:54:28Z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42ba4583-c8ba-4b5d-adbe-97ea24ddfc33</vt:lpwstr>
  </property>
  <property fmtid="{D5CDD505-2E9C-101B-9397-08002B2CF9AE}" pid="8" name="MSIP_Label_d899a617-f30e-4fb8-b81c-fb6d0b94ac5b_ContentBits">
    <vt:lpwstr>0</vt:lpwstr>
  </property>
</Properties>
</file>