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65" r:id="rId3"/>
    <p:sldId id="270" r:id="rId4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7FD"/>
    <a:srgbClr val="A8D9F2"/>
    <a:srgbClr val="F7A3CD"/>
    <a:srgbClr val="F4A3CD"/>
    <a:srgbClr val="99FF99"/>
    <a:srgbClr val="F8BCE8"/>
    <a:srgbClr val="F29EDC"/>
    <a:srgbClr val="F49CEC"/>
    <a:srgbClr val="FEF6BE"/>
    <a:srgbClr val="D3A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6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77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25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6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09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>
          <p15:clr>
            <a:srgbClr val="F26B43"/>
          </p15:clr>
        </p15:guide>
        <p15:guide id="2" pos="68">
          <p15:clr>
            <a:srgbClr val="F26B43"/>
          </p15:clr>
        </p15:guide>
        <p15:guide id="3" pos="4694">
          <p15:clr>
            <a:srgbClr val="F26B43"/>
          </p15:clr>
        </p15:guide>
        <p15:guide id="4" orient="horz" pos="66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76"/>
          <p:cNvSpPr txBox="1">
            <a:spLocks/>
          </p:cNvSpPr>
          <p:nvPr/>
        </p:nvSpPr>
        <p:spPr>
          <a:xfrm>
            <a:off x="-155643" y="763346"/>
            <a:ext cx="7811402" cy="150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8000" b="1" kern="1200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55934" rtl="0" eaLnBrk="1" fontAlgn="auto" latinLnBrk="0" hangingPunct="1">
              <a:lnSpc>
                <a:spcPts val="45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4800" dirty="0"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latin typeface="AR教科書体M" panose="03000609000000000000" pitchFamily="65" charset="-128"/>
                <a:ea typeface="AR教科書体M" panose="03000609000000000000" pitchFamily="65" charset="-128"/>
              </a:rPr>
              <a:t>全年齢向け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03200">
                  <a:sysClr val="window" lastClr="FFFFFF"/>
                </a:glow>
              </a:effectLst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marR="0" lvl="0" indent="0" algn="ctr" defTabSz="755934" rtl="0" eaLnBrk="1" fontAlgn="auto" latinLnBrk="0" hangingPunct="1">
              <a:lnSpc>
                <a:spcPts val="45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75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再就職支援セミナー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-84532" y="-16576"/>
            <a:ext cx="7815010" cy="62630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rgbClr val="ECD7FD"/>
              </a:gs>
              <a:gs pos="83000">
                <a:srgbClr val="ECD7FD"/>
              </a:gs>
              <a:gs pos="100000">
                <a:srgbClr val="ECD7F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3409" y="2625610"/>
            <a:ext cx="7563084" cy="8066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rgbClr val="ECD7FD"/>
              </a:gs>
              <a:gs pos="83000">
                <a:srgbClr val="ECD7FD"/>
              </a:gs>
              <a:gs pos="100000">
                <a:srgbClr val="ECD7F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EF4A8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63929" y="2717422"/>
            <a:ext cx="7020437" cy="7207191"/>
          </a:xfrm>
          <a:prstGeom prst="roundRect">
            <a:avLst>
              <a:gd name="adj" fmla="val 72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7030A0"/>
              </a:solidFill>
            </a:endParaRPr>
          </a:p>
        </p:txBody>
      </p:sp>
      <p:sp>
        <p:nvSpPr>
          <p:cNvPr id="5" name="星 7 4"/>
          <p:cNvSpPr/>
          <p:nvPr/>
        </p:nvSpPr>
        <p:spPr>
          <a:xfrm rot="480835">
            <a:off x="5675492" y="131446"/>
            <a:ext cx="1824452" cy="1281451"/>
          </a:xfrm>
          <a:prstGeom prst="star7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050362" y="464893"/>
            <a:ext cx="1056040" cy="792395"/>
          </a:xfrm>
          <a:prstGeom prst="roundRect">
            <a:avLst>
              <a:gd name="adj" fmla="val 442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761" tIns="8228" rIns="68761" bIns="8228" anchor="ctr"/>
          <a:lstStyle>
            <a:lvl1pPr defTabSz="8461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8461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8461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8461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8461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完全予約制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料金無料</a:t>
            </a:r>
            <a:endParaRPr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託児室完備</a:t>
            </a:r>
            <a:endParaRPr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72" t="-16886" r="-20816" b="-21001"/>
          <a:stretch/>
        </p:blipFill>
        <p:spPr>
          <a:xfrm>
            <a:off x="281316" y="534290"/>
            <a:ext cx="1019897" cy="985095"/>
          </a:xfrm>
          <a:prstGeom prst="ellipse">
            <a:avLst/>
          </a:prstGeom>
        </p:spPr>
      </p:pic>
      <p:sp>
        <p:nvSpPr>
          <p:cNvPr id="32" name="Text Box 31"/>
          <p:cNvSpPr>
            <a:spLocks noChangeArrowheads="1"/>
          </p:cNvSpPr>
          <p:nvPr/>
        </p:nvSpPr>
        <p:spPr bwMode="auto">
          <a:xfrm>
            <a:off x="257162" y="10088288"/>
            <a:ext cx="6376975" cy="398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千葉県ジョブサポートセンターは、千葉県と国（ハローワーク）が協力して、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再就職に向けた様々な支援をワンストップで行う「総合支援施設」です。</a:t>
            </a:r>
            <a:r>
              <a:rPr lang="en-US" altLang="ja-JP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https://www.chiba-job.com/</a:t>
            </a:r>
          </a:p>
          <a:p>
            <a:pPr defTabSz="914400">
              <a:spcBef>
                <a:spcPct val="0"/>
              </a:spcBef>
              <a:buFontTx/>
              <a:buNone/>
            </a:pPr>
            <a:endParaRPr lang="en-US" altLang="ja-JP" sz="10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FCCC8A83-0E80-4CCD-A088-2314574FE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017" y="10012524"/>
            <a:ext cx="585880" cy="585880"/>
          </a:xfrm>
          <a:prstGeom prst="rect">
            <a:avLst/>
          </a:prstGeom>
          <a:ln>
            <a:noFill/>
          </a:ln>
        </p:spPr>
      </p:pic>
      <p:sp>
        <p:nvSpPr>
          <p:cNvPr id="35" name="テキスト プレースホルダー 84"/>
          <p:cNvSpPr txBox="1">
            <a:spLocks/>
          </p:cNvSpPr>
          <p:nvPr/>
        </p:nvSpPr>
        <p:spPr>
          <a:xfrm>
            <a:off x="108077" y="-14615"/>
            <a:ext cx="5314612" cy="624341"/>
          </a:xfrm>
          <a:prstGeom prst="rect">
            <a:avLst/>
          </a:prstGeom>
        </p:spPr>
        <p:txBody>
          <a:bodyPr spcFirstLastPara="1" vert="horz" lIns="91440" tIns="45720" rIns="91440" bIns="45720" numCol="1" rtlCol="0">
            <a:prstTxWarp prst="textNoShape">
              <a:avLst/>
            </a:prstTxWarp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800" b="0" kern="120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主催：</a:t>
            </a:r>
            <a:r>
              <a:rPr lang="ja-JP" altLang="en-US" sz="1400" b="1" dirty="0">
                <a:solidFill>
                  <a:schemeClr val="tx1"/>
                </a:solidFill>
              </a:rPr>
              <a:t>習志野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市、千葉県ジョブサポートセンター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共催：</a:t>
            </a:r>
            <a:r>
              <a:rPr lang="ja-JP" altLang="en-US" sz="1400" b="1" dirty="0">
                <a:solidFill>
                  <a:schemeClr val="tx1"/>
                </a:solidFill>
              </a:rPr>
              <a:t>市川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schemeClr val="tx1"/>
                </a:solidFill>
              </a:rPr>
              <a:t>八千代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schemeClr val="tx1"/>
                </a:solidFill>
              </a:rPr>
              <a:t>鎌ケ谷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schemeClr val="tx1"/>
                </a:solidFill>
              </a:rPr>
              <a:t>浦安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schemeClr val="tx1"/>
                </a:solidFill>
              </a:rPr>
              <a:t>船橋市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プレースホルダー 97"/>
          <p:cNvSpPr txBox="1">
            <a:spLocks/>
          </p:cNvSpPr>
          <p:nvPr/>
        </p:nvSpPr>
        <p:spPr>
          <a:xfrm>
            <a:off x="1302298" y="4090051"/>
            <a:ext cx="6288991" cy="744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就職活動の進め方がわからない方</a:t>
            </a:r>
            <a:endParaRPr lang="en-US" altLang="ja-JP" sz="1600" dirty="0">
              <a:solidFill>
                <a:sysClr val="windowText" lastClr="000000"/>
              </a:solidFill>
            </a:endParaRP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就職活動を効率的に進めたい方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8112" y="3062607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◆日時</a:t>
            </a:r>
          </a:p>
        </p:txBody>
      </p:sp>
      <p:sp>
        <p:nvSpPr>
          <p:cNvPr id="44" name="テキスト プレースホルダー 76"/>
          <p:cNvSpPr txBox="1">
            <a:spLocks/>
          </p:cNvSpPr>
          <p:nvPr/>
        </p:nvSpPr>
        <p:spPr>
          <a:xfrm>
            <a:off x="754011" y="2958095"/>
            <a:ext cx="4492257" cy="692338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8000" b="1" kern="1200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4200" noProof="0" dirty="0"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latin typeface="游明朝" panose="02020400000000000000" pitchFamily="18" charset="-128"/>
                <a:ea typeface="游明朝" panose="02020400000000000000" pitchFamily="18" charset="-128"/>
              </a:rPr>
              <a:t>12</a:t>
            </a:r>
            <a:r>
              <a:rPr kumimoji="1" lang="ja-JP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en-US" altLang="ja-JP" sz="4200" noProof="0" dirty="0"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latin typeface="游明朝" panose="02020400000000000000" pitchFamily="18" charset="-128"/>
                <a:ea typeface="游明朝" panose="02020400000000000000" pitchFamily="18" charset="-128"/>
              </a:rPr>
              <a:t>25</a:t>
            </a:r>
            <a:r>
              <a:rPr kumimoji="1" lang="ja-JP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日 </a:t>
            </a:r>
            <a:r>
              <a:rPr kumimoji="1" lang="en-US" altLang="ja-JP" sz="4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en-US" sz="4200" dirty="0"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en-US" altLang="ja-JP" sz="4200" dirty="0"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endParaRPr kumimoji="1" lang="ja-JP" altLang="en-US" sz="4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03200">
                  <a:sysClr val="window" lastClr="FFFFFF"/>
                </a:glow>
              </a:effectLst>
              <a:uLnTx/>
              <a:uFillTx/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660827" y="3015972"/>
            <a:ext cx="2740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32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10:00</a:t>
            </a:r>
            <a:r>
              <a:rPr kumimoji="1" lang="ja-JP" altLang="en-US" sz="32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32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12:00</a:t>
            </a:r>
            <a:endParaRPr kumimoji="1" lang="ja-JP" altLang="en-US" sz="3200" b="1" dirty="0">
              <a:solidFill>
                <a:srgbClr val="7030A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08111" y="3720967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◆対象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78793" y="3650433"/>
            <a:ext cx="658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就職活動についてお悩みの方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03738" y="6169363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◆定員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25576" y="6132195"/>
            <a:ext cx="6109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26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26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名（事前予約先着順）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03738" y="4775820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◆内容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278793" y="4716749"/>
            <a:ext cx="390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すぐに役立つ就職スキル</a:t>
            </a:r>
          </a:p>
        </p:txBody>
      </p:sp>
      <p:sp>
        <p:nvSpPr>
          <p:cNvPr id="55" name="テキスト プレースホルダー 97"/>
          <p:cNvSpPr txBox="1">
            <a:spLocks/>
          </p:cNvSpPr>
          <p:nvPr/>
        </p:nvSpPr>
        <p:spPr>
          <a:xfrm>
            <a:off x="1302298" y="5143442"/>
            <a:ext cx="6288991" cy="926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就職活動を始めるために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労働市場と仕事の探し方</a:t>
            </a:r>
            <a:endParaRPr lang="en-US" altLang="ja-JP" sz="1600" dirty="0">
              <a:solidFill>
                <a:sysClr val="windowText" lastClr="000000"/>
              </a:solidFill>
            </a:endParaRP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会いたいと思わせる応募書類の書き方</a:t>
            </a:r>
            <a:endParaRPr lang="en-US" altLang="ja-JP" sz="1600" dirty="0">
              <a:solidFill>
                <a:sysClr val="windowText" lastClr="000000"/>
              </a:solidFill>
            </a:endParaRP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面接対策</a:t>
            </a:r>
            <a:endParaRPr lang="en-US" altLang="ja-JP" sz="1600" dirty="0">
              <a:solidFill>
                <a:sysClr val="windowText" lastClr="000000"/>
              </a:solidFill>
            </a:endParaRPr>
          </a:p>
        </p:txBody>
      </p:sp>
      <p:sp>
        <p:nvSpPr>
          <p:cNvPr id="34" name="Text Box 4"/>
          <p:cNvSpPr>
            <a:spLocks noChangeArrowheads="1"/>
          </p:cNvSpPr>
          <p:nvPr/>
        </p:nvSpPr>
        <p:spPr bwMode="auto">
          <a:xfrm>
            <a:off x="-75467" y="2107180"/>
            <a:ext cx="7694638" cy="533927"/>
          </a:xfrm>
          <a:prstGeom prst="rect">
            <a:avLst/>
          </a:prstGeom>
          <a:noFill/>
          <a:ln w="12600" algn="ctr">
            <a:noFill/>
            <a:miter lim="800000"/>
            <a:headEnd/>
            <a:tailEnd/>
          </a:ln>
        </p:spPr>
        <p:txBody>
          <a:bodyPr wrap="square" lIns="72000" tIns="8640" rIns="72000" bIns="8640" anchor="ctr" anchorCtr="1">
            <a:no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defTabSz="914400">
              <a:lnSpc>
                <a:spcPts val="1200"/>
              </a:lnSpc>
              <a:spcBef>
                <a:spcPts val="625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雇用保険の求職活動実績の対象となります。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914400">
              <a:lnSpc>
                <a:spcPts val="1200"/>
              </a:lnSpc>
              <a:spcBef>
                <a:spcPts val="625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「雇用保険受給資格者証」を当日ご持参ください。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03188" y="7403885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◆場所</a:t>
            </a:r>
          </a:p>
        </p:txBody>
      </p:sp>
      <p:sp>
        <p:nvSpPr>
          <p:cNvPr id="53" name="Text Box 16"/>
          <p:cNvSpPr>
            <a:spLocks noChangeArrowheads="1"/>
          </p:cNvSpPr>
          <p:nvPr/>
        </p:nvSpPr>
        <p:spPr bwMode="auto">
          <a:xfrm>
            <a:off x="43136" y="6563438"/>
            <a:ext cx="7559674" cy="10047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8890" rIns="74295" bIns="8890" anchor="ctr" anchorCtr="1">
            <a:noAutofit/>
          </a:bodyPr>
          <a:lstStyle>
            <a:lvl1pPr marL="285750" indent="-285750" defTabSz="9604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9604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9604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9604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9604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本セミナーに参加ご希望の方はお電話でお申込ください。</a:t>
            </a:r>
            <a:r>
              <a:rPr lang="ja-JP" altLang="en-US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日申込受付開始）</a:t>
            </a:r>
            <a:endParaRPr lang="en-US" altLang="ja-JP" sz="13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定員になり次第受付を締め切らせていただきます。詳しくはお問い合わせください。</a:t>
            </a:r>
            <a:endParaRPr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★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託児室あります！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日（月）までに</a:t>
            </a:r>
            <a:r>
              <a:rPr lang="zh-TW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要予約（先着順）</a:t>
            </a:r>
            <a:r>
              <a:rPr lang="en-US" altLang="zh-TW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対象：生後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カ月～未就学児</a:t>
            </a:r>
            <a:br>
              <a:rPr lang="en-US" altLang="ja-JP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3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3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マスク着用は個人の判断が基本となります。手洗い等は基本的感染対策として有効です。</a:t>
            </a:r>
            <a:endParaRPr lang="en-US" altLang="ja-JP" sz="1350" dirty="0">
              <a:solidFill>
                <a:srgbClr val="20386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43727" y="7677151"/>
            <a:ext cx="372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習志野市役所</a:t>
            </a:r>
            <a:r>
              <a:rPr kumimoji="1" lang="en-US" altLang="ja-JP" sz="2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2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階大会議室</a:t>
            </a:r>
            <a:endParaRPr kumimoji="1" lang="en-US" altLang="ja-JP" sz="2400" b="1" dirty="0">
              <a:solidFill>
                <a:srgbClr val="7030A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70686" y="8034794"/>
            <a:ext cx="322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習志野市鷺沼</a:t>
            </a:r>
            <a:r>
              <a:rPr kumimoji="1" lang="en-US" altLang="ja-JP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丁目</a:t>
            </a:r>
            <a:r>
              <a:rPr kumimoji="1" lang="en-US" altLang="ja-JP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番</a:t>
            </a:r>
            <a:r>
              <a:rPr kumimoji="1" lang="en-US" altLang="ja-JP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号</a:t>
            </a:r>
            <a:endParaRPr kumimoji="1" lang="en-US" altLang="ja-JP" sz="1500" b="1" dirty="0">
              <a:solidFill>
                <a:srgbClr val="7030A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69320" y="8285637"/>
            <a:ext cx="322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京成津田沼駅から徒歩</a:t>
            </a:r>
            <a:r>
              <a:rPr kumimoji="1" lang="en-US" altLang="ja-JP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7</a:t>
            </a:r>
            <a:r>
              <a:rPr kumimoji="1" lang="ja-JP" altLang="en-US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分</a:t>
            </a:r>
            <a:endParaRPr kumimoji="1" lang="en-US" altLang="ja-JP" sz="1500" b="1" dirty="0">
              <a:solidFill>
                <a:srgbClr val="7030A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03188" y="8640920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◆申込・お問い合わせ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69320" y="8945317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習志野市 産業振興課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9320" y="9198188"/>
            <a:ext cx="2611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28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047-451-7755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69804" y="9577780"/>
            <a:ext cx="3222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受付時間：平日 </a:t>
            </a:r>
            <a:r>
              <a:rPr kumimoji="1" lang="en-US" altLang="ja-JP" sz="1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8:30</a:t>
            </a:r>
            <a:r>
              <a:rPr kumimoji="1" lang="ja-JP" altLang="en-US" sz="1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17:00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422" y="7473469"/>
            <a:ext cx="2526865" cy="244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14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-84532" y="-16576"/>
            <a:ext cx="7815010" cy="626302"/>
          </a:xfrm>
          <a:prstGeom prst="rect">
            <a:avLst/>
          </a:prstGeom>
          <a:pattFill prst="diagBrick">
            <a:fgClr>
              <a:schemeClr val="bg1"/>
            </a:fgClr>
            <a:bgClr>
              <a:srgbClr val="CA90F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3409" y="2625610"/>
            <a:ext cx="7563084" cy="8066203"/>
          </a:xfrm>
          <a:prstGeom prst="rect">
            <a:avLst/>
          </a:prstGeom>
          <a:pattFill prst="diagBrick">
            <a:fgClr>
              <a:schemeClr val="bg1"/>
            </a:fgClr>
            <a:bgClr>
              <a:srgbClr val="CA90F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03025" y="2819587"/>
            <a:ext cx="6950215" cy="7065970"/>
          </a:xfrm>
          <a:prstGeom prst="roundRect">
            <a:avLst>
              <a:gd name="adj" fmla="val 72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星 7 4"/>
          <p:cNvSpPr/>
          <p:nvPr/>
        </p:nvSpPr>
        <p:spPr>
          <a:xfrm rot="480835">
            <a:off x="5483358" y="87404"/>
            <a:ext cx="1867698" cy="1316699"/>
          </a:xfrm>
          <a:prstGeom prst="star7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893588" y="396916"/>
            <a:ext cx="1056040" cy="886419"/>
          </a:xfrm>
          <a:prstGeom prst="roundRect">
            <a:avLst>
              <a:gd name="adj" fmla="val 442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761" tIns="8228" rIns="68761" bIns="8228" anchor="ctr"/>
          <a:lstStyle>
            <a:lvl1pPr defTabSz="8461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8461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8461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8461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8461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ctr" defTabSz="8461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完全予約制</a:t>
            </a:r>
          </a:p>
          <a:p>
            <a:pPr marL="0" marR="0" lvl="0" indent="0" algn="ctr" defTabSz="8461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料金無料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ctr" defTabSz="8461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託児室完備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6" name="テキスト プレースホルダー 76"/>
          <p:cNvSpPr txBox="1">
            <a:spLocks/>
          </p:cNvSpPr>
          <p:nvPr/>
        </p:nvSpPr>
        <p:spPr>
          <a:xfrm>
            <a:off x="-3409" y="797883"/>
            <a:ext cx="7563084" cy="150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8000" b="1" kern="1200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就職するまでの</a:t>
            </a:r>
            <a:endParaRPr kumimoji="1" lang="en-US" altLang="ja-JP" sz="4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03200">
                  <a:sysClr val="window" lastClr="FFFFFF"/>
                </a:glow>
              </a:effectLst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生活・就労に関する出張相談</a:t>
            </a:r>
          </a:p>
        </p:txBody>
      </p:sp>
      <p:sp>
        <p:nvSpPr>
          <p:cNvPr id="42" name="Text Box 4"/>
          <p:cNvSpPr>
            <a:spLocks noChangeArrowheads="1"/>
          </p:cNvSpPr>
          <p:nvPr/>
        </p:nvSpPr>
        <p:spPr bwMode="auto">
          <a:xfrm>
            <a:off x="-38879" y="2146741"/>
            <a:ext cx="7694638" cy="533927"/>
          </a:xfrm>
          <a:prstGeom prst="rect">
            <a:avLst/>
          </a:prstGeom>
          <a:noFill/>
          <a:ln w="12600" algn="ctr">
            <a:noFill/>
            <a:miter lim="800000"/>
            <a:headEnd/>
            <a:tailEnd/>
          </a:ln>
        </p:spPr>
        <p:txBody>
          <a:bodyPr wrap="square" lIns="72000" tIns="8640" rIns="72000" bIns="8640" anchor="ctr" anchorCtr="1">
            <a:no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625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就職や生活に関するあらゆるお悩みについて、相談員が１対１で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625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相談を受け付けます。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4915" y="3063935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◆時間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4915" y="4882184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◆対象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65940" y="4815479"/>
            <a:ext cx="5782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同日開催のセミナー参加者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9728" y="5866499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◆定員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23800" y="5851869"/>
            <a:ext cx="6109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各時間１名（事前予約先着順）</a:t>
            </a:r>
          </a:p>
        </p:txBody>
      </p:sp>
      <p:sp>
        <p:nvSpPr>
          <p:cNvPr id="54" name="Text Box 16"/>
          <p:cNvSpPr>
            <a:spLocks noChangeArrowheads="1"/>
          </p:cNvSpPr>
          <p:nvPr/>
        </p:nvSpPr>
        <p:spPr bwMode="auto">
          <a:xfrm>
            <a:off x="18595" y="6210411"/>
            <a:ext cx="7559674" cy="128080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8890" rIns="74295" bIns="8890" anchor="ctr" anchorCtr="1">
            <a:noAutofit/>
          </a:bodyPr>
          <a:lstStyle>
            <a:lvl1pPr marL="285750" indent="-285750" defTabSz="9604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9604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9604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9604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9604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9604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en-US" altLang="ja-JP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本出張相談をご希望の方はお電話でお申込ください。</a:t>
            </a: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35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r>
              <a:rPr lang="en-US" altLang="ja-JP" sz="135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日申込受付開始）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9604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定員になり次第受付を締め切らせていただきます。詳しくはお問い合わせください。</a:t>
            </a:r>
            <a:endParaRPr kumimoji="1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★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託児室あります！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日（月）までに</a:t>
            </a:r>
            <a:r>
              <a:rPr lang="zh-TW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要予約（先着順）</a:t>
            </a:r>
            <a:r>
              <a:rPr lang="en-US" altLang="zh-TW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lang="ja-JP" altLang="en-US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対象：生後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カ月～未就学児</a:t>
            </a:r>
            <a:br>
              <a:rPr kumimoji="1" lang="en-US" altLang="ja-JP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マスク着用は個人の判断が基本となります。手洗い等は基本的感染対策として有効です。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1448808" y="3115907"/>
          <a:ext cx="4326349" cy="1462904"/>
        </p:xfrm>
        <a:graphic>
          <a:graphicData uri="http://schemas.openxmlformats.org/drawingml/2006/table">
            <a:tbl>
              <a:tblPr firstRow="1" bandRow="1"/>
              <a:tblGrid>
                <a:gridCol w="236123">
                  <a:extLst>
                    <a:ext uri="{9D8B030D-6E8A-4147-A177-3AD203B41FA5}">
                      <a16:colId xmlns:a16="http://schemas.microsoft.com/office/drawing/2014/main" val="1831400513"/>
                    </a:ext>
                  </a:extLst>
                </a:gridCol>
                <a:gridCol w="3854103">
                  <a:extLst>
                    <a:ext uri="{9D8B030D-6E8A-4147-A177-3AD203B41FA5}">
                      <a16:colId xmlns:a16="http://schemas.microsoft.com/office/drawing/2014/main" val="3428645572"/>
                    </a:ext>
                  </a:extLst>
                </a:gridCol>
                <a:gridCol w="236123">
                  <a:extLst>
                    <a:ext uri="{9D8B030D-6E8A-4147-A177-3AD203B41FA5}">
                      <a16:colId xmlns:a16="http://schemas.microsoft.com/office/drawing/2014/main" val="2971205751"/>
                    </a:ext>
                  </a:extLst>
                </a:gridCol>
              </a:tblGrid>
              <a:tr h="351450">
                <a:tc rowSpan="4">
                  <a:txBody>
                    <a:bodyPr/>
                    <a:lstStyle/>
                    <a:p>
                      <a:endParaRPr kumimoji="1" lang="ja-JP" altLang="en-US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CA90FA"/>
                      </a:bgClr>
                    </a:pattFill>
                  </a:tcPr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①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１３：３０～１４：００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CA90FA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89916649"/>
                  </a:ext>
                </a:extLst>
              </a:tr>
              <a:tr h="35145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② １４：１０～１４：４０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111260"/>
                  </a:ext>
                </a:extLst>
              </a:tr>
              <a:tr h="35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③ １４：５０～１５：２０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678272"/>
                  </a:ext>
                </a:extLst>
              </a:tr>
              <a:tr h="35145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④ １５：３０～１６：００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655587"/>
                  </a:ext>
                </a:extLst>
              </a:tr>
            </a:tbl>
          </a:graphicData>
        </a:graphic>
      </p:graphicFrame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72" t="-16886" r="-20816" b="-21001"/>
          <a:stretch/>
        </p:blipFill>
        <p:spPr>
          <a:xfrm>
            <a:off x="303903" y="591921"/>
            <a:ext cx="1019897" cy="985095"/>
          </a:xfrm>
          <a:prstGeom prst="ellipse">
            <a:avLst/>
          </a:prstGeom>
        </p:spPr>
      </p:pic>
      <p:sp>
        <p:nvSpPr>
          <p:cNvPr id="34" name="テキスト プレースホルダー 84"/>
          <p:cNvSpPr txBox="1">
            <a:spLocks/>
          </p:cNvSpPr>
          <p:nvPr/>
        </p:nvSpPr>
        <p:spPr>
          <a:xfrm>
            <a:off x="303025" y="110249"/>
            <a:ext cx="4887284" cy="43580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spcFirstLastPara="1" vert="horz" lIns="91440" tIns="45720" rIns="91440" bIns="45720" numCol="1" rtlCol="0">
            <a:prstTxWarp prst="textNoShape">
              <a:avLst/>
            </a:prstTxWarp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800" b="0" kern="120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5934" rtl="0" eaLnBrk="1" fontAlgn="auto" latinLnBrk="0" hangingPunct="1">
              <a:lnSpc>
                <a:spcPts val="1200"/>
              </a:lnSpc>
              <a:spcBef>
                <a:spcPts val="3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主催：</a:t>
            </a:r>
            <a:r>
              <a:rPr lang="ja-JP" altLang="en-US" sz="1400" b="1" dirty="0">
                <a:solidFill>
                  <a:prstClr val="black"/>
                </a:solidFill>
              </a:rPr>
              <a:t>習志野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市、千葉県ジョブサポートセンター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755934" rtl="0" eaLnBrk="1" fontAlgn="auto" latinLnBrk="0" hangingPunct="1">
              <a:lnSpc>
                <a:spcPts val="1200"/>
              </a:lnSpc>
              <a:spcBef>
                <a:spcPts val="3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共催：</a:t>
            </a:r>
            <a:r>
              <a:rPr lang="ja-JP" altLang="en-US" sz="1400" b="1" dirty="0">
                <a:solidFill>
                  <a:prstClr val="black"/>
                </a:solidFill>
              </a:rPr>
              <a:t>市川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prstClr val="black"/>
                </a:solidFill>
              </a:rPr>
              <a:t>八千代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prstClr val="black"/>
                </a:solidFill>
              </a:rPr>
              <a:t>鎌ケ谷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prstClr val="black"/>
                </a:solidFill>
              </a:rPr>
              <a:t>浦安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prstClr val="black"/>
                </a:solidFill>
              </a:rPr>
              <a:t>船橋市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Text Box 4"/>
          <p:cNvSpPr>
            <a:spLocks noChangeArrowheads="1"/>
          </p:cNvSpPr>
          <p:nvPr/>
        </p:nvSpPr>
        <p:spPr bwMode="auto">
          <a:xfrm>
            <a:off x="1169856" y="5165041"/>
            <a:ext cx="5630926" cy="595895"/>
          </a:xfrm>
          <a:prstGeom prst="rect">
            <a:avLst/>
          </a:prstGeom>
          <a:noFill/>
          <a:ln w="12600" algn="ctr">
            <a:noFill/>
            <a:miter lim="800000"/>
            <a:headEnd/>
            <a:tailEnd/>
          </a:ln>
        </p:spPr>
        <p:txBody>
          <a:bodyPr wrap="square" lIns="72000" tIns="8640" rIns="72000" bIns="8640" anchor="ctr" anchorCtr="1">
            <a:no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625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本出張相談は、</a:t>
            </a:r>
            <a:r>
              <a:rPr kumimoji="1" lang="ja-JP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雇用保険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の求職活動実績の対象外です。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26470" y="8285637"/>
            <a:ext cx="322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京成津田沼</a:t>
            </a: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駅から徒歩</a:t>
            </a:r>
            <a:r>
              <a:rPr kumimoji="1" lang="en-US" altLang="ja-JP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7</a:t>
            </a: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分</a:t>
            </a:r>
            <a:endParaRPr kumimoji="1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6470" y="8040263"/>
            <a:ext cx="322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習志野</a:t>
            </a: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市</a:t>
            </a:r>
            <a:r>
              <a:rPr kumimoji="1" lang="ja-JP" altLang="en-US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鷺沼</a:t>
            </a:r>
            <a:r>
              <a:rPr kumimoji="1" lang="en-US" altLang="ja-JP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丁目</a:t>
            </a:r>
            <a:r>
              <a:rPr kumimoji="1" lang="en-US" altLang="ja-JP" sz="15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番</a:t>
            </a:r>
            <a: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号</a:t>
            </a:r>
            <a:endParaRPr kumimoji="1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24914" y="7395909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◆場所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94855" y="7678680"/>
            <a:ext cx="368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習志野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市役所</a:t>
            </a:r>
            <a:r>
              <a:rPr kumimoji="1" lang="en-US" altLang="ja-JP" sz="2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2400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階大会議室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24914" y="8646652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◆申込・お問い合わせ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15040" y="8949940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rgbClr val="7030A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習志野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市 産業振興課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15040" y="9198188"/>
            <a:ext cx="2611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047-451-7755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69804" y="9577780"/>
            <a:ext cx="3222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受付時間：平日 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8:30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17:00</a:t>
            </a:r>
          </a:p>
        </p:txBody>
      </p:sp>
      <p:sp>
        <p:nvSpPr>
          <p:cNvPr id="58" name="Text Box 31"/>
          <p:cNvSpPr>
            <a:spLocks noChangeArrowheads="1"/>
          </p:cNvSpPr>
          <p:nvPr/>
        </p:nvSpPr>
        <p:spPr bwMode="auto">
          <a:xfrm>
            <a:off x="185016" y="10111609"/>
            <a:ext cx="6413764" cy="39887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千葉県ジョブサポートセンターは、千葉県と国（ハローワーク）が協力して、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再就職に向けた様々な支援をワンストップで行う「総合支援施設」です。</a:t>
            </a:r>
            <a:r>
              <a:rPr kumimoji="1" lang="en-US" altLang="ja-JP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https://www.chiba-job.com/</a:t>
            </a: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FCCC8A83-0E80-4CCD-A088-2314574FE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1650" y="9975421"/>
            <a:ext cx="585880" cy="585880"/>
          </a:xfrm>
          <a:prstGeom prst="rect">
            <a:avLst/>
          </a:prstGeom>
          <a:ln>
            <a:noFill/>
          </a:ln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530" y="7336679"/>
            <a:ext cx="2561330" cy="247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83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defTabSz="914400">
          <a:defRPr kumimoji="1" sz="1400" b="1" dirty="0">
            <a:solidFill>
              <a:srgbClr val="F61C5A"/>
            </a:solidFill>
            <a:latin typeface="游明朝" panose="02020400000000000000" pitchFamily="18" charset="-128"/>
            <a:ea typeface="游明朝" panose="02020400000000000000" pitchFamily="18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pct5">
          <a:fgClr>
            <a:schemeClr val="bg1"/>
          </a:fgClr>
          <a:bgClr>
            <a:srgbClr val="F7A3CD"/>
          </a:bgClr>
        </a:patt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defTabSz="914400">
          <a:defRPr kumimoji="1" b="1" dirty="0">
            <a:solidFill>
              <a:srgbClr val="F61C5A"/>
            </a:solidFill>
            <a:latin typeface="游明朝" panose="02020400000000000000" pitchFamily="18" charset="-128"/>
            <a:ea typeface="游明朝" panose="02020400000000000000" pitchFamily="18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551</Words>
  <Application>Microsoft Office PowerPoint</Application>
  <PresentationFormat>ユーザー設定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AR教科書体M</vt:lpstr>
      <vt:lpstr>メイリオ</vt:lpstr>
      <vt:lpstr>游明朝</vt:lpstr>
      <vt:lpstr>Arial</vt:lpstr>
      <vt:lpstr>Calibri</vt:lpstr>
      <vt:lpstr>Wingdings</vt:lpstr>
      <vt:lpstr>Office テーマ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biztel</dc:creator>
  <cp:lastModifiedBy>小川 直哉</cp:lastModifiedBy>
  <cp:revision>116</cp:revision>
  <cp:lastPrinted>2022-05-24T04:14:42Z</cp:lastPrinted>
  <dcterms:created xsi:type="dcterms:W3CDTF">2017-07-31T10:46:25Z</dcterms:created>
  <dcterms:modified xsi:type="dcterms:W3CDTF">2023-10-11T06:12:54Z</dcterms:modified>
</cp:coreProperties>
</file>