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66" r:id="rId3"/>
    <p:sldId id="269" r:id="rId4"/>
  </p:sldIdLst>
  <p:sldSz cx="7559675" cy="10691813"/>
  <p:notesSz cx="7034213" cy="10164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7FD"/>
    <a:srgbClr val="A8D9F2"/>
    <a:srgbClr val="F7A3CD"/>
    <a:srgbClr val="F4A3CD"/>
    <a:srgbClr val="99FF99"/>
    <a:srgbClr val="F8BCE8"/>
    <a:srgbClr val="F29EDC"/>
    <a:srgbClr val="F49CEC"/>
    <a:srgbClr val="FEF6BE"/>
    <a:srgbClr val="D3A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6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4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800" cy="46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77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25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 userDrawn="1">
          <p15:clr>
            <a:srgbClr val="F26B43"/>
          </p15:clr>
        </p15:guide>
        <p15:guide id="2" pos="68" userDrawn="1">
          <p15:clr>
            <a:srgbClr val="F26B43"/>
          </p15:clr>
        </p15:guide>
        <p15:guide id="3" pos="4694" userDrawn="1">
          <p15:clr>
            <a:srgbClr val="F26B43"/>
          </p15:clr>
        </p15:guide>
        <p15:guide id="4" orient="horz" pos="666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09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">
          <p15:clr>
            <a:srgbClr val="F26B43"/>
          </p15:clr>
        </p15:guide>
        <p15:guide id="2" pos="68">
          <p15:clr>
            <a:srgbClr val="F26B43"/>
          </p15:clr>
        </p15:guide>
        <p15:guide id="3" pos="4694">
          <p15:clr>
            <a:srgbClr val="F26B43"/>
          </p15:clr>
        </p15:guide>
        <p15:guide id="4" orient="horz" pos="66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76"/>
          <p:cNvSpPr txBox="1">
            <a:spLocks/>
          </p:cNvSpPr>
          <p:nvPr/>
        </p:nvSpPr>
        <p:spPr>
          <a:xfrm>
            <a:off x="-133849" y="740926"/>
            <a:ext cx="7811402" cy="1508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8000" b="1" kern="1200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55934" rtl="0" eaLnBrk="1" fontAlgn="auto" latinLnBrk="0" hangingPunct="1">
              <a:lnSpc>
                <a:spcPts val="45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4800" dirty="0"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latin typeface="AR教科書体M" panose="03000609000000000000" pitchFamily="65" charset="-128"/>
                <a:ea typeface="AR教科書体M" panose="03000609000000000000" pitchFamily="65" charset="-128"/>
              </a:rPr>
              <a:t>シニア向け</a:t>
            </a:r>
            <a:endParaRPr kumimoji="1" lang="en-US" altLang="ja-JP" sz="4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203200">
                  <a:sysClr val="window" lastClr="FFFFFF"/>
                </a:glow>
              </a:effectLst>
              <a:highlight>
                <a:srgbClr val="FFFF00"/>
              </a:highlight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marR="0" lvl="0" indent="0" algn="ctr" defTabSz="755934" rtl="0" eaLnBrk="1" fontAlgn="auto" latinLnBrk="0" hangingPunct="1">
              <a:lnSpc>
                <a:spcPts val="45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4750" dirty="0"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latin typeface="AR教科書体M" panose="03000609000000000000" pitchFamily="65" charset="-128"/>
                <a:ea typeface="AR教科書体M" panose="03000609000000000000" pitchFamily="65" charset="-128"/>
              </a:rPr>
              <a:t>キャリアデザイン</a:t>
            </a:r>
            <a:r>
              <a:rPr kumimoji="1" lang="ja-JP" altLang="en-US" sz="475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セミナー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-84532" y="-16576"/>
            <a:ext cx="7815010" cy="62630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rgbClr val="99FF99"/>
              </a:gs>
              <a:gs pos="83000">
                <a:srgbClr val="99FF99"/>
              </a:gs>
              <a:gs pos="100000">
                <a:srgbClr val="99FF9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3409" y="2625610"/>
            <a:ext cx="7563084" cy="8066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0000">
                <a:srgbClr val="99FF99"/>
              </a:gs>
              <a:gs pos="83000">
                <a:srgbClr val="99FF99"/>
              </a:gs>
              <a:gs pos="100000">
                <a:srgbClr val="99FF9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26076" y="2810435"/>
            <a:ext cx="7059802" cy="7075122"/>
          </a:xfrm>
          <a:prstGeom prst="roundRect">
            <a:avLst>
              <a:gd name="adj" fmla="val 72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星 7 4"/>
          <p:cNvSpPr/>
          <p:nvPr/>
        </p:nvSpPr>
        <p:spPr>
          <a:xfrm rot="480835">
            <a:off x="5675492" y="131446"/>
            <a:ext cx="1824452" cy="1281451"/>
          </a:xfrm>
          <a:prstGeom prst="star7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050362" y="464893"/>
            <a:ext cx="1056040" cy="792395"/>
          </a:xfrm>
          <a:prstGeom prst="roundRect">
            <a:avLst>
              <a:gd name="adj" fmla="val 442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761" tIns="8228" rIns="68761" bIns="8228" anchor="ctr"/>
          <a:lstStyle>
            <a:lvl1pPr defTabSz="8461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8461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8461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8461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8461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完全予約制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料金無料</a:t>
            </a:r>
            <a:endParaRPr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72" t="-16886" r="-20816" b="-21001"/>
          <a:stretch/>
        </p:blipFill>
        <p:spPr>
          <a:xfrm>
            <a:off x="281316" y="534290"/>
            <a:ext cx="1019897" cy="985095"/>
          </a:xfrm>
          <a:prstGeom prst="ellipse">
            <a:avLst/>
          </a:prstGeom>
        </p:spPr>
      </p:pic>
      <p:sp>
        <p:nvSpPr>
          <p:cNvPr id="32" name="Text Box 31"/>
          <p:cNvSpPr>
            <a:spLocks noChangeArrowheads="1"/>
          </p:cNvSpPr>
          <p:nvPr/>
        </p:nvSpPr>
        <p:spPr bwMode="auto">
          <a:xfrm>
            <a:off x="281316" y="10113437"/>
            <a:ext cx="6376975" cy="398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千葉県ジョブサポートセンターは、千葉県と国（ハローワーク）が協力して、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再就職に向けた様々な支援をワンストップで行う「総合支援施設」です。</a:t>
            </a:r>
            <a:r>
              <a:rPr lang="en-US" altLang="ja-JP" sz="1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https://www.chiba-job.com/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FCCC8A83-0E80-4CCD-A088-2314574FE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291" y="9951358"/>
            <a:ext cx="585880" cy="585880"/>
          </a:xfrm>
          <a:prstGeom prst="rect">
            <a:avLst/>
          </a:prstGeom>
          <a:ln>
            <a:noFill/>
          </a:ln>
        </p:spPr>
      </p:pic>
      <p:sp>
        <p:nvSpPr>
          <p:cNvPr id="35" name="テキスト プレースホルダー 84"/>
          <p:cNvSpPr txBox="1">
            <a:spLocks/>
          </p:cNvSpPr>
          <p:nvPr/>
        </p:nvSpPr>
        <p:spPr>
          <a:xfrm>
            <a:off x="97965" y="24014"/>
            <a:ext cx="5314612" cy="624341"/>
          </a:xfrm>
          <a:prstGeom prst="rect">
            <a:avLst/>
          </a:prstGeom>
        </p:spPr>
        <p:txBody>
          <a:bodyPr spcFirstLastPara="1" vert="horz" lIns="91440" tIns="45720" rIns="91440" bIns="45720" numCol="1" rtlCol="0">
            <a:prstTxWarp prst="textNoShape">
              <a:avLst/>
            </a:prstTxWarp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800" b="0" kern="120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主催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400" b="1" dirty="0">
                <a:solidFill>
                  <a:schemeClr val="tx1"/>
                </a:solidFill>
              </a:rPr>
              <a:t>鎌ケ谷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、千葉県ジョブサポートセンター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755934" rtl="0" eaLnBrk="1" fontAlgn="auto" latinLnBrk="0" hangingPunct="1">
              <a:lnSpc>
                <a:spcPts val="12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共催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400" b="1" dirty="0">
                <a:solidFill>
                  <a:schemeClr val="tx1"/>
                </a:solidFill>
              </a:rPr>
              <a:t>市川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schemeClr val="tx1"/>
                </a:solidFill>
              </a:rPr>
              <a:t>八千代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schemeClr val="tx1"/>
                </a:solidFill>
              </a:rPr>
              <a:t>浦安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schemeClr val="tx1"/>
                </a:solidFill>
              </a:rPr>
              <a:t>船橋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市、</a:t>
            </a:r>
            <a:r>
              <a:rPr lang="ja-JP" altLang="en-US" sz="1400" b="1" dirty="0">
                <a:solidFill>
                  <a:schemeClr val="tx1"/>
                </a:solidFill>
              </a:rPr>
              <a:t>習志野市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プレースホルダー 97"/>
          <p:cNvSpPr txBox="1">
            <a:spLocks/>
          </p:cNvSpPr>
          <p:nvPr/>
        </p:nvSpPr>
        <p:spPr>
          <a:xfrm>
            <a:off x="1302298" y="3931594"/>
            <a:ext cx="6288991" cy="744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定年後の働き方について考えている方</a:t>
            </a:r>
            <a:endParaRPr lang="en-US" altLang="ja-JP" sz="1600" dirty="0">
              <a:solidFill>
                <a:sysClr val="windowText" lastClr="000000"/>
              </a:solidFill>
            </a:endParaRPr>
          </a:p>
          <a:p>
            <a:pPr marL="852701" lvl="1" indent="-285750">
              <a:spcBef>
                <a:spcPct val="0"/>
              </a:spcBef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セカンド・キャリアをどう考えるか</a:t>
            </a:r>
          </a:p>
          <a:p>
            <a:pPr marL="852701" lvl="1" indent="-285750">
              <a:spcBef>
                <a:spcPct val="0"/>
              </a:spcBef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どのような職業があるか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03188" y="6992684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◆場所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8112" y="3062607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◆日時</a:t>
            </a:r>
          </a:p>
        </p:txBody>
      </p:sp>
      <p:sp>
        <p:nvSpPr>
          <p:cNvPr id="44" name="テキスト プレースホルダー 76"/>
          <p:cNvSpPr txBox="1">
            <a:spLocks/>
          </p:cNvSpPr>
          <p:nvPr/>
        </p:nvSpPr>
        <p:spPr>
          <a:xfrm>
            <a:off x="754011" y="2958095"/>
            <a:ext cx="4492257" cy="692338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8000" b="1" kern="1200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6</a:t>
            </a:r>
            <a:r>
              <a:rPr kumimoji="1" lang="ja-JP" alt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lang="en-US" altLang="ja-JP" sz="4200" noProof="0" dirty="0"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latin typeface="游明朝" panose="02020400000000000000" pitchFamily="18" charset="-128"/>
                <a:ea typeface="游明朝" panose="02020400000000000000" pitchFamily="18" charset="-128"/>
              </a:rPr>
              <a:t>26</a:t>
            </a:r>
            <a:r>
              <a:rPr kumimoji="1" lang="ja-JP" alt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日 </a:t>
            </a:r>
            <a:r>
              <a:rPr kumimoji="1" lang="en-US" altLang="ja-JP" sz="4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(</a:t>
            </a:r>
            <a:r>
              <a:rPr kumimoji="1" lang="ja-JP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lang="en-US" altLang="ja-JP" sz="4200" dirty="0"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latin typeface="游明朝" panose="02020400000000000000" pitchFamily="18" charset="-128"/>
                <a:ea typeface="游明朝" panose="02020400000000000000" pitchFamily="18" charset="-128"/>
              </a:rPr>
              <a:t>)</a:t>
            </a:r>
            <a:endParaRPr kumimoji="1" lang="ja-JP" altLang="en-US" sz="4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203200">
                  <a:sysClr val="window" lastClr="FFFFFF"/>
                </a:glow>
              </a:effectLst>
              <a:uLnTx/>
              <a:uFillTx/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660827" y="3015972"/>
            <a:ext cx="2740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32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10:00</a:t>
            </a:r>
            <a:r>
              <a:rPr kumimoji="1" lang="ja-JP" altLang="en-US" sz="32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32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12:00</a:t>
            </a:r>
            <a:endParaRPr kumimoji="1" lang="ja-JP" altLang="en-US" sz="3200" b="1" dirty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08111" y="3634702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◆対象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278793" y="3564168"/>
            <a:ext cx="632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概ね</a:t>
            </a:r>
            <a:r>
              <a:rPr kumimoji="1" lang="en-US" altLang="ja-JP" sz="2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55</a:t>
            </a:r>
            <a:r>
              <a:rPr kumimoji="1" lang="ja-JP" altLang="en-US" sz="2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歳以上の方（在職・求職中問わず）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03738" y="5843614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◆定員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03188" y="4665084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◆内容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278243" y="4581483"/>
            <a:ext cx="390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シニアが働くための方略</a:t>
            </a:r>
          </a:p>
        </p:txBody>
      </p:sp>
      <p:sp>
        <p:nvSpPr>
          <p:cNvPr id="54" name="Text Box 16"/>
          <p:cNvSpPr>
            <a:spLocks noChangeArrowheads="1"/>
          </p:cNvSpPr>
          <p:nvPr/>
        </p:nvSpPr>
        <p:spPr bwMode="auto">
          <a:xfrm>
            <a:off x="301172" y="6148823"/>
            <a:ext cx="6586810" cy="100471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8890" rIns="74295" bIns="8890" anchor="ctr" anchorCtr="1">
            <a:noAutofit/>
          </a:bodyPr>
          <a:lstStyle>
            <a:lvl1pPr marL="285750" indent="-285750" defTabSz="9604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9604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9604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9604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9604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本セミナーに参加ご希望の方はお電話でお申込ください。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申込受付開始）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定員になり次第受付を締め切らせていただきます。詳しくはお問い合わせください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筆記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用具をご持参ください。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マスク着用は個人の判断が基本となります。手洗い等は基本的感染対策として有効です。</a:t>
            </a:r>
            <a:endParaRPr lang="en-US" altLang="ja-JP" sz="1200" dirty="0">
              <a:solidFill>
                <a:srgbClr val="20386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プレースホルダー 97"/>
          <p:cNvSpPr txBox="1">
            <a:spLocks/>
          </p:cNvSpPr>
          <p:nvPr/>
        </p:nvSpPr>
        <p:spPr>
          <a:xfrm>
            <a:off x="1302298" y="4958876"/>
            <a:ext cx="6288991" cy="943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1" sz="1400" b="0" kern="1200" baseline="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多様な働き方の現状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採用の具体的事例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仕事の探し方</a:t>
            </a:r>
            <a:endParaRPr lang="en-US" altLang="ja-JP" sz="1600" dirty="0">
              <a:solidFill>
                <a:sysClr val="windowText" lastClr="000000"/>
              </a:solidFill>
            </a:endParaRP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ja-JP" altLang="en-US" sz="1600" dirty="0">
                <a:solidFill>
                  <a:sysClr val="windowText" lastClr="000000"/>
                </a:solidFill>
              </a:rPr>
              <a:t>応募書類の書き方</a:t>
            </a:r>
            <a:endParaRPr lang="en-US" altLang="ja-JP" sz="1600" dirty="0">
              <a:solidFill>
                <a:sysClr val="windowText" lastClr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01213" y="5811968"/>
            <a:ext cx="61099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26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30</a:t>
            </a:r>
            <a:r>
              <a:rPr kumimoji="1" lang="ja-JP" altLang="en-US" sz="26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名（先着順）</a:t>
            </a:r>
          </a:p>
        </p:txBody>
      </p:sp>
      <p:sp>
        <p:nvSpPr>
          <p:cNvPr id="64" name="Text Box 4"/>
          <p:cNvSpPr>
            <a:spLocks noChangeArrowheads="1"/>
          </p:cNvSpPr>
          <p:nvPr/>
        </p:nvSpPr>
        <p:spPr bwMode="auto">
          <a:xfrm>
            <a:off x="-75467" y="2107180"/>
            <a:ext cx="7694638" cy="533927"/>
          </a:xfrm>
          <a:prstGeom prst="rect">
            <a:avLst/>
          </a:prstGeom>
          <a:noFill/>
          <a:ln w="12600" algn="ctr">
            <a:noFill/>
            <a:miter lim="800000"/>
            <a:headEnd/>
            <a:tailEnd/>
          </a:ln>
        </p:spPr>
        <p:txBody>
          <a:bodyPr wrap="square" lIns="72000" tIns="8640" rIns="72000" bIns="8640" anchor="ctr" anchorCtr="1">
            <a:noAutofit/>
          </a:bodyPr>
          <a:lstStyle>
            <a:lvl1pPr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defTabSz="914400">
              <a:lnSpc>
                <a:spcPts val="1200"/>
              </a:lnSpc>
              <a:spcBef>
                <a:spcPts val="625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雇用保険の求職活動実績の対象となります。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914400">
              <a:lnSpc>
                <a:spcPts val="1200"/>
              </a:lnSpc>
              <a:spcBef>
                <a:spcPts val="625"/>
              </a:spcBef>
              <a:buFontTx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「雇用保険受給資格者証」を当日ご持参ください。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2442" y="7237976"/>
            <a:ext cx="2828789" cy="2334970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369320" y="7230166"/>
            <a:ext cx="3521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鎌ケ谷</a:t>
            </a:r>
            <a:r>
              <a:rPr kumimoji="1" lang="ja-JP" altLang="en-US" sz="2400" b="1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市役所　地下</a:t>
            </a:r>
            <a:r>
              <a:rPr kumimoji="1" lang="en-US" altLang="ja-JP" sz="2400" b="1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2400" b="1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階</a:t>
            </a:r>
            <a:endParaRPr kumimoji="1" lang="en-US" altLang="ja-JP" sz="2400" b="1" dirty="0" smtClean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 defTabSz="914400"/>
            <a:r>
              <a:rPr kumimoji="1" lang="ja-JP" altLang="en-US" sz="20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団体研修室</a:t>
            </a:r>
            <a:endParaRPr kumimoji="1" lang="en-US" altLang="ja-JP" sz="2000" b="1" dirty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738471" y="7649728"/>
            <a:ext cx="32226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500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鎌ケ谷市新鎌ケ谷</a:t>
            </a:r>
            <a:r>
              <a:rPr kumimoji="1" lang="en-US" altLang="ja-JP" sz="1500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2-6-1</a:t>
            </a:r>
            <a:endParaRPr kumimoji="1" lang="en-US" altLang="ja-JP" sz="1500" dirty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69320" y="7936625"/>
            <a:ext cx="37824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5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新鎌ケ谷駅</a:t>
            </a:r>
            <a:r>
              <a:rPr kumimoji="1" lang="en-US" altLang="ja-JP" sz="1500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〔</a:t>
            </a:r>
            <a:r>
              <a:rPr kumimoji="1" lang="ja-JP" altLang="en-US" sz="1500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新京成電鉄・東武野田線（東武アーバンパークライン）・北総鉄道</a:t>
            </a:r>
            <a:r>
              <a:rPr kumimoji="1" lang="en-US" altLang="ja-JP" sz="1500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〕</a:t>
            </a:r>
            <a:r>
              <a:rPr kumimoji="1" lang="ja-JP" altLang="en-US" sz="15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から徒歩</a:t>
            </a:r>
            <a:r>
              <a:rPr kumimoji="1" lang="en-US" altLang="ja-JP" sz="15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7</a:t>
            </a:r>
            <a:r>
              <a:rPr kumimoji="1" lang="ja-JP" altLang="en-US" sz="15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分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03188" y="8640920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◆申込・お問い合わせ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69320" y="8945317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鎌ケ谷市商工振興課</a:t>
            </a:r>
            <a:endParaRPr kumimoji="1" lang="ja-JP" altLang="en-US" b="1" dirty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69320" y="9198188"/>
            <a:ext cx="2611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2800" b="1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047-445-1240</a:t>
            </a:r>
            <a:endParaRPr kumimoji="1" lang="en-US" altLang="ja-JP" sz="2800" b="1" dirty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69804" y="9577780"/>
            <a:ext cx="3222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受付時間：平日 </a:t>
            </a:r>
            <a:r>
              <a:rPr kumimoji="1" lang="en-US" altLang="ja-JP" sz="1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8:30</a:t>
            </a:r>
            <a:r>
              <a:rPr kumimoji="1" lang="ja-JP" altLang="en-US" sz="1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17:00</a:t>
            </a:r>
          </a:p>
        </p:txBody>
      </p:sp>
    </p:spTree>
    <p:extLst>
      <p:ext uri="{BB962C8B-B14F-4D97-AF65-F5344CB8AC3E}">
        <p14:creationId xmlns:p14="http://schemas.microsoft.com/office/powerpoint/2010/main" val="90481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-84532" y="-16576"/>
            <a:ext cx="7815010" cy="626302"/>
          </a:xfrm>
          <a:prstGeom prst="rect">
            <a:avLst/>
          </a:prstGeom>
          <a:pattFill prst="diagBrick">
            <a:fgClr>
              <a:schemeClr val="bg1"/>
            </a:fgClr>
            <a:bgClr>
              <a:srgbClr val="97FF9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3409" y="2625610"/>
            <a:ext cx="7563084" cy="8066203"/>
          </a:xfrm>
          <a:prstGeom prst="rect">
            <a:avLst/>
          </a:prstGeom>
          <a:pattFill prst="diagBrick">
            <a:fgClr>
              <a:schemeClr val="bg1"/>
            </a:fgClr>
            <a:bgClr>
              <a:srgbClr val="97FF97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03025" y="2819587"/>
            <a:ext cx="6950215" cy="7086420"/>
          </a:xfrm>
          <a:prstGeom prst="roundRect">
            <a:avLst>
              <a:gd name="adj" fmla="val 727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星 7 4"/>
          <p:cNvSpPr/>
          <p:nvPr/>
        </p:nvSpPr>
        <p:spPr>
          <a:xfrm rot="480835">
            <a:off x="5505352" y="87405"/>
            <a:ext cx="1867698" cy="1316699"/>
          </a:xfrm>
          <a:prstGeom prst="star7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924878" y="425801"/>
            <a:ext cx="1056040" cy="792395"/>
          </a:xfrm>
          <a:prstGeom prst="roundRect">
            <a:avLst>
              <a:gd name="adj" fmla="val 442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761" tIns="8228" rIns="68761" bIns="8228" anchor="ctr"/>
          <a:lstStyle>
            <a:lvl1pPr defTabSz="8461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8461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8461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8461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8461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8461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ctr" defTabSz="8461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完全予約制</a:t>
            </a:r>
          </a:p>
          <a:p>
            <a:pPr marL="0" marR="0" lvl="0" indent="0" algn="ctr" defTabSz="8461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料金無料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6" name="テキスト プレースホルダー 76"/>
          <p:cNvSpPr txBox="1">
            <a:spLocks/>
          </p:cNvSpPr>
          <p:nvPr/>
        </p:nvSpPr>
        <p:spPr>
          <a:xfrm>
            <a:off x="0" y="797883"/>
            <a:ext cx="7559675" cy="1508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8000" b="1" kern="1200">
                <a:solidFill>
                  <a:srgbClr val="37587D"/>
                </a:solidFill>
                <a:effectLst>
                  <a:glow rad="203200">
                    <a:schemeClr val="bg1"/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就職するまでの</a:t>
            </a:r>
            <a:endParaRPr kumimoji="1" lang="en-US" altLang="ja-JP" sz="4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glow rad="203200">
                  <a:sysClr val="window" lastClr="FFFFFF"/>
                </a:glow>
              </a:effectLst>
              <a:uLnTx/>
              <a:uFillTx/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marR="0" lvl="0" indent="0" algn="ctr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glow rad="203200">
                    <a:sysClr val="window" lastClr="FFFFFF"/>
                  </a:glow>
                </a:effectLst>
                <a:uLnTx/>
                <a:uFillTx/>
                <a:latin typeface="AR教科書体M" panose="03000609000000000000" pitchFamily="65" charset="-128"/>
                <a:ea typeface="AR教科書体M" panose="03000609000000000000" pitchFamily="65" charset="-128"/>
              </a:rPr>
              <a:t>生活・就労に関する出張相談</a:t>
            </a:r>
          </a:p>
        </p:txBody>
      </p:sp>
      <p:sp>
        <p:nvSpPr>
          <p:cNvPr id="42" name="Text Box 4"/>
          <p:cNvSpPr>
            <a:spLocks noChangeArrowheads="1"/>
          </p:cNvSpPr>
          <p:nvPr/>
        </p:nvSpPr>
        <p:spPr bwMode="auto">
          <a:xfrm>
            <a:off x="-38879" y="2146741"/>
            <a:ext cx="7694638" cy="533927"/>
          </a:xfrm>
          <a:prstGeom prst="rect">
            <a:avLst/>
          </a:prstGeom>
          <a:noFill/>
          <a:ln w="12600" algn="ctr">
            <a:noFill/>
            <a:miter lim="800000"/>
            <a:headEnd/>
            <a:tailEnd/>
          </a:ln>
        </p:spPr>
        <p:txBody>
          <a:bodyPr wrap="square" lIns="72000" tIns="8640" rIns="72000" bIns="8640" anchor="ctr" anchorCtr="1">
            <a:noAutofit/>
          </a:bodyPr>
          <a:lstStyle>
            <a:lvl1pPr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625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就職や生活に関するあらゆるお悩みについて、相談員が１対１で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625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相談を受け付けます。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4915" y="3063935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◆時間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24915" y="4691684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◆対象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265940" y="4624979"/>
            <a:ext cx="5782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同日開催のセミナー参加者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9728" y="5421999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◆定員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323800" y="5407369"/>
            <a:ext cx="61099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各時間１名（先着順）</a:t>
            </a:r>
          </a:p>
        </p:txBody>
      </p:sp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1448810" y="3115907"/>
          <a:ext cx="4326347" cy="1462904"/>
        </p:xfrm>
        <a:graphic>
          <a:graphicData uri="http://schemas.openxmlformats.org/drawingml/2006/table">
            <a:tbl>
              <a:tblPr firstRow="1" bandRow="1"/>
              <a:tblGrid>
                <a:gridCol w="236123">
                  <a:extLst>
                    <a:ext uri="{9D8B030D-6E8A-4147-A177-3AD203B41FA5}">
                      <a16:colId xmlns:a16="http://schemas.microsoft.com/office/drawing/2014/main" val="1831400513"/>
                    </a:ext>
                  </a:extLst>
                </a:gridCol>
                <a:gridCol w="3854101">
                  <a:extLst>
                    <a:ext uri="{9D8B030D-6E8A-4147-A177-3AD203B41FA5}">
                      <a16:colId xmlns:a16="http://schemas.microsoft.com/office/drawing/2014/main" val="3428645572"/>
                    </a:ext>
                  </a:extLst>
                </a:gridCol>
                <a:gridCol w="236123">
                  <a:extLst>
                    <a:ext uri="{9D8B030D-6E8A-4147-A177-3AD203B41FA5}">
                      <a16:colId xmlns:a16="http://schemas.microsoft.com/office/drawing/2014/main" val="2971205751"/>
                    </a:ext>
                  </a:extLst>
                </a:gridCol>
              </a:tblGrid>
              <a:tr h="351450">
                <a:tc rowSpan="4">
                  <a:txBody>
                    <a:bodyPr/>
                    <a:lstStyle/>
                    <a:p>
                      <a:endParaRPr kumimoji="1" lang="ja-JP" altLang="en-US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7FF97"/>
                      </a:bgClr>
                    </a:pattFill>
                  </a:tcPr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①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１３：３０～１４：００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Brick">
                      <a:fgClr>
                        <a:schemeClr val="bg1"/>
                      </a:fgClr>
                      <a:bgClr>
                        <a:srgbClr val="97FF97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689916649"/>
                  </a:ext>
                </a:extLst>
              </a:tr>
              <a:tr h="35145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② １４：１０～１４：４０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111260"/>
                  </a:ext>
                </a:extLst>
              </a:tr>
              <a:tr h="35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③ １４：５０～１５：２０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678272"/>
                  </a:ext>
                </a:extLst>
              </a:tr>
              <a:tr h="35145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755934" rtl="0" eaLnBrk="0" latinLnBrk="0" hangingPunct="0">
                        <a:spcBef>
                          <a:spcPct val="20000"/>
                        </a:spcBef>
                        <a:defRPr kumimoji="1"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377967" algn="l" defTabSz="755934" rtl="0" eaLnBrk="0" latinLnBrk="0" hangingPunct="0">
                        <a:spcBef>
                          <a:spcPct val="20000"/>
                        </a:spcBef>
                        <a:defRPr kumimoji="1"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755934" algn="l" defTabSz="755934" rtl="0" eaLnBrk="0" latinLnBrk="0" hangingPunct="0">
                        <a:spcBef>
                          <a:spcPct val="20000"/>
                        </a:spcBef>
                        <a:defRPr kumimoji="1"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133902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1511869" algn="l" defTabSz="755934" rtl="0" eaLnBrk="0" latinLnBrk="0" hangingPunct="0">
                        <a:spcBef>
                          <a:spcPct val="20000"/>
                        </a:spcBef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1889836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267803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2645771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023738" algn="l" defTabSz="755934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 sz="1488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④ １５：３０～１６：００</a:t>
                      </a:r>
                    </a:p>
                  </a:txBody>
                  <a:tcPr marL="91429" marR="91429" marT="45703" marB="45703" horzOverflow="overflow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655587"/>
                  </a:ext>
                </a:extLst>
              </a:tr>
            </a:tbl>
          </a:graphicData>
        </a:graphic>
      </p:graphicFrame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72" t="-16886" r="-20816" b="-21001"/>
          <a:stretch/>
        </p:blipFill>
        <p:spPr>
          <a:xfrm>
            <a:off x="303903" y="591921"/>
            <a:ext cx="1019897" cy="985095"/>
          </a:xfrm>
          <a:prstGeom prst="ellipse">
            <a:avLst/>
          </a:prstGeom>
        </p:spPr>
      </p:pic>
      <p:sp>
        <p:nvSpPr>
          <p:cNvPr id="34" name="テキスト プレースホルダー 84"/>
          <p:cNvSpPr txBox="1">
            <a:spLocks/>
          </p:cNvSpPr>
          <p:nvPr/>
        </p:nvSpPr>
        <p:spPr>
          <a:xfrm>
            <a:off x="250771" y="24009"/>
            <a:ext cx="4484875" cy="54918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spcFirstLastPara="1" vert="horz" lIns="91440" tIns="45720" rIns="91440" bIns="45720" numCol="1" rtlCol="0">
            <a:prstTxWarp prst="textNoShape">
              <a:avLst/>
            </a:prstTxWarp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kumimoji="1" sz="2800" b="0" kern="1200">
                <a:solidFill>
                  <a:srgbClr val="5C2A0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kumimoji="1"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ts val="1200"/>
              </a:lnSpc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主催：鎌ケ谷市、千葉県ジョブサポートセンター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lvl="0" algn="l">
              <a:lnSpc>
                <a:spcPts val="1200"/>
              </a:lnSpc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共催：市川市、八千代市、浦安市、船橋市、習志野市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35" name="Text Box 4"/>
          <p:cNvSpPr>
            <a:spLocks noChangeArrowheads="1"/>
          </p:cNvSpPr>
          <p:nvPr/>
        </p:nvSpPr>
        <p:spPr bwMode="auto">
          <a:xfrm>
            <a:off x="1169856" y="4974541"/>
            <a:ext cx="5630926" cy="595895"/>
          </a:xfrm>
          <a:prstGeom prst="rect">
            <a:avLst/>
          </a:prstGeom>
          <a:noFill/>
          <a:ln w="12600" algn="ctr">
            <a:noFill/>
            <a:miter lim="800000"/>
            <a:headEnd/>
            <a:tailEnd/>
          </a:ln>
        </p:spPr>
        <p:txBody>
          <a:bodyPr wrap="square" lIns="72000" tIns="8640" rIns="72000" bIns="8640" anchor="ctr" anchorCtr="1">
            <a:noAutofit/>
          </a:bodyPr>
          <a:lstStyle>
            <a:lvl1pPr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625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本出張相談は、</a:t>
            </a:r>
            <a:r>
              <a:rPr kumimoji="1" lang="ja-JP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雇用保険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の求職活動実績の対象外です。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8" name="Text Box 16"/>
          <p:cNvSpPr>
            <a:spLocks noChangeArrowheads="1"/>
          </p:cNvSpPr>
          <p:nvPr/>
        </p:nvSpPr>
        <p:spPr bwMode="auto">
          <a:xfrm>
            <a:off x="391828" y="5891334"/>
            <a:ext cx="6907132" cy="78973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4295" tIns="8890" rIns="74295" bIns="8890" anchor="ctr" anchorCtr="1">
            <a:noAutofit/>
          </a:bodyPr>
          <a:lstStyle>
            <a:lvl1pPr marL="285750" indent="-285750" defTabSz="960438"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defTabSz="960438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defTabSz="960438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defTabSz="960438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defTabSz="960438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9604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en-US" altLang="ja-JP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本出張相談をご希望の方はお電話でお申込ください。</a:t>
            </a:r>
            <a:r>
              <a:rPr kumimoji="1" lang="ja-JP" altLang="en-US" sz="12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5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2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5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2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申込受付開始）</a:t>
            </a:r>
            <a:endParaRPr kumimoji="1" lang="en-US" altLang="ja-JP" sz="12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604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定員になり次第受付を締め切らせていただきます。詳しくはお問い合わせください</a:t>
            </a:r>
            <a:r>
              <a:rPr kumimoji="1" lang="ja-JP" altLang="en-US" sz="12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604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en-US" altLang="ja-JP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2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en-US" altLang="ja-JP" sz="12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マスク着用は個人の判断が基本となります。手洗い等は基本的感染対策として有効です。</a:t>
            </a:r>
            <a:endParaRPr kumimoji="1" lang="en-US" altLang="ja-JP" sz="125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Text Box 31"/>
          <p:cNvSpPr>
            <a:spLocks noChangeArrowheads="1"/>
          </p:cNvSpPr>
          <p:nvPr/>
        </p:nvSpPr>
        <p:spPr bwMode="auto">
          <a:xfrm>
            <a:off x="185016" y="10111609"/>
            <a:ext cx="6413764" cy="39887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/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千葉県ジョブサポートセンターは、千葉県と国（ハローワーク）が協力して、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再就職に向けた様々な支援をワンストップで行う「総合支援施設」です。</a:t>
            </a:r>
            <a:r>
              <a:rPr kumimoji="1" lang="en-US" altLang="ja-JP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https://www.chiba-job.com/</a:t>
            </a:r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FCCC8A83-0E80-4CCD-A088-2314574FE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1650" y="9975421"/>
            <a:ext cx="585880" cy="585880"/>
          </a:xfrm>
          <a:prstGeom prst="rect">
            <a:avLst/>
          </a:prstGeom>
          <a:ln>
            <a:noFill/>
          </a:ln>
        </p:spPr>
      </p:pic>
      <p:sp>
        <p:nvSpPr>
          <p:cNvPr id="30" name="テキスト ボックス 29"/>
          <p:cNvSpPr txBox="1"/>
          <p:nvPr/>
        </p:nvSpPr>
        <p:spPr>
          <a:xfrm>
            <a:off x="430083" y="6766781"/>
            <a:ext cx="9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◆場所</a:t>
            </a:r>
            <a:endParaRPr kumimoji="1" lang="ja-JP" altLang="en-US" b="1" dirty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31006" y="8591375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◆申込・お問い合わせ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70622" y="7072009"/>
            <a:ext cx="3521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2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鎌ケ谷</a:t>
            </a:r>
            <a:r>
              <a:rPr kumimoji="1" lang="ja-JP" altLang="en-US" sz="2400" b="1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市役所　地下</a:t>
            </a:r>
            <a:r>
              <a:rPr kumimoji="1" lang="en-US" altLang="ja-JP" sz="2400" b="1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2400" b="1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階</a:t>
            </a:r>
            <a:endParaRPr kumimoji="1" lang="en-US" altLang="ja-JP" sz="2400" b="1" dirty="0" smtClean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  <a:p>
            <a:pPr defTabSz="914400"/>
            <a:r>
              <a:rPr kumimoji="1" lang="ja-JP" altLang="en-US" sz="2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団体研修室</a:t>
            </a:r>
            <a:endParaRPr kumimoji="1" lang="en-US" altLang="ja-JP" sz="2400" b="1" dirty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7138" y="8895772"/>
            <a:ext cx="263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b="1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鎌ケ谷市商工振興課</a:t>
            </a:r>
            <a:endParaRPr kumimoji="1" lang="ja-JP" altLang="en-US" b="1" dirty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7770" y="7842675"/>
            <a:ext cx="37824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5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新鎌ケ谷駅</a:t>
            </a:r>
            <a:r>
              <a:rPr kumimoji="1" lang="en-US" altLang="ja-JP" sz="1500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〔</a:t>
            </a:r>
            <a:r>
              <a:rPr kumimoji="1" lang="ja-JP" altLang="en-US" sz="1500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新京成電鉄・東武野田線（東武アーバンパークライン）・北総鉄道</a:t>
            </a:r>
            <a:r>
              <a:rPr kumimoji="1" lang="en-US" altLang="ja-JP" sz="1500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〕</a:t>
            </a:r>
            <a:r>
              <a:rPr kumimoji="1" lang="ja-JP" altLang="en-US" sz="15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から徒歩</a:t>
            </a:r>
            <a:r>
              <a:rPr kumimoji="1" lang="en-US" altLang="ja-JP" sz="15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7</a:t>
            </a:r>
            <a:r>
              <a:rPr kumimoji="1" lang="ja-JP" altLang="en-US" sz="15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分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97138" y="9148643"/>
            <a:ext cx="2611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en-US" altLang="ja-JP" sz="2800" b="1" dirty="0" smtClean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047-445-1240</a:t>
            </a:r>
            <a:endParaRPr kumimoji="1" lang="en-US" altLang="ja-JP" sz="2800" b="1" dirty="0">
              <a:solidFill>
                <a:srgbClr val="00B050"/>
              </a:solidFill>
              <a:latin typeface="游明朝" panose="02020400000000000000" pitchFamily="18" charset="-128"/>
              <a:ea typeface="游明朝" panose="020204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97622" y="9528235"/>
            <a:ext cx="3222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1" lang="ja-JP" altLang="en-US" sz="1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受付時間：平日 </a:t>
            </a:r>
            <a:r>
              <a:rPr kumimoji="1" lang="en-US" altLang="ja-JP" sz="1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8:30</a:t>
            </a:r>
            <a:r>
              <a:rPr kumimoji="1" lang="ja-JP" altLang="en-US" sz="1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sz="1400" b="1" dirty="0">
                <a:solidFill>
                  <a:srgbClr val="00B05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メイリオ" panose="020B0604030504040204" pitchFamily="50" charset="-128"/>
              </a:rPr>
              <a:t>17:00</a:t>
            </a:r>
          </a:p>
        </p:txBody>
      </p:sp>
      <p:pic>
        <p:nvPicPr>
          <p:cNvPr id="56" name="図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2442" y="7150891"/>
            <a:ext cx="2828789" cy="233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38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defTabSz="914400">
          <a:defRPr kumimoji="1" sz="1400" b="1" dirty="0">
            <a:solidFill>
              <a:srgbClr val="F61C5A"/>
            </a:solidFill>
            <a:latin typeface="游明朝" panose="02020400000000000000" pitchFamily="18" charset="-128"/>
            <a:ea typeface="游明朝" panose="02020400000000000000" pitchFamily="18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pct5">
          <a:fgClr>
            <a:schemeClr val="bg1"/>
          </a:fgClr>
          <a:bgClr>
            <a:srgbClr val="F7A3CD"/>
          </a:bgClr>
        </a:patt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defTabSz="914400">
          <a:defRPr kumimoji="1" b="1" dirty="0">
            <a:solidFill>
              <a:srgbClr val="F61C5A"/>
            </a:solidFill>
            <a:latin typeface="游明朝" panose="02020400000000000000" pitchFamily="18" charset="-128"/>
            <a:ea typeface="游明朝" panose="02020400000000000000" pitchFamily="18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</TotalTime>
  <Words>512</Words>
  <Application>Microsoft Office PowerPoint</Application>
  <PresentationFormat>ユーザー設定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AR教科書体M</vt:lpstr>
      <vt:lpstr>メイリオ</vt:lpstr>
      <vt:lpstr>游ゴシック</vt:lpstr>
      <vt:lpstr>游明朝</vt:lpstr>
      <vt:lpstr>Arial</vt:lpstr>
      <vt:lpstr>Calibri</vt:lpstr>
      <vt:lpstr>Wingdings</vt:lpstr>
      <vt:lpstr>Office テーマ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biztel</dc:creator>
  <cp:lastModifiedBy>Windows ユーザー</cp:lastModifiedBy>
  <cp:revision>95</cp:revision>
  <cp:lastPrinted>2023-05-10T00:54:41Z</cp:lastPrinted>
  <dcterms:created xsi:type="dcterms:W3CDTF">2017-07-31T10:46:25Z</dcterms:created>
  <dcterms:modified xsi:type="dcterms:W3CDTF">2023-05-10T01:20:20Z</dcterms:modified>
</cp:coreProperties>
</file>