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67" r:id="rId2"/>
    <p:sldId id="268" r:id="rId3"/>
    <p:sldId id="265" r:id="rId4"/>
    <p:sldId id="271" r:id="rId5"/>
    <p:sldId id="273" r:id="rId6"/>
    <p:sldId id="269" r:id="rId7"/>
    <p:sldId id="270" r:id="rId8"/>
    <p:sldId id="272" r:id="rId9"/>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有希子 平野" initials="有希子" lastIdx="1" clrIdx="0">
    <p:extLst>
      <p:ext uri="{19B8F6BF-5375-455C-9EA6-DF929625EA0E}">
        <p15:presenceInfo xmlns:p15="http://schemas.microsoft.com/office/powerpoint/2012/main" userId="e52f9c755c6a44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EC"/>
    <a:srgbClr val="D1855B"/>
    <a:srgbClr val="D99A77"/>
    <a:srgbClr val="000099"/>
    <a:srgbClr val="4174B1"/>
    <a:srgbClr val="69D8FF"/>
    <a:srgbClr val="FFFF99"/>
    <a:srgbClr val="69E57E"/>
    <a:srgbClr val="FFE5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434" autoAdjust="0"/>
  </p:normalViewPr>
  <p:slideViewPr>
    <p:cSldViewPr snapToGrid="0">
      <p:cViewPr>
        <p:scale>
          <a:sx n="78" d="100"/>
          <a:sy n="78" d="100"/>
        </p:scale>
        <p:origin x="1548" y="-124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2010" y="8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4657923701812"/>
          <c:y val="5.0925925925925923E-2"/>
          <c:w val="0.79572512688885011"/>
          <c:h val="0.85151210265383492"/>
        </c:manualLayout>
      </c:layout>
      <c:barChart>
        <c:barDir val="col"/>
        <c:grouping val="clustered"/>
        <c:varyColors val="0"/>
        <c:ser>
          <c:idx val="0"/>
          <c:order val="0"/>
          <c:tx>
            <c:strRef>
              <c:f>Sheet1!$B$1</c:f>
              <c:strCache>
                <c:ptCount val="1"/>
                <c:pt idx="0">
                  <c:v>人数</c:v>
                </c:pt>
              </c:strCache>
            </c:strRef>
          </c:tx>
          <c:spPr>
            <a:solidFill>
              <a:schemeClr val="accent6">
                <a:lumMod val="75000"/>
              </a:schemeClr>
            </a:solidFill>
            <a:ln>
              <a:noFill/>
            </a:ln>
            <a:effectLst/>
          </c:spPr>
          <c:invertIfNegative val="0"/>
          <c:dLbls>
            <c:spPr>
              <a:solidFill>
                <a:schemeClr val="bg1"/>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H30</c:v>
                </c:pt>
                <c:pt idx="1">
                  <c:v>R1</c:v>
                </c:pt>
                <c:pt idx="2">
                  <c:v>R2</c:v>
                </c:pt>
                <c:pt idx="3">
                  <c:v>R3</c:v>
                </c:pt>
                <c:pt idx="4">
                  <c:v>R4</c:v>
                </c:pt>
                <c:pt idx="5">
                  <c:v>R5</c:v>
                </c:pt>
                <c:pt idx="6">
                  <c:v>R6</c:v>
                </c:pt>
                <c:pt idx="7">
                  <c:v>R7</c:v>
                </c:pt>
                <c:pt idx="8">
                  <c:v>R8</c:v>
                </c:pt>
                <c:pt idx="9">
                  <c:v>R22</c:v>
                </c:pt>
              </c:strCache>
            </c:strRef>
          </c:cat>
          <c:val>
            <c:numRef>
              <c:f>Sheet1!$B$2:$B$11</c:f>
              <c:numCache>
                <c:formatCode>#,##0_);[Red]\(#,##0\)</c:formatCode>
                <c:ptCount val="10"/>
                <c:pt idx="0">
                  <c:v>40272</c:v>
                </c:pt>
                <c:pt idx="1">
                  <c:v>41703</c:v>
                </c:pt>
                <c:pt idx="2">
                  <c:v>43282</c:v>
                </c:pt>
                <c:pt idx="3">
                  <c:v>44705</c:v>
                </c:pt>
                <c:pt idx="4">
                  <c:v>46214</c:v>
                </c:pt>
                <c:pt idx="5">
                  <c:v>47580</c:v>
                </c:pt>
                <c:pt idx="6">
                  <c:v>48907</c:v>
                </c:pt>
                <c:pt idx="7">
                  <c:v>50349</c:v>
                </c:pt>
                <c:pt idx="8">
                  <c:v>51908</c:v>
                </c:pt>
                <c:pt idx="9">
                  <c:v>86276</c:v>
                </c:pt>
              </c:numCache>
            </c:numRef>
          </c:val>
          <c:extLst>
            <c:ext xmlns:c16="http://schemas.microsoft.com/office/drawing/2014/chart" uri="{C3380CC4-5D6E-409C-BE32-E72D297353CC}">
              <c16:uniqueId val="{00000000-8BA7-4070-85B2-90B77CA13A19}"/>
            </c:ext>
          </c:extLst>
        </c:ser>
        <c:dLbls>
          <c:showLegendKey val="0"/>
          <c:showVal val="0"/>
          <c:showCatName val="0"/>
          <c:showSerName val="0"/>
          <c:showPercent val="0"/>
          <c:showBubbleSize val="0"/>
        </c:dLbls>
        <c:gapWidth val="100"/>
        <c:overlap val="-27"/>
        <c:axId val="447657480"/>
        <c:axId val="447660104"/>
      </c:barChart>
      <c:lineChart>
        <c:grouping val="standard"/>
        <c:varyColors val="0"/>
        <c:ser>
          <c:idx val="1"/>
          <c:order val="1"/>
          <c:tx>
            <c:strRef>
              <c:f>Sheet1!$C$1</c:f>
              <c:strCache>
                <c:ptCount val="1"/>
                <c:pt idx="0">
                  <c:v>割合</c:v>
                </c:pt>
              </c:strCache>
            </c:strRef>
          </c:tx>
          <c:spPr>
            <a:ln w="28575" cap="rnd">
              <a:solidFill>
                <a:schemeClr val="accent2"/>
              </a:solidFill>
              <a:round/>
            </a:ln>
            <a:effectLst/>
          </c:spPr>
          <c:marker>
            <c:symbol val="square"/>
            <c:size val="5"/>
            <c:spPr>
              <a:solidFill>
                <a:schemeClr val="accent2">
                  <a:lumMod val="75000"/>
                </a:schemeClr>
              </a:solidFill>
              <a:ln w="9525">
                <a:solidFill>
                  <a:schemeClr val="accent2"/>
                </a:solidFill>
              </a:ln>
              <a:effectLst/>
            </c:spPr>
          </c:marker>
          <c:dLbls>
            <c:dLbl>
              <c:idx val="8"/>
              <c:layout>
                <c:manualLayout>
                  <c:x val="-6.0424492778810117E-2"/>
                  <c:y val="-7.9466287593164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32-44FF-B4B4-05EE651B5535}"/>
                </c:ext>
              </c:extLst>
            </c:dLbl>
            <c:spPr>
              <a:noFill/>
              <a:ln>
                <a:solidFill>
                  <a:srgbClr val="C0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H30</c:v>
                </c:pt>
                <c:pt idx="1">
                  <c:v>R1</c:v>
                </c:pt>
                <c:pt idx="2">
                  <c:v>R2</c:v>
                </c:pt>
                <c:pt idx="3">
                  <c:v>R3</c:v>
                </c:pt>
                <c:pt idx="4">
                  <c:v>R4</c:v>
                </c:pt>
                <c:pt idx="5">
                  <c:v>R5</c:v>
                </c:pt>
                <c:pt idx="6">
                  <c:v>R6</c:v>
                </c:pt>
                <c:pt idx="7">
                  <c:v>R7</c:v>
                </c:pt>
                <c:pt idx="8">
                  <c:v>R8</c:v>
                </c:pt>
                <c:pt idx="9">
                  <c:v>R22</c:v>
                </c:pt>
              </c:strCache>
            </c:strRef>
          </c:cat>
          <c:val>
            <c:numRef>
              <c:f>Sheet1!$C$2:$C$11</c:f>
              <c:numCache>
                <c:formatCode>0.0%</c:formatCode>
                <c:ptCount val="10"/>
                <c:pt idx="0">
                  <c:v>0.26500000000000001</c:v>
                </c:pt>
                <c:pt idx="1">
                  <c:v>0.27200000000000002</c:v>
                </c:pt>
                <c:pt idx="2">
                  <c:v>0.28000000000000003</c:v>
                </c:pt>
                <c:pt idx="3">
                  <c:v>0.28699999999999998</c:v>
                </c:pt>
                <c:pt idx="4">
                  <c:v>0.29499999999999998</c:v>
                </c:pt>
                <c:pt idx="5">
                  <c:v>0.30199999999999999</c:v>
                </c:pt>
                <c:pt idx="6">
                  <c:v>0.31</c:v>
                </c:pt>
                <c:pt idx="7">
                  <c:v>0.317</c:v>
                </c:pt>
                <c:pt idx="8">
                  <c:v>0.32500000000000001</c:v>
                </c:pt>
                <c:pt idx="9">
                  <c:v>0.43</c:v>
                </c:pt>
              </c:numCache>
            </c:numRef>
          </c:val>
          <c:smooth val="0"/>
          <c:extLst>
            <c:ext xmlns:c16="http://schemas.microsoft.com/office/drawing/2014/chart" uri="{C3380CC4-5D6E-409C-BE32-E72D297353CC}">
              <c16:uniqueId val="{00000001-8BA7-4070-85B2-90B77CA13A19}"/>
            </c:ext>
          </c:extLst>
        </c:ser>
        <c:dLbls>
          <c:showLegendKey val="0"/>
          <c:showVal val="0"/>
          <c:showCatName val="0"/>
          <c:showSerName val="0"/>
          <c:showPercent val="0"/>
          <c:showBubbleSize val="0"/>
        </c:dLbls>
        <c:marker val="1"/>
        <c:smooth val="0"/>
        <c:axId val="447662072"/>
        <c:axId val="447665024"/>
      </c:lineChart>
      <c:catAx>
        <c:axId val="447657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7660104"/>
        <c:crosses val="autoZero"/>
        <c:auto val="1"/>
        <c:lblAlgn val="ctr"/>
        <c:lblOffset val="100"/>
        <c:noMultiLvlLbl val="0"/>
      </c:catAx>
      <c:valAx>
        <c:axId val="44766010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7657480"/>
        <c:crosses val="autoZero"/>
        <c:crossBetween val="between"/>
      </c:valAx>
      <c:valAx>
        <c:axId val="447665024"/>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7662072"/>
        <c:crosses val="max"/>
        <c:crossBetween val="between"/>
      </c:valAx>
      <c:catAx>
        <c:axId val="447662072"/>
        <c:scaling>
          <c:orientation val="minMax"/>
        </c:scaling>
        <c:delete val="1"/>
        <c:axPos val="b"/>
        <c:numFmt formatCode="General" sourceLinked="1"/>
        <c:majorTickMark val="none"/>
        <c:minorTickMark val="none"/>
        <c:tickLblPos val="nextTo"/>
        <c:crossAx val="447665024"/>
        <c:crosses val="autoZero"/>
        <c:auto val="1"/>
        <c:lblAlgn val="ctr"/>
        <c:lblOffset val="100"/>
        <c:noMultiLvlLbl val="0"/>
      </c:catAx>
      <c:spPr>
        <a:noFill/>
        <a:ln>
          <a:noFill/>
        </a:ln>
        <a:effectLst/>
      </c:spPr>
    </c:plotArea>
    <c:legend>
      <c:legendPos val="b"/>
      <c:layout>
        <c:manualLayout>
          <c:xMode val="edge"/>
          <c:yMode val="edge"/>
          <c:x val="0.15722222222222221"/>
          <c:y val="6.0763342082239678E-2"/>
          <c:w val="0.24855687606112054"/>
          <c:h val="0.12209023647261327"/>
        </c:manualLayout>
      </c:layout>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2949787" cy="498693"/>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1"/>
            <a:ext cx="2949787" cy="498693"/>
          </a:xfrm>
          <a:prstGeom prst="rect">
            <a:avLst/>
          </a:prstGeom>
        </p:spPr>
        <p:txBody>
          <a:bodyPr vert="horz" lIns="91426" tIns="45713" rIns="91426" bIns="45713" rtlCol="0"/>
          <a:lstStyle>
            <a:lvl1pPr algn="r">
              <a:defRPr sz="1200"/>
            </a:lvl1pPr>
          </a:lstStyle>
          <a:p>
            <a:fld id="{274E34BB-138A-4A74-A997-D818656A7540}" type="datetimeFigureOut">
              <a:rPr kumimoji="1" lang="ja-JP" altLang="en-US" smtClean="0"/>
              <a:t>2023/3/7</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47"/>
            <a:ext cx="2949787" cy="498692"/>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47"/>
            <a:ext cx="2949787" cy="498692"/>
          </a:xfrm>
          <a:prstGeom prst="rect">
            <a:avLst/>
          </a:prstGeom>
        </p:spPr>
        <p:txBody>
          <a:bodyPr vert="horz" lIns="91426" tIns="45713" rIns="91426" bIns="45713" rtlCol="0" anchor="b"/>
          <a:lstStyle>
            <a:lvl1pPr algn="r">
              <a:defRPr sz="1200"/>
            </a:lvl1pPr>
          </a:lstStyle>
          <a:p>
            <a:fld id="{39FA41C2-A7EF-4ABC-A1A8-86EC9DCA736A}" type="slidenum">
              <a:rPr kumimoji="1" lang="ja-JP" altLang="en-US" smtClean="0"/>
              <a:t>‹#›</a:t>
            </a:fld>
            <a:endParaRPr kumimoji="1" lang="ja-JP" altLang="en-US"/>
          </a:p>
        </p:txBody>
      </p:sp>
    </p:spTree>
    <p:extLst>
      <p:ext uri="{BB962C8B-B14F-4D97-AF65-F5344CB8AC3E}">
        <p14:creationId xmlns:p14="http://schemas.microsoft.com/office/powerpoint/2010/main" val="37629437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FA41C2-A7EF-4ABC-A1A8-86EC9DCA736A}" type="slidenum">
              <a:rPr kumimoji="1" lang="ja-JP" altLang="en-US" smtClean="0"/>
              <a:t>1</a:t>
            </a:fld>
            <a:endParaRPr kumimoji="1" lang="ja-JP" altLang="en-US"/>
          </a:p>
        </p:txBody>
      </p:sp>
    </p:spTree>
    <p:extLst>
      <p:ext uri="{BB962C8B-B14F-4D97-AF65-F5344CB8AC3E}">
        <p14:creationId xmlns:p14="http://schemas.microsoft.com/office/powerpoint/2010/main" val="3969876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86FB881-3137-4EEE-A709-4269A82F99D0}" type="datetimeFigureOut">
              <a:rPr kumimoji="1" lang="ja-JP" altLang="en-US" smtClean="0"/>
              <a:t>2023/3/7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150156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6FB881-3137-4EEE-A709-4269A82F99D0}" type="datetimeFigureOut">
              <a:rPr kumimoji="1" lang="ja-JP" altLang="en-US" smtClean="0"/>
              <a:t>2023/3/7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311103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6FB881-3137-4EEE-A709-4269A82F99D0}" type="datetimeFigureOut">
              <a:rPr kumimoji="1" lang="ja-JP" altLang="en-US" smtClean="0"/>
              <a:t>2023/3/7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36926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6FB881-3137-4EEE-A709-4269A82F99D0}" type="datetimeFigureOut">
              <a:rPr kumimoji="1" lang="ja-JP" altLang="en-US" smtClean="0"/>
              <a:t>2023/3/7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240771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86FB881-3137-4EEE-A709-4269A82F99D0}" type="datetimeFigureOut">
              <a:rPr kumimoji="1" lang="ja-JP" altLang="en-US" smtClean="0"/>
              <a:t>2023/3/7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62999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86FB881-3137-4EEE-A709-4269A82F99D0}" type="datetimeFigureOut">
              <a:rPr kumimoji="1" lang="ja-JP" altLang="en-US" smtClean="0"/>
              <a:t>2023/3/7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144273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86FB881-3137-4EEE-A709-4269A82F99D0}" type="datetimeFigureOut">
              <a:rPr kumimoji="1" lang="ja-JP" altLang="en-US" smtClean="0"/>
              <a:t>2023/3/7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3850985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86FB881-3137-4EEE-A709-4269A82F99D0}" type="datetimeFigureOut">
              <a:rPr kumimoji="1" lang="ja-JP" altLang="en-US" smtClean="0"/>
              <a:t>2023/3/7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61441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FB881-3137-4EEE-A709-4269A82F99D0}" type="datetimeFigureOut">
              <a:rPr kumimoji="1" lang="ja-JP" altLang="en-US" smtClean="0"/>
              <a:t>2023/3/7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399306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6FB881-3137-4EEE-A709-4269A82F99D0}" type="datetimeFigureOut">
              <a:rPr kumimoji="1" lang="ja-JP" altLang="en-US" smtClean="0"/>
              <a:t>2023/3/7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409552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6FB881-3137-4EEE-A709-4269A82F99D0}" type="datetimeFigureOut">
              <a:rPr kumimoji="1" lang="ja-JP" altLang="en-US" smtClean="0"/>
              <a:t>2023/3/7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171603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86FB881-3137-4EEE-A709-4269A82F99D0}" type="datetimeFigureOut">
              <a:rPr kumimoji="1" lang="ja-JP" altLang="en-US" smtClean="0"/>
              <a:t>2023/3/7</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2826091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image" Target="../media/image13.png"/><Relationship Id="rId7" Type="http://schemas.microsoft.com/office/2007/relationships/hdphoto" Target="../media/hdphoto1.wdp"/><Relationship Id="rId12"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png"/><Relationship Id="rId11" Type="http://schemas.microsoft.com/office/2007/relationships/hdphoto" Target="../media/hdphoto3.wdp"/><Relationship Id="rId5" Type="http://schemas.openxmlformats.org/officeDocument/2006/relationships/chart" Target="../charts/chart1.xml"/><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2.wdp"/><Relationship Id="rId1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33.png"/><Relationship Id="rId3" Type="http://schemas.openxmlformats.org/officeDocument/2006/relationships/image" Target="../media/image13.png"/><Relationship Id="rId7" Type="http://schemas.openxmlformats.org/officeDocument/2006/relationships/image" Target="../media/image30.png"/><Relationship Id="rId12" Type="http://schemas.microsoft.com/office/2007/relationships/hdphoto" Target="../media/hdphoto8.wdp"/><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32.png"/><Relationship Id="rId5" Type="http://schemas.openxmlformats.org/officeDocument/2006/relationships/image" Target="../media/image29.png"/><Relationship Id="rId10" Type="http://schemas.microsoft.com/office/2007/relationships/hdphoto" Target="../media/hdphoto7.wdp"/><Relationship Id="rId4" Type="http://schemas.openxmlformats.org/officeDocument/2006/relationships/image" Target="../media/image28.emf"/><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3.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hdphoto" Target="../media/hdphoto9.wdp"/><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5.png"/><Relationship Id="rId17" Type="http://schemas.microsoft.com/office/2007/relationships/hdphoto" Target="../media/hdphoto10.wdp"/><Relationship Id="rId2" Type="http://schemas.openxmlformats.org/officeDocument/2006/relationships/image" Target="../media/image1.jpeg"/><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41.png"/><Relationship Id="rId15" Type="http://schemas.openxmlformats.org/officeDocument/2006/relationships/image" Target="../media/image47.png"/><Relationship Id="rId10" Type="http://schemas.openxmlformats.org/officeDocument/2006/relationships/image" Target="../media/image29.png"/><Relationship Id="rId4" Type="http://schemas.openxmlformats.org/officeDocument/2006/relationships/image" Target="../media/image40.png"/><Relationship Id="rId9" Type="http://schemas.openxmlformats.org/officeDocument/2006/relationships/image" Target="../media/image44.png"/><Relationship Id="rId1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microsoft.com/office/2007/relationships/hdphoto" Target="../media/hdphoto15.wdp"/><Relationship Id="rId3" Type="http://schemas.openxmlformats.org/officeDocument/2006/relationships/image" Target="../media/image13.png"/><Relationship Id="rId7" Type="http://schemas.microsoft.com/office/2007/relationships/hdphoto" Target="../media/hdphoto12.wdp"/><Relationship Id="rId12"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3.png"/><Relationship Id="rId11" Type="http://schemas.microsoft.com/office/2007/relationships/hdphoto" Target="../media/hdphoto14.wdp"/><Relationship Id="rId5" Type="http://schemas.microsoft.com/office/2007/relationships/hdphoto" Target="../media/hdphoto11.wdp"/><Relationship Id="rId10" Type="http://schemas.openxmlformats.org/officeDocument/2006/relationships/image" Target="../media/image55.png"/><Relationship Id="rId4" Type="http://schemas.openxmlformats.org/officeDocument/2006/relationships/image" Target="../media/image52.png"/><Relationship Id="rId9" Type="http://schemas.microsoft.com/office/2007/relationships/hdphoto" Target="../media/hdphoto13.wdp"/><Relationship Id="rId1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正方形/長方形 7"/>
          <p:cNvSpPr/>
          <p:nvPr/>
        </p:nvSpPr>
        <p:spPr>
          <a:xfrm>
            <a:off x="512063" y="209550"/>
            <a:ext cx="5741091" cy="678667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12063" y="7083454"/>
            <a:ext cx="5741091" cy="19559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dirty="0">
              <a:solidFill>
                <a:schemeClr val="accent2">
                  <a:lumMod val="75000"/>
                </a:schemeClr>
              </a:solidFill>
            </a:endParaRPr>
          </a:p>
        </p:txBody>
      </p:sp>
      <p:sp>
        <p:nvSpPr>
          <p:cNvPr id="9" name="テキスト ボックス 8">
            <a:extLst>
              <a:ext uri="{FF2B5EF4-FFF2-40B4-BE49-F238E27FC236}">
                <a16:creationId xmlns:a16="http://schemas.microsoft.com/office/drawing/2014/main" id="{E4C99164-820E-2877-1535-8FB7A99F3CCC}"/>
              </a:ext>
            </a:extLst>
          </p:cNvPr>
          <p:cNvSpPr txBox="1"/>
          <p:nvPr/>
        </p:nvSpPr>
        <p:spPr>
          <a:xfrm>
            <a:off x="1218727" y="179389"/>
            <a:ext cx="5526757" cy="769441"/>
          </a:xfrm>
          <a:prstGeom prst="rect">
            <a:avLst/>
          </a:prstGeom>
          <a:noFill/>
        </p:spPr>
        <p:txBody>
          <a:bodyPr vert="horz" wrap="square" rtlCol="0">
            <a:spAutoFit/>
          </a:bodyPr>
          <a:lstStyle/>
          <a:p>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あなたのまちの</a:t>
            </a:r>
            <a:r>
              <a:rPr kumimoji="1" lang="ja-JP" altLang="en-US" sz="2800" b="1" dirty="0" smtClean="0">
                <a:solidFill>
                  <a:schemeClr val="accent2">
                    <a:lumMod val="75000"/>
                  </a:schemeClr>
                </a:solidFill>
                <a:latin typeface="HGP教科書体" panose="02020600000000000000" pitchFamily="18" charset="-128"/>
                <a:ea typeface="HGP教科書体" panose="02020600000000000000" pitchFamily="18" charset="-128"/>
              </a:rPr>
              <a:t>地域包括支援センター</a:t>
            </a:r>
            <a:endParaRPr kumimoji="1" lang="en-US" altLang="ja-JP" sz="2800" b="1" dirty="0" smtClean="0">
              <a:solidFill>
                <a:schemeClr val="accent2">
                  <a:lumMod val="75000"/>
                </a:schemeClr>
              </a:solidFill>
              <a:latin typeface="HGP教科書体" panose="02020600000000000000" pitchFamily="18" charset="-128"/>
              <a:ea typeface="HGP教科書体" panose="02020600000000000000" pitchFamily="18" charset="-128"/>
            </a:endParaRPr>
          </a:p>
          <a:p>
            <a:pPr algn="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　　　　　　　　　</a:t>
            </a:r>
            <a:endParaRPr kumimoji="1" lang="ja-JP" altLang="en-US" sz="1400" b="1" dirty="0">
              <a:solidFill>
                <a:schemeClr val="accent6">
                  <a:lumMod val="50000"/>
                </a:schemeClr>
              </a:solidFill>
              <a:latin typeface="HGP教科書体" panose="02020600000000000000" pitchFamily="18" charset="-128"/>
              <a:ea typeface="HGP教科書体" panose="02020600000000000000" pitchFamily="18" charset="-128"/>
            </a:endParaRPr>
          </a:p>
        </p:txBody>
      </p:sp>
      <p:sp>
        <p:nvSpPr>
          <p:cNvPr id="10" name="テキスト ボックス 9">
            <a:extLst>
              <a:ext uri="{FF2B5EF4-FFF2-40B4-BE49-F238E27FC236}">
                <a16:creationId xmlns:a16="http://schemas.microsoft.com/office/drawing/2014/main" id="{E4C99164-820E-2877-1535-8FB7A99F3CCC}"/>
              </a:ext>
            </a:extLst>
          </p:cNvPr>
          <p:cNvSpPr txBox="1"/>
          <p:nvPr/>
        </p:nvSpPr>
        <p:spPr>
          <a:xfrm>
            <a:off x="815154" y="5536340"/>
            <a:ext cx="5216372" cy="1291322"/>
          </a:xfrm>
          <a:prstGeom prst="roundRect">
            <a:avLst/>
          </a:prstGeom>
          <a:ln>
            <a:noFill/>
          </a:ln>
        </p:spPr>
        <p:style>
          <a:lnRef idx="2">
            <a:schemeClr val="accent2"/>
          </a:lnRef>
          <a:fillRef idx="1">
            <a:schemeClr val="lt1"/>
          </a:fillRef>
          <a:effectRef idx="0">
            <a:schemeClr val="accent2"/>
          </a:effectRef>
          <a:fontRef idx="minor">
            <a:schemeClr val="dk1"/>
          </a:fontRef>
        </p:style>
        <p:txBody>
          <a:bodyPr vert="horz" wrap="square" rtlCol="0">
            <a:noAutofit/>
          </a:bodyPr>
          <a:lstStyle/>
          <a:p>
            <a:r>
              <a:rPr kumimoji="1" lang="ja-JP" altLang="en-US" sz="2400" b="1" smtClean="0">
                <a:solidFill>
                  <a:schemeClr val="accent6">
                    <a:lumMod val="75000"/>
                  </a:schemeClr>
                </a:solidFill>
                <a:latin typeface="HGP教科書体" panose="02020600000000000000" pitchFamily="18" charset="-128"/>
                <a:ea typeface="HGP教科書体" panose="02020600000000000000" pitchFamily="18" charset="-128"/>
              </a:rPr>
              <a:t>見守り連絡</a:t>
            </a:r>
            <a:r>
              <a:rPr kumimoji="1" lang="ja-JP" altLang="en-US" sz="2400" b="1" smtClean="0">
                <a:solidFill>
                  <a:schemeClr val="accent2">
                    <a:lumMod val="75000"/>
                  </a:schemeClr>
                </a:solidFill>
                <a:latin typeface="HGP教科書体" panose="02020600000000000000" pitchFamily="18" charset="-128"/>
                <a:ea typeface="HGP教科書体" panose="02020600000000000000" pitchFamily="18" charset="-128"/>
              </a:rPr>
              <a:t>専用</a:t>
            </a:r>
            <a:r>
              <a:rPr kumimoji="1" lang="ja-JP" altLang="en-US" sz="2400" b="1" dirty="0" smtClean="0">
                <a:solidFill>
                  <a:schemeClr val="accent2">
                    <a:lumMod val="75000"/>
                  </a:schemeClr>
                </a:solidFill>
                <a:latin typeface="HGP教科書体" panose="02020600000000000000" pitchFamily="18" charset="-128"/>
                <a:ea typeface="HGP教科書体" panose="02020600000000000000" pitchFamily="18" charset="-128"/>
              </a:rPr>
              <a:t>フォーム</a:t>
            </a:r>
            <a:endParaRPr kumimoji="1" lang="en-US" altLang="ja-JP" sz="2400" b="1" dirty="0" smtClean="0">
              <a:solidFill>
                <a:schemeClr val="accent2">
                  <a:lumMod val="75000"/>
                </a:schemeClr>
              </a:solidFill>
              <a:latin typeface="HGP教科書体" panose="02020600000000000000" pitchFamily="18" charset="-128"/>
              <a:ea typeface="HGP教科書体" panose="02020600000000000000" pitchFamily="18" charset="-128"/>
            </a:endParaRPr>
          </a:p>
          <a:p>
            <a:pPr algn="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　（</a:t>
            </a:r>
            <a:r>
              <a:rPr kumimoji="1" lang="en-US" altLang="ja-JP" sz="1600" b="1" dirty="0" smtClean="0">
                <a:solidFill>
                  <a:schemeClr val="accent6">
                    <a:lumMod val="50000"/>
                  </a:schemeClr>
                </a:solidFill>
                <a:latin typeface="HGP教科書体" panose="02020600000000000000" pitchFamily="18" charset="-128"/>
                <a:ea typeface="HGP教科書体" panose="02020600000000000000" pitchFamily="18" charset="-128"/>
              </a:rPr>
              <a:t>24</a:t>
            </a: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時間受付・専用受付メールフォーム）</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r"/>
            <a:r>
              <a:rPr kumimoji="1" lang="en-US" altLang="ja-JP" sz="1400" b="1" dirty="0" smtClean="0">
                <a:solidFill>
                  <a:schemeClr val="accent6">
                    <a:lumMod val="50000"/>
                  </a:schemeClr>
                </a:solidFill>
                <a:latin typeface="HGP教科書体" panose="02020600000000000000" pitchFamily="18" charset="-128"/>
                <a:ea typeface="HGP教科書体" panose="02020600000000000000" pitchFamily="18" charset="-128"/>
              </a:rPr>
              <a:t>※</a:t>
            </a:r>
            <a:r>
              <a:rPr kumimoji="1" lang="ja-JP" altLang="en-US" sz="1400" b="1" dirty="0" smtClean="0">
                <a:solidFill>
                  <a:schemeClr val="accent6">
                    <a:lumMod val="50000"/>
                  </a:schemeClr>
                </a:solidFill>
                <a:latin typeface="HGP教科書体" panose="02020600000000000000" pitchFamily="18" charset="-128"/>
                <a:ea typeface="HGP教科書体" panose="02020600000000000000" pitchFamily="18" charset="-128"/>
              </a:rPr>
              <a:t>翌営業日の対応になりますので、緊急時には</a:t>
            </a:r>
            <a:endParaRPr kumimoji="1" lang="en-US" altLang="ja-JP" sz="1400" b="1" dirty="0" smtClean="0">
              <a:solidFill>
                <a:schemeClr val="accent6">
                  <a:lumMod val="50000"/>
                </a:schemeClr>
              </a:solidFill>
              <a:latin typeface="HGP教科書体" panose="02020600000000000000" pitchFamily="18" charset="-128"/>
              <a:ea typeface="HGP教科書体" panose="02020600000000000000" pitchFamily="18" charset="-128"/>
            </a:endParaRPr>
          </a:p>
          <a:p>
            <a:pPr algn="r"/>
            <a:r>
              <a:rPr kumimoji="1" lang="ja-JP" altLang="en-US" sz="1600" b="1" dirty="0" smtClean="0">
                <a:solidFill>
                  <a:schemeClr val="accent2">
                    <a:lumMod val="75000"/>
                  </a:schemeClr>
                </a:solidFill>
                <a:latin typeface="HGP教科書体" panose="02020600000000000000" pitchFamily="18" charset="-128"/>
                <a:ea typeface="HGP教科書体" panose="02020600000000000000" pitchFamily="18" charset="-128"/>
              </a:rPr>
              <a:t>警察（</a:t>
            </a:r>
            <a:r>
              <a:rPr kumimoji="1" lang="en-US" altLang="ja-JP" sz="1600" b="1" dirty="0" smtClean="0">
                <a:solidFill>
                  <a:schemeClr val="accent2">
                    <a:lumMod val="75000"/>
                  </a:schemeClr>
                </a:solidFill>
                <a:latin typeface="HGP教科書体" panose="02020600000000000000" pitchFamily="18" charset="-128"/>
                <a:ea typeface="HGP教科書体" panose="02020600000000000000" pitchFamily="18" charset="-128"/>
              </a:rPr>
              <a:t>110</a:t>
            </a:r>
            <a:r>
              <a:rPr kumimoji="1" lang="ja-JP" altLang="en-US" sz="1600" b="1" dirty="0" smtClean="0">
                <a:solidFill>
                  <a:schemeClr val="accent2">
                    <a:lumMod val="75000"/>
                  </a:schemeClr>
                </a:solidFill>
                <a:latin typeface="HGP教科書体" panose="02020600000000000000" pitchFamily="18" charset="-128"/>
                <a:ea typeface="HGP教科書体" panose="02020600000000000000" pitchFamily="18" charset="-128"/>
              </a:rPr>
              <a:t>番）</a:t>
            </a:r>
            <a:r>
              <a:rPr kumimoji="1" lang="ja-JP" altLang="en-US" sz="1400" b="1" dirty="0" smtClean="0">
                <a:solidFill>
                  <a:schemeClr val="accent6">
                    <a:lumMod val="50000"/>
                  </a:schemeClr>
                </a:solidFill>
                <a:latin typeface="HGP教科書体" panose="02020600000000000000" pitchFamily="18" charset="-128"/>
                <a:ea typeface="HGP教科書体" panose="02020600000000000000" pitchFamily="18" charset="-128"/>
              </a:rPr>
              <a:t>、</a:t>
            </a:r>
            <a:r>
              <a:rPr kumimoji="1" lang="ja-JP" altLang="en-US" sz="1600" b="1" dirty="0" smtClean="0">
                <a:solidFill>
                  <a:schemeClr val="accent2">
                    <a:lumMod val="75000"/>
                  </a:schemeClr>
                </a:solidFill>
                <a:latin typeface="HGP教科書体" panose="02020600000000000000" pitchFamily="18" charset="-128"/>
                <a:ea typeface="HGP教科書体" panose="02020600000000000000" pitchFamily="18" charset="-128"/>
              </a:rPr>
              <a:t>消防・救急（</a:t>
            </a:r>
            <a:r>
              <a:rPr kumimoji="1" lang="en-US" altLang="ja-JP" sz="1600" b="1" dirty="0" smtClean="0">
                <a:solidFill>
                  <a:schemeClr val="accent2">
                    <a:lumMod val="75000"/>
                  </a:schemeClr>
                </a:solidFill>
                <a:latin typeface="HGP教科書体" panose="02020600000000000000" pitchFamily="18" charset="-128"/>
                <a:ea typeface="HGP教科書体" panose="02020600000000000000" pitchFamily="18" charset="-128"/>
              </a:rPr>
              <a:t>119</a:t>
            </a:r>
            <a:r>
              <a:rPr kumimoji="1" lang="ja-JP" altLang="en-US" sz="1600" b="1" dirty="0" smtClean="0">
                <a:solidFill>
                  <a:schemeClr val="accent2">
                    <a:lumMod val="75000"/>
                  </a:schemeClr>
                </a:solidFill>
                <a:latin typeface="HGP教科書体" panose="02020600000000000000" pitchFamily="18" charset="-128"/>
                <a:ea typeface="HGP教科書体" panose="02020600000000000000" pitchFamily="18" charset="-128"/>
              </a:rPr>
              <a:t>番）</a:t>
            </a:r>
            <a:r>
              <a:rPr kumimoji="1" lang="ja-JP" altLang="en-US" sz="1400" b="1" dirty="0" smtClean="0">
                <a:solidFill>
                  <a:schemeClr val="accent6">
                    <a:lumMod val="50000"/>
                  </a:schemeClr>
                </a:solidFill>
                <a:latin typeface="HGP教科書体" panose="02020600000000000000" pitchFamily="18" charset="-128"/>
                <a:ea typeface="HGP教科書体" panose="02020600000000000000" pitchFamily="18" charset="-128"/>
              </a:rPr>
              <a:t>へ</a:t>
            </a:r>
            <a:endParaRPr kumimoji="1" lang="en-US" altLang="ja-JP" sz="1400" b="1" dirty="0" smtClean="0">
              <a:solidFill>
                <a:schemeClr val="accent6">
                  <a:lumMod val="50000"/>
                </a:schemeClr>
              </a:solidFill>
              <a:latin typeface="HGP教科書体" panose="02020600000000000000" pitchFamily="18" charset="-128"/>
              <a:ea typeface="HGP教科書体" panose="02020600000000000000" pitchFamily="18" charset="-128"/>
            </a:endParaRPr>
          </a:p>
          <a:p>
            <a:pPr algn="r"/>
            <a:endParaRPr kumimoji="1" lang="en-US" altLang="ja-JP" sz="1600" b="1" dirty="0" smtClean="0">
              <a:solidFill>
                <a:schemeClr val="accent6">
                  <a:lumMod val="50000"/>
                </a:schemeClr>
              </a:solidFill>
              <a:latin typeface="HGP教科書体" panose="02020600000000000000" pitchFamily="18" charset="-128"/>
              <a:ea typeface="HGP教科書体" panose="02020600000000000000" pitchFamily="18" charset="-128"/>
            </a:endParaRPr>
          </a:p>
          <a:p>
            <a:pPr algn="r"/>
            <a:endParaRPr kumimoji="1" lang="ja-JP" altLang="en-US" sz="1400" b="1" dirty="0">
              <a:solidFill>
                <a:schemeClr val="accent6">
                  <a:lumMod val="50000"/>
                </a:schemeClr>
              </a:solidFill>
              <a:latin typeface="HGP教科書体" panose="02020600000000000000" pitchFamily="18" charset="-128"/>
              <a:ea typeface="HGP教科書体" panose="02020600000000000000" pitchFamily="18" charset="-128"/>
            </a:endParaRPr>
          </a:p>
        </p:txBody>
      </p:sp>
      <p:sp>
        <p:nvSpPr>
          <p:cNvPr id="11" name="テキスト ボックス 10">
            <a:extLst>
              <a:ext uri="{FF2B5EF4-FFF2-40B4-BE49-F238E27FC236}">
                <a16:creationId xmlns:a16="http://schemas.microsoft.com/office/drawing/2014/main" id="{7E89DCEF-CCA4-AF57-B78C-897B456BFCA8}"/>
              </a:ext>
            </a:extLst>
          </p:cNvPr>
          <p:cNvSpPr txBox="1"/>
          <p:nvPr/>
        </p:nvSpPr>
        <p:spPr>
          <a:xfrm>
            <a:off x="508416" y="5013120"/>
            <a:ext cx="5829848" cy="523220"/>
          </a:xfrm>
          <a:prstGeom prst="rect">
            <a:avLst/>
          </a:prstGeom>
          <a:noFill/>
        </p:spPr>
        <p:txBody>
          <a:bodyPr vert="horz" wrap="square" rtlCol="0">
            <a:spAutoFit/>
          </a:bodyPr>
          <a:lstStyle/>
          <a:p>
            <a:r>
              <a:rPr kumimoji="1" lang="ja-JP" altLang="en-US" sz="1400" b="1" dirty="0" smtClean="0">
                <a:solidFill>
                  <a:schemeClr val="accent6">
                    <a:lumMod val="50000"/>
                  </a:schemeClr>
                </a:solidFill>
                <a:latin typeface="+mn-ea"/>
              </a:rPr>
              <a:t>◆ご連絡をいただいた各地域包括支援センターより、お近くのエリア</a:t>
            </a:r>
            <a:endParaRPr kumimoji="1" lang="en-US" altLang="ja-JP" sz="1400" b="1" dirty="0" smtClean="0">
              <a:solidFill>
                <a:schemeClr val="accent6">
                  <a:lumMod val="50000"/>
                </a:schemeClr>
              </a:solidFill>
              <a:latin typeface="+mn-ea"/>
            </a:endParaRPr>
          </a:p>
          <a:p>
            <a:r>
              <a:rPr kumimoji="1" lang="ja-JP" altLang="en-US" sz="1400" b="1" dirty="0">
                <a:solidFill>
                  <a:schemeClr val="accent6">
                    <a:lumMod val="50000"/>
                  </a:schemeClr>
                </a:solidFill>
                <a:latin typeface="+mn-ea"/>
              </a:rPr>
              <a:t>　</a:t>
            </a:r>
            <a:r>
              <a:rPr kumimoji="1" lang="ja-JP" altLang="en-US" sz="1400" b="1" dirty="0" smtClean="0">
                <a:solidFill>
                  <a:schemeClr val="accent6">
                    <a:lumMod val="50000"/>
                  </a:schemeClr>
                </a:solidFill>
                <a:latin typeface="+mn-ea"/>
              </a:rPr>
              <a:t>の在宅介護支援センターにつなぎます。</a:t>
            </a:r>
            <a:endParaRPr kumimoji="1" lang="en-US" altLang="ja-JP" sz="1400" b="1" dirty="0" smtClean="0">
              <a:solidFill>
                <a:schemeClr val="accent6">
                  <a:lumMod val="50000"/>
                </a:schemeClr>
              </a:solidFill>
              <a:latin typeface="+mn-ea"/>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82" y="6099388"/>
            <a:ext cx="616492" cy="707293"/>
          </a:xfrm>
          <a:prstGeom prst="rect">
            <a:avLst/>
          </a:prstGeom>
        </p:spPr>
      </p:pic>
      <p:sp>
        <p:nvSpPr>
          <p:cNvPr id="12" name="テキスト ボックス 11">
            <a:extLst>
              <a:ext uri="{FF2B5EF4-FFF2-40B4-BE49-F238E27FC236}">
                <a16:creationId xmlns:a16="http://schemas.microsoft.com/office/drawing/2014/main" id="{E4C99164-820E-2877-1535-8FB7A99F3CCC}"/>
              </a:ext>
            </a:extLst>
          </p:cNvPr>
          <p:cNvSpPr txBox="1"/>
          <p:nvPr/>
        </p:nvSpPr>
        <p:spPr>
          <a:xfrm>
            <a:off x="522458" y="30981"/>
            <a:ext cx="638115" cy="769441"/>
          </a:xfrm>
          <a:prstGeom prst="rect">
            <a:avLst/>
          </a:prstGeom>
          <a:noFill/>
        </p:spPr>
        <p:txBody>
          <a:bodyPr vert="horz" wrap="square" rtlCol="0">
            <a:spAutoFit/>
          </a:bodyPr>
          <a:lstStyle/>
          <a:p>
            <a:r>
              <a:rPr kumimoji="1" lang="ja-JP" altLang="en-US" sz="4000" b="1" dirty="0" smtClean="0">
                <a:solidFill>
                  <a:schemeClr val="accent6">
                    <a:lumMod val="50000"/>
                  </a:schemeClr>
                </a:solidFill>
                <a:latin typeface="HGP教科書体" panose="02020600000000000000" pitchFamily="18" charset="-128"/>
                <a:ea typeface="HGP教科書体" panose="02020600000000000000" pitchFamily="18" charset="-128"/>
              </a:rPr>
              <a:t>☎</a:t>
            </a:r>
            <a:r>
              <a:rPr kumimoji="1" lang="ja-JP" altLang="en-US" sz="4400" b="1" dirty="0" smtClean="0">
                <a:solidFill>
                  <a:schemeClr val="accent6">
                    <a:lumMod val="50000"/>
                  </a:schemeClr>
                </a:solidFill>
                <a:latin typeface="HGP教科書体" panose="02020600000000000000" pitchFamily="18" charset="-128"/>
                <a:ea typeface="HGP教科書体" panose="02020600000000000000" pitchFamily="18" charset="-128"/>
              </a:rPr>
              <a:t>　　　　　　　　　</a:t>
            </a:r>
            <a:endParaRPr kumimoji="1" lang="ja-JP" altLang="en-US" sz="4400" b="1" dirty="0">
              <a:solidFill>
                <a:schemeClr val="accent6">
                  <a:lumMod val="50000"/>
                </a:schemeClr>
              </a:solidFill>
              <a:latin typeface="HGP教科書体" panose="02020600000000000000" pitchFamily="18" charset="-128"/>
              <a:ea typeface="HGP教科書体" panose="02020600000000000000" pitchFamily="18" charset="-128"/>
            </a:endParaRP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0424" y="5643087"/>
            <a:ext cx="367681" cy="386280"/>
          </a:xfrm>
          <a:prstGeom prst="rect">
            <a:avLst/>
          </a:prstGeom>
        </p:spPr>
      </p:pic>
      <p:sp>
        <p:nvSpPr>
          <p:cNvPr id="18" name="テキスト ボックス 17">
            <a:extLst>
              <a:ext uri="{FF2B5EF4-FFF2-40B4-BE49-F238E27FC236}">
                <a16:creationId xmlns:a16="http://schemas.microsoft.com/office/drawing/2014/main" id="{7E89DCEF-CCA4-AF57-B78C-897B456BFCA8}"/>
              </a:ext>
            </a:extLst>
          </p:cNvPr>
          <p:cNvSpPr txBox="1"/>
          <p:nvPr/>
        </p:nvSpPr>
        <p:spPr>
          <a:xfrm>
            <a:off x="512063" y="7075606"/>
            <a:ext cx="2962468" cy="1600438"/>
          </a:xfrm>
          <a:prstGeom prst="rect">
            <a:avLst/>
          </a:prstGeom>
          <a:noFill/>
        </p:spPr>
        <p:txBody>
          <a:bodyPr vert="horz" wrap="square" rtlCol="0">
            <a:spAutoFit/>
          </a:bodyPr>
          <a:lstStyle/>
          <a:p>
            <a:r>
              <a:rPr kumimoji="1" lang="ja-JP" altLang="en-US" sz="1400" b="1" dirty="0" smtClean="0">
                <a:solidFill>
                  <a:schemeClr val="accent6">
                    <a:lumMod val="50000"/>
                  </a:schemeClr>
                </a:solidFill>
                <a:latin typeface="+mn-ea"/>
              </a:rPr>
              <a:t>◆地区別の連絡先が書いてある</a:t>
            </a:r>
            <a:endParaRPr kumimoji="1" lang="en-US" altLang="ja-JP" sz="1400" b="1" dirty="0" smtClean="0">
              <a:solidFill>
                <a:schemeClr val="accent6">
                  <a:lumMod val="50000"/>
                </a:schemeClr>
              </a:solidFill>
              <a:latin typeface="+mn-ea"/>
            </a:endParaRPr>
          </a:p>
          <a:p>
            <a:r>
              <a:rPr kumimoji="1" lang="ja-JP" altLang="en-US" sz="1400" b="1" dirty="0">
                <a:solidFill>
                  <a:schemeClr val="accent6">
                    <a:lumMod val="50000"/>
                  </a:schemeClr>
                </a:solidFill>
                <a:latin typeface="+mn-ea"/>
              </a:rPr>
              <a:t>　</a:t>
            </a:r>
            <a:r>
              <a:rPr kumimoji="1" lang="ja-JP" altLang="en-US" sz="1400" b="1" dirty="0" smtClean="0">
                <a:solidFill>
                  <a:schemeClr val="accent6">
                    <a:lumMod val="50000"/>
                  </a:schemeClr>
                </a:solidFill>
                <a:latin typeface="+mn-ea"/>
              </a:rPr>
              <a:t>チラシも作成しています。</a:t>
            </a:r>
            <a:endParaRPr kumimoji="1" lang="en-US" altLang="ja-JP" sz="1400" b="1" dirty="0" smtClean="0">
              <a:solidFill>
                <a:schemeClr val="accent6">
                  <a:lumMod val="50000"/>
                </a:schemeClr>
              </a:solidFill>
              <a:latin typeface="+mn-ea"/>
            </a:endParaRPr>
          </a:p>
          <a:p>
            <a:r>
              <a:rPr kumimoji="1" lang="ja-JP" altLang="en-US" sz="1400" b="1" dirty="0">
                <a:solidFill>
                  <a:schemeClr val="accent6">
                    <a:lumMod val="50000"/>
                  </a:schemeClr>
                </a:solidFill>
                <a:latin typeface="+mn-ea"/>
              </a:rPr>
              <a:t>　</a:t>
            </a:r>
            <a:r>
              <a:rPr kumimoji="1" lang="ja-JP" altLang="en-US" sz="1400" b="1" dirty="0" smtClean="0">
                <a:solidFill>
                  <a:schemeClr val="accent6">
                    <a:lumMod val="50000"/>
                  </a:schemeClr>
                </a:solidFill>
                <a:latin typeface="+mn-ea"/>
              </a:rPr>
              <a:t>地域でご活用下さい。</a:t>
            </a:r>
            <a:endParaRPr kumimoji="1" lang="en-US" altLang="ja-JP" sz="1400" b="1" dirty="0" smtClean="0">
              <a:solidFill>
                <a:schemeClr val="accent6">
                  <a:lumMod val="50000"/>
                </a:schemeClr>
              </a:solidFill>
              <a:latin typeface="+mn-ea"/>
            </a:endParaRPr>
          </a:p>
          <a:p>
            <a:endParaRPr kumimoji="1" lang="en-US" altLang="ja-JP" sz="1400" b="1" dirty="0" smtClean="0">
              <a:solidFill>
                <a:schemeClr val="accent6">
                  <a:lumMod val="50000"/>
                </a:schemeClr>
              </a:solidFill>
              <a:latin typeface="+mn-ea"/>
            </a:endParaRPr>
          </a:p>
          <a:p>
            <a:r>
              <a:rPr kumimoji="1" lang="ja-JP" altLang="en-US" sz="1400" b="1" dirty="0" smtClean="0">
                <a:solidFill>
                  <a:schemeClr val="accent6">
                    <a:lumMod val="50000"/>
                  </a:schemeClr>
                </a:solidFill>
                <a:latin typeface="+mn-ea"/>
              </a:rPr>
              <a:t>◆各地域包括支援センター・在宅</a:t>
            </a:r>
            <a:endParaRPr kumimoji="1" lang="en-US" altLang="ja-JP" sz="1400" b="1" dirty="0" smtClean="0">
              <a:solidFill>
                <a:schemeClr val="accent6">
                  <a:lumMod val="50000"/>
                </a:schemeClr>
              </a:solidFill>
              <a:latin typeface="+mn-ea"/>
            </a:endParaRPr>
          </a:p>
          <a:p>
            <a:r>
              <a:rPr kumimoji="1" lang="ja-JP" altLang="en-US" sz="1400" b="1" dirty="0">
                <a:solidFill>
                  <a:schemeClr val="accent6">
                    <a:lumMod val="50000"/>
                  </a:schemeClr>
                </a:solidFill>
                <a:latin typeface="+mn-ea"/>
              </a:rPr>
              <a:t>　</a:t>
            </a:r>
            <a:r>
              <a:rPr kumimoji="1" lang="ja-JP" altLang="en-US" sz="1400" b="1" dirty="0" smtClean="0">
                <a:solidFill>
                  <a:schemeClr val="accent6">
                    <a:lumMod val="50000"/>
                  </a:schemeClr>
                </a:solidFill>
                <a:latin typeface="+mn-ea"/>
              </a:rPr>
              <a:t>支援センター等で配布していま</a:t>
            </a:r>
            <a:endParaRPr kumimoji="1" lang="en-US" altLang="ja-JP" sz="1400" b="1" dirty="0" smtClean="0">
              <a:solidFill>
                <a:schemeClr val="accent6">
                  <a:lumMod val="50000"/>
                </a:schemeClr>
              </a:solidFill>
              <a:latin typeface="+mn-ea"/>
            </a:endParaRPr>
          </a:p>
          <a:p>
            <a:r>
              <a:rPr kumimoji="1" lang="ja-JP" altLang="en-US" sz="1400" b="1" dirty="0">
                <a:solidFill>
                  <a:schemeClr val="accent6">
                    <a:lumMod val="50000"/>
                  </a:schemeClr>
                </a:solidFill>
                <a:latin typeface="+mn-ea"/>
              </a:rPr>
              <a:t>　</a:t>
            </a:r>
            <a:r>
              <a:rPr kumimoji="1" lang="ja-JP" altLang="en-US" sz="1400" b="1" dirty="0" smtClean="0">
                <a:solidFill>
                  <a:schemeClr val="accent6">
                    <a:lumMod val="50000"/>
                  </a:schemeClr>
                </a:solidFill>
                <a:latin typeface="+mn-ea"/>
              </a:rPr>
              <a:t>す。</a:t>
            </a:r>
            <a:endParaRPr kumimoji="1" lang="ja-JP" altLang="en-US" sz="1400" b="1" dirty="0">
              <a:solidFill>
                <a:schemeClr val="accent6">
                  <a:lumMod val="50000"/>
                </a:schemeClr>
              </a:solidFill>
              <a:latin typeface="+mn-ea"/>
            </a:endParaRPr>
          </a:p>
        </p:txBody>
      </p:sp>
      <p:graphicFrame>
        <p:nvGraphicFramePr>
          <p:cNvPr id="20" name="コンテンツ プレースホルダー 4"/>
          <p:cNvGraphicFramePr>
            <a:graphicFrameLocks noGrp="1"/>
          </p:cNvGraphicFramePr>
          <p:nvPr>
            <p:ph idx="1"/>
            <p:extLst>
              <p:ext uri="{D42A27DB-BD31-4B8C-83A1-F6EECF244321}">
                <p14:modId xmlns:p14="http://schemas.microsoft.com/office/powerpoint/2010/main" val="4096726050"/>
              </p:ext>
            </p:extLst>
          </p:nvPr>
        </p:nvGraphicFramePr>
        <p:xfrm>
          <a:off x="648460" y="714133"/>
          <a:ext cx="5468296" cy="4329180"/>
        </p:xfrm>
        <a:graphic>
          <a:graphicData uri="http://schemas.openxmlformats.org/drawingml/2006/table">
            <a:tbl>
              <a:tblPr firstRow="1" bandRow="1">
                <a:tableStyleId>{21E4AEA4-8DFA-4A89-87EB-49C32662AFE0}</a:tableStyleId>
              </a:tblPr>
              <a:tblGrid>
                <a:gridCol w="3194996">
                  <a:extLst>
                    <a:ext uri="{9D8B030D-6E8A-4147-A177-3AD203B41FA5}">
                      <a16:colId xmlns:a16="http://schemas.microsoft.com/office/drawing/2014/main" val="4269387651"/>
                    </a:ext>
                  </a:extLst>
                </a:gridCol>
                <a:gridCol w="2273300">
                  <a:extLst>
                    <a:ext uri="{9D8B030D-6E8A-4147-A177-3AD203B41FA5}">
                      <a16:colId xmlns:a16="http://schemas.microsoft.com/office/drawing/2014/main" val="3171683983"/>
                    </a:ext>
                  </a:extLst>
                </a:gridCol>
              </a:tblGrid>
              <a:tr h="288000">
                <a:tc>
                  <a:txBody>
                    <a:bodyPr/>
                    <a:lstStyle/>
                    <a:p>
                      <a:pPr algn="ctr"/>
                      <a:r>
                        <a:rPr kumimoji="1" lang="ja-JP" altLang="en-US" dirty="0" smtClean="0">
                          <a:solidFill>
                            <a:schemeClr val="tx1"/>
                          </a:solidFill>
                        </a:rPr>
                        <a:t>地域包括支援センター</a:t>
                      </a:r>
                      <a:endParaRPr kumimoji="1" lang="zh-TW" altLang="en-US" dirty="0" smtClean="0">
                        <a:solidFill>
                          <a:schemeClr val="tx1"/>
                        </a:solidFill>
                      </a:endParaRPr>
                    </a:p>
                  </a:txBody>
                  <a:tcPr anchor="ctr"/>
                </a:tc>
                <a:tc>
                  <a:txBody>
                    <a:bodyPr/>
                    <a:lstStyle/>
                    <a:p>
                      <a:pPr algn="ctr"/>
                      <a:r>
                        <a:rPr kumimoji="1" lang="ja-JP" altLang="en-US" dirty="0" smtClean="0">
                          <a:solidFill>
                            <a:schemeClr val="tx1"/>
                          </a:solidFill>
                        </a:rPr>
                        <a:t>担当地区コミュニティ</a:t>
                      </a:r>
                    </a:p>
                  </a:txBody>
                  <a:tcPr anchor="ctr"/>
                </a:tc>
                <a:extLst>
                  <a:ext uri="{0D108BD9-81ED-4DB2-BD59-A6C34878D82A}">
                    <a16:rowId xmlns:a16="http://schemas.microsoft.com/office/drawing/2014/main" val="1282773782"/>
                  </a:ext>
                </a:extLst>
              </a:tr>
              <a:tr h="288000">
                <a:tc>
                  <a:txBody>
                    <a:bodyPr/>
                    <a:lstStyle/>
                    <a:p>
                      <a:r>
                        <a:rPr kumimoji="1" lang="ja-JP" altLang="en-US" sz="1200" b="1" dirty="0" smtClean="0"/>
                        <a:t>中部　　　　　　　　　</a:t>
                      </a:r>
                      <a:r>
                        <a:rPr kumimoji="1" lang="ja-JP" altLang="en-US" sz="1200" dirty="0" smtClean="0"/>
                        <a:t>４２３－２５５１</a:t>
                      </a:r>
                    </a:p>
                  </a:txBody>
                  <a:tcPr anchor="ctr"/>
                </a:tc>
                <a:tc>
                  <a:txBody>
                    <a:bodyPr/>
                    <a:lstStyle/>
                    <a:p>
                      <a:r>
                        <a:rPr kumimoji="1" lang="ja-JP" altLang="en-US" sz="1200" dirty="0" smtClean="0"/>
                        <a:t>夏見、高根・金杉</a:t>
                      </a:r>
                      <a:endParaRPr kumimoji="1" lang="ja-JP" altLang="en-US" sz="1200" dirty="0"/>
                    </a:p>
                  </a:txBody>
                  <a:tcPr anchor="ctr"/>
                </a:tc>
                <a:extLst>
                  <a:ext uri="{0D108BD9-81ED-4DB2-BD59-A6C34878D82A}">
                    <a16:rowId xmlns:a16="http://schemas.microsoft.com/office/drawing/2014/main" val="2770180721"/>
                  </a:ext>
                </a:extLst>
              </a:tr>
              <a:tr h="288000">
                <a:tc>
                  <a:txBody>
                    <a:bodyPr/>
                    <a:lstStyle/>
                    <a:p>
                      <a:r>
                        <a:rPr kumimoji="1" lang="ja-JP" altLang="en-US" sz="1200" b="1" dirty="0" smtClean="0"/>
                        <a:t>新高根・芝山、高根台　</a:t>
                      </a:r>
                      <a:r>
                        <a:rPr kumimoji="1" lang="ja-JP" altLang="en-US" sz="1200" dirty="0" smtClean="0"/>
                        <a:t>４０４－７０６１</a:t>
                      </a:r>
                      <a:endParaRPr kumimoji="1" lang="ja-JP" altLang="en-US" sz="1200" dirty="0"/>
                    </a:p>
                  </a:txBody>
                  <a:tcPr anchor="ctr"/>
                </a:tc>
                <a:tc>
                  <a:txBody>
                    <a:bodyPr/>
                    <a:lstStyle/>
                    <a:p>
                      <a:r>
                        <a:rPr kumimoji="1" lang="ja-JP" altLang="en-US" sz="1200" dirty="0" smtClean="0"/>
                        <a:t>新高根・芝山、高根台</a:t>
                      </a:r>
                      <a:endParaRPr kumimoji="1" lang="ja-JP" altLang="en-US" sz="1200" dirty="0"/>
                    </a:p>
                  </a:txBody>
                  <a:tcPr anchor="ctr"/>
                </a:tc>
                <a:extLst>
                  <a:ext uri="{0D108BD9-81ED-4DB2-BD59-A6C34878D82A}">
                    <a16:rowId xmlns:a16="http://schemas.microsoft.com/office/drawing/2014/main" val="2079802248"/>
                  </a:ext>
                </a:extLst>
              </a:tr>
              <a:tr h="288000">
                <a:tc>
                  <a:txBody>
                    <a:bodyPr/>
                    <a:lstStyle/>
                    <a:p>
                      <a:r>
                        <a:rPr kumimoji="1" lang="ja-JP" altLang="en-US" sz="1200" b="1" dirty="0" smtClean="0"/>
                        <a:t>東部　　　　　　　　　</a:t>
                      </a:r>
                      <a:r>
                        <a:rPr kumimoji="1" lang="ja-JP" altLang="en-US" sz="1200" dirty="0" smtClean="0"/>
                        <a:t>４９０－４１７１</a:t>
                      </a:r>
                    </a:p>
                  </a:txBody>
                  <a:tcPr anchor="ctr"/>
                </a:tc>
                <a:tc>
                  <a:txBody>
                    <a:bodyPr/>
                    <a:lstStyle/>
                    <a:p>
                      <a:r>
                        <a:rPr kumimoji="1" lang="ja-JP" altLang="en-US" sz="1200" dirty="0" smtClean="0"/>
                        <a:t>二宮・飯山満、薬円台</a:t>
                      </a:r>
                      <a:endParaRPr kumimoji="1" lang="ja-JP" altLang="en-US" sz="1200" dirty="0"/>
                    </a:p>
                  </a:txBody>
                  <a:tcPr anchor="ctr"/>
                </a:tc>
                <a:extLst>
                  <a:ext uri="{0D108BD9-81ED-4DB2-BD59-A6C34878D82A}">
                    <a16:rowId xmlns:a16="http://schemas.microsoft.com/office/drawing/2014/main" val="1012489778"/>
                  </a:ext>
                </a:extLst>
              </a:tr>
              <a:tr h="288000">
                <a:tc>
                  <a:txBody>
                    <a:bodyPr/>
                    <a:lstStyle/>
                    <a:p>
                      <a:r>
                        <a:rPr kumimoji="1" lang="ja-JP" altLang="en-US" sz="1200" b="1" dirty="0" smtClean="0"/>
                        <a:t>前原　　　　　　　　　</a:t>
                      </a:r>
                      <a:r>
                        <a:rPr kumimoji="1" lang="ja-JP" altLang="en-US" sz="1200" dirty="0" smtClean="0"/>
                        <a:t>４０３－３２０１</a:t>
                      </a:r>
                      <a:endParaRPr kumimoji="1" lang="ja-JP" altLang="en-US" sz="1200" dirty="0"/>
                    </a:p>
                  </a:txBody>
                  <a:tcPr anchor="ctr"/>
                </a:tc>
                <a:tc>
                  <a:txBody>
                    <a:bodyPr/>
                    <a:lstStyle/>
                    <a:p>
                      <a:r>
                        <a:rPr kumimoji="1" lang="ja-JP" altLang="en-US" sz="1200" dirty="0" smtClean="0"/>
                        <a:t>前原</a:t>
                      </a:r>
                      <a:endParaRPr kumimoji="1" lang="ja-JP" altLang="en-US" sz="1200" dirty="0"/>
                    </a:p>
                  </a:txBody>
                  <a:tcPr anchor="ctr"/>
                </a:tc>
                <a:extLst>
                  <a:ext uri="{0D108BD9-81ED-4DB2-BD59-A6C34878D82A}">
                    <a16:rowId xmlns:a16="http://schemas.microsoft.com/office/drawing/2014/main" val="2380942988"/>
                  </a:ext>
                </a:extLst>
              </a:tr>
              <a:tr h="288000">
                <a:tc>
                  <a:txBody>
                    <a:bodyPr/>
                    <a:lstStyle/>
                    <a:p>
                      <a:r>
                        <a:rPr kumimoji="1" lang="ja-JP" altLang="en-US" sz="1200" b="1" dirty="0" smtClean="0"/>
                        <a:t>三山・田喜野井　　　　</a:t>
                      </a:r>
                      <a:r>
                        <a:rPr kumimoji="1" lang="ja-JP" altLang="en-US" sz="1200" dirty="0" smtClean="0"/>
                        <a:t>４０３－５１５５</a:t>
                      </a:r>
                      <a:endParaRPr kumimoji="1" lang="ja-JP" altLang="en-US" sz="1200" dirty="0"/>
                    </a:p>
                  </a:txBody>
                  <a:tcPr anchor="ctr"/>
                </a:tc>
                <a:tc>
                  <a:txBody>
                    <a:bodyPr/>
                    <a:lstStyle/>
                    <a:p>
                      <a:r>
                        <a:rPr kumimoji="1" lang="ja-JP" altLang="en-US" sz="1200" dirty="0" smtClean="0"/>
                        <a:t>三山・田喜野井</a:t>
                      </a:r>
                      <a:endParaRPr kumimoji="1" lang="ja-JP" altLang="en-US" sz="1200" dirty="0"/>
                    </a:p>
                  </a:txBody>
                  <a:tcPr anchor="ctr"/>
                </a:tc>
                <a:extLst>
                  <a:ext uri="{0D108BD9-81ED-4DB2-BD59-A6C34878D82A}">
                    <a16:rowId xmlns:a16="http://schemas.microsoft.com/office/drawing/2014/main" val="4272058718"/>
                  </a:ext>
                </a:extLst>
              </a:tr>
              <a:tr h="288000">
                <a:tc>
                  <a:txBody>
                    <a:bodyPr/>
                    <a:lstStyle/>
                    <a:p>
                      <a:r>
                        <a:rPr kumimoji="1" lang="ja-JP" altLang="en-US" sz="1200" b="1" dirty="0" smtClean="0"/>
                        <a:t>習志野台　　　　　　　</a:t>
                      </a:r>
                      <a:r>
                        <a:rPr kumimoji="1" lang="ja-JP" altLang="en-US" sz="1200" dirty="0" smtClean="0"/>
                        <a:t>４６２－０００２</a:t>
                      </a:r>
                      <a:endParaRPr kumimoji="1" lang="ja-JP" altLang="en-US" sz="1200" dirty="0"/>
                    </a:p>
                  </a:txBody>
                  <a:tcPr anchor="ctr"/>
                </a:tc>
                <a:tc>
                  <a:txBody>
                    <a:bodyPr/>
                    <a:lstStyle/>
                    <a:p>
                      <a:r>
                        <a:rPr kumimoji="1" lang="ja-JP" altLang="en-US" sz="1200" dirty="0" smtClean="0"/>
                        <a:t>習志野台</a:t>
                      </a:r>
                      <a:endParaRPr kumimoji="1" lang="ja-JP" altLang="en-US" sz="1200" dirty="0"/>
                    </a:p>
                  </a:txBody>
                  <a:tcPr anchor="ctr"/>
                </a:tc>
                <a:extLst>
                  <a:ext uri="{0D108BD9-81ED-4DB2-BD59-A6C34878D82A}">
                    <a16:rowId xmlns:a16="http://schemas.microsoft.com/office/drawing/2014/main" val="2237567596"/>
                  </a:ext>
                </a:extLst>
              </a:tr>
              <a:tr h="288000">
                <a:tc>
                  <a:txBody>
                    <a:bodyPr/>
                    <a:lstStyle/>
                    <a:p>
                      <a:r>
                        <a:rPr kumimoji="1" lang="ja-JP" altLang="en-US" sz="1200" b="1" dirty="0" smtClean="0"/>
                        <a:t>西部　　　　　</a:t>
                      </a:r>
                      <a:r>
                        <a:rPr kumimoji="1" lang="ja-JP" altLang="en-US" sz="1200" b="0" dirty="0" smtClean="0"/>
                        <a:t>０４７－</a:t>
                      </a:r>
                      <a:r>
                        <a:rPr kumimoji="1" lang="ja-JP" altLang="en-US" sz="1200" dirty="0" smtClean="0"/>
                        <a:t>３０２－２６２８</a:t>
                      </a:r>
                    </a:p>
                  </a:txBody>
                  <a:tcPr anchor="ctr"/>
                </a:tc>
                <a:tc>
                  <a:txBody>
                    <a:bodyPr/>
                    <a:lstStyle/>
                    <a:p>
                      <a:r>
                        <a:rPr kumimoji="1" lang="ja-JP" altLang="en-US" sz="1200" dirty="0" smtClean="0"/>
                        <a:t>葛飾、中山</a:t>
                      </a:r>
                      <a:endParaRPr kumimoji="1" lang="en-US" altLang="ja-JP" sz="1200" dirty="0" smtClean="0"/>
                    </a:p>
                  </a:txBody>
                  <a:tcPr anchor="ctr"/>
                </a:tc>
                <a:extLst>
                  <a:ext uri="{0D108BD9-81ED-4DB2-BD59-A6C34878D82A}">
                    <a16:rowId xmlns:a16="http://schemas.microsoft.com/office/drawing/2014/main" val="3300066513"/>
                  </a:ext>
                </a:extLst>
              </a:tr>
              <a:tr h="288000">
                <a:tc>
                  <a:txBody>
                    <a:bodyPr/>
                    <a:lstStyle/>
                    <a:p>
                      <a:r>
                        <a:rPr kumimoji="1" lang="ja-JP" altLang="en-US" sz="1200" b="1" dirty="0" smtClean="0"/>
                        <a:t>塚田　　　　　　　　　</a:t>
                      </a:r>
                      <a:r>
                        <a:rPr kumimoji="1" lang="ja-JP" altLang="en-US" sz="1200" dirty="0" smtClean="0"/>
                        <a:t>４０４－７２２１</a:t>
                      </a:r>
                    </a:p>
                  </a:txBody>
                  <a:tcPr anchor="ctr"/>
                </a:tc>
                <a:tc>
                  <a:txBody>
                    <a:bodyPr/>
                    <a:lstStyle/>
                    <a:p>
                      <a:r>
                        <a:rPr kumimoji="1" lang="ja-JP" altLang="en-US" sz="1200" dirty="0" smtClean="0"/>
                        <a:t>塚田</a:t>
                      </a:r>
                      <a:endParaRPr kumimoji="1" lang="en-US" altLang="ja-JP" sz="1200" dirty="0" smtClean="0"/>
                    </a:p>
                  </a:txBody>
                  <a:tcPr anchor="ctr"/>
                </a:tc>
                <a:extLst>
                  <a:ext uri="{0D108BD9-81ED-4DB2-BD59-A6C34878D82A}">
                    <a16:rowId xmlns:a16="http://schemas.microsoft.com/office/drawing/2014/main" val="3129236160"/>
                  </a:ext>
                </a:extLst>
              </a:tr>
              <a:tr h="288000">
                <a:tc>
                  <a:txBody>
                    <a:bodyPr/>
                    <a:lstStyle/>
                    <a:p>
                      <a:r>
                        <a:rPr kumimoji="1" lang="ja-JP" altLang="en-US" sz="1200" b="1" dirty="0" smtClean="0"/>
                        <a:t>法典　　　　　　　　　</a:t>
                      </a:r>
                      <a:r>
                        <a:rPr kumimoji="1" lang="ja-JP" altLang="en-US" sz="1200" dirty="0" smtClean="0"/>
                        <a:t>４３０－４１４０</a:t>
                      </a:r>
                      <a:endParaRPr kumimoji="1" lang="ja-JP" altLang="en-US" sz="1200" dirty="0"/>
                    </a:p>
                  </a:txBody>
                  <a:tcPr anchor="ctr"/>
                </a:tc>
                <a:tc>
                  <a:txBody>
                    <a:bodyPr/>
                    <a:lstStyle/>
                    <a:p>
                      <a:r>
                        <a:rPr kumimoji="1" lang="ja-JP" altLang="en-US" sz="1200" dirty="0" smtClean="0"/>
                        <a:t>法典</a:t>
                      </a:r>
                      <a:endParaRPr kumimoji="1" lang="en-US" altLang="ja-JP" sz="1200" dirty="0" smtClean="0"/>
                    </a:p>
                  </a:txBody>
                  <a:tcPr anchor="ctr"/>
                </a:tc>
                <a:extLst>
                  <a:ext uri="{0D108BD9-81ED-4DB2-BD59-A6C34878D82A}">
                    <a16:rowId xmlns:a16="http://schemas.microsoft.com/office/drawing/2014/main" val="2855960580"/>
                  </a:ext>
                </a:extLst>
              </a:tr>
              <a:tr h="288000">
                <a:tc>
                  <a:txBody>
                    <a:bodyPr/>
                    <a:lstStyle/>
                    <a:p>
                      <a:r>
                        <a:rPr kumimoji="1" lang="ja-JP" altLang="en-US" sz="1200" b="1" dirty="0" smtClean="0"/>
                        <a:t>南部　　　　　　　　　</a:t>
                      </a:r>
                      <a:r>
                        <a:rPr kumimoji="1" lang="ja-JP" altLang="en-US" sz="1200" dirty="0" smtClean="0"/>
                        <a:t>４３６－２８８３</a:t>
                      </a:r>
                    </a:p>
                  </a:txBody>
                  <a:tcPr anchor="ctr"/>
                </a:tc>
                <a:tc>
                  <a:txBody>
                    <a:bodyPr/>
                    <a:lstStyle/>
                    <a:p>
                      <a:r>
                        <a:rPr kumimoji="1" lang="ja-JP" altLang="en-US" sz="1200" dirty="0" smtClean="0"/>
                        <a:t>湊町、海神</a:t>
                      </a:r>
                      <a:endParaRPr kumimoji="1" lang="ja-JP" altLang="en-US" sz="1200" dirty="0"/>
                    </a:p>
                  </a:txBody>
                  <a:tcPr anchor="ctr"/>
                </a:tc>
                <a:extLst>
                  <a:ext uri="{0D108BD9-81ED-4DB2-BD59-A6C34878D82A}">
                    <a16:rowId xmlns:a16="http://schemas.microsoft.com/office/drawing/2014/main" val="333788632"/>
                  </a:ext>
                </a:extLst>
              </a:tr>
              <a:tr h="288000">
                <a:tc>
                  <a:txBody>
                    <a:bodyPr/>
                    <a:lstStyle/>
                    <a:p>
                      <a:r>
                        <a:rPr kumimoji="1" lang="ja-JP" altLang="en-US" sz="1200" b="1" dirty="0" smtClean="0"/>
                        <a:t>宮本・本町　　　　　　</a:t>
                      </a:r>
                      <a:r>
                        <a:rPr kumimoji="1" lang="ja-JP" altLang="en-US" sz="1200" dirty="0" smtClean="0"/>
                        <a:t>４０１－０３４１</a:t>
                      </a:r>
                    </a:p>
                  </a:txBody>
                  <a:tcPr anchor="ctr"/>
                </a:tc>
                <a:tc>
                  <a:txBody>
                    <a:bodyPr/>
                    <a:lstStyle/>
                    <a:p>
                      <a:r>
                        <a:rPr kumimoji="1" lang="ja-JP" altLang="en-US" sz="1200" dirty="0" smtClean="0"/>
                        <a:t>宮本、本町</a:t>
                      </a:r>
                      <a:endParaRPr kumimoji="1" lang="ja-JP" altLang="en-US" sz="1200" dirty="0"/>
                    </a:p>
                  </a:txBody>
                  <a:tcPr anchor="ctr"/>
                </a:tc>
                <a:extLst>
                  <a:ext uri="{0D108BD9-81ED-4DB2-BD59-A6C34878D82A}">
                    <a16:rowId xmlns:a16="http://schemas.microsoft.com/office/drawing/2014/main" val="670294801"/>
                  </a:ext>
                </a:extLst>
              </a:tr>
              <a:tr h="288000">
                <a:tc>
                  <a:txBody>
                    <a:bodyPr/>
                    <a:lstStyle/>
                    <a:p>
                      <a:r>
                        <a:rPr kumimoji="1" lang="ja-JP" altLang="en-US" sz="1200" b="1" dirty="0" smtClean="0"/>
                        <a:t>北部　　　　　　　　　</a:t>
                      </a:r>
                      <a:r>
                        <a:rPr kumimoji="1" lang="ja-JP" altLang="en-US" sz="1200" dirty="0" smtClean="0"/>
                        <a:t>４４０－７９３５</a:t>
                      </a:r>
                    </a:p>
                  </a:txBody>
                  <a:tcPr anchor="ctr"/>
                </a:tc>
                <a:tc>
                  <a:txBody>
                    <a:bodyPr/>
                    <a:lstStyle/>
                    <a:p>
                      <a:r>
                        <a:rPr kumimoji="1" lang="ja-JP" altLang="en-US" sz="1200" dirty="0" smtClean="0"/>
                        <a:t>三咲、松が丘、大穴</a:t>
                      </a:r>
                      <a:endParaRPr kumimoji="1" lang="ja-JP" altLang="en-US" sz="1200" dirty="0"/>
                    </a:p>
                  </a:txBody>
                  <a:tcPr anchor="ctr"/>
                </a:tc>
                <a:extLst>
                  <a:ext uri="{0D108BD9-81ED-4DB2-BD59-A6C34878D82A}">
                    <a16:rowId xmlns:a16="http://schemas.microsoft.com/office/drawing/2014/main" val="2553369046"/>
                  </a:ext>
                </a:extLst>
              </a:tr>
              <a:tr h="288000">
                <a:tc>
                  <a:txBody>
                    <a:bodyPr/>
                    <a:lstStyle/>
                    <a:p>
                      <a:r>
                        <a:rPr kumimoji="1" lang="ja-JP" altLang="en-US" sz="1200" b="1" dirty="0" smtClean="0"/>
                        <a:t>二和・八木が谷　　　　</a:t>
                      </a:r>
                      <a:r>
                        <a:rPr kumimoji="1" lang="ja-JP" altLang="en-US" sz="1200" dirty="0" smtClean="0"/>
                        <a:t>４４８－７１１５</a:t>
                      </a:r>
                    </a:p>
                  </a:txBody>
                  <a:tcPr anchor="ctr"/>
                </a:tc>
                <a:tc>
                  <a:txBody>
                    <a:bodyPr/>
                    <a:lstStyle/>
                    <a:p>
                      <a:r>
                        <a:rPr kumimoji="1" lang="ja-JP" altLang="en-US" sz="1200" dirty="0" smtClean="0"/>
                        <a:t>二和、八木が谷</a:t>
                      </a:r>
                      <a:endParaRPr kumimoji="1" lang="ja-JP" altLang="en-US" sz="1200" dirty="0"/>
                    </a:p>
                  </a:txBody>
                  <a:tcPr anchor="ctr"/>
                </a:tc>
                <a:extLst>
                  <a:ext uri="{0D108BD9-81ED-4DB2-BD59-A6C34878D82A}">
                    <a16:rowId xmlns:a16="http://schemas.microsoft.com/office/drawing/2014/main" val="2946432445"/>
                  </a:ext>
                </a:extLst>
              </a:tr>
              <a:tr h="288000">
                <a:tc>
                  <a:txBody>
                    <a:bodyPr/>
                    <a:lstStyle/>
                    <a:p>
                      <a:r>
                        <a:rPr kumimoji="1" lang="ja-JP" altLang="en-US" sz="1200" b="1" dirty="0" smtClean="0"/>
                        <a:t>豊富・坪井　　　　　　</a:t>
                      </a:r>
                      <a:r>
                        <a:rPr kumimoji="1" lang="ja-JP" altLang="en-US" sz="1200" dirty="0" smtClean="0"/>
                        <a:t>４５７－３３３１</a:t>
                      </a:r>
                    </a:p>
                  </a:txBody>
                  <a:tcPr anchor="ctr"/>
                </a:tc>
                <a:tc>
                  <a:txBody>
                    <a:bodyPr/>
                    <a:lstStyle/>
                    <a:p>
                      <a:r>
                        <a:rPr kumimoji="1" lang="ja-JP" altLang="en-US" sz="1200" dirty="0" smtClean="0"/>
                        <a:t>豊富、坪井</a:t>
                      </a:r>
                      <a:endParaRPr kumimoji="1" lang="ja-JP" altLang="en-US" sz="1200" dirty="0"/>
                    </a:p>
                  </a:txBody>
                  <a:tcPr anchor="ctr"/>
                </a:tc>
                <a:extLst>
                  <a:ext uri="{0D108BD9-81ED-4DB2-BD59-A6C34878D82A}">
                    <a16:rowId xmlns:a16="http://schemas.microsoft.com/office/drawing/2014/main" val="3501239543"/>
                  </a:ext>
                </a:extLst>
              </a:tr>
            </a:tbl>
          </a:graphicData>
        </a:graphic>
      </p:graphicFrame>
      <p:sp>
        <p:nvSpPr>
          <p:cNvPr id="21" name="テキスト ボックス 20">
            <a:extLst>
              <a:ext uri="{FF2B5EF4-FFF2-40B4-BE49-F238E27FC236}">
                <a16:creationId xmlns:a16="http://schemas.microsoft.com/office/drawing/2014/main" id="{7E89DCEF-CCA4-AF57-B78C-897B456BFCA8}"/>
              </a:ext>
            </a:extLst>
          </p:cNvPr>
          <p:cNvSpPr txBox="1"/>
          <p:nvPr/>
        </p:nvSpPr>
        <p:spPr>
          <a:xfrm>
            <a:off x="545431" y="8760433"/>
            <a:ext cx="2348710" cy="261610"/>
          </a:xfrm>
          <a:prstGeom prst="rect">
            <a:avLst/>
          </a:prstGeom>
          <a:noFill/>
        </p:spPr>
        <p:txBody>
          <a:bodyPr vert="horz" wrap="square" rtlCol="0">
            <a:spAutoFit/>
          </a:bodyPr>
          <a:lstStyle/>
          <a:p>
            <a:r>
              <a:rPr kumimoji="1" lang="ja-JP" altLang="en-US" sz="1100" b="1" dirty="0" smtClean="0">
                <a:solidFill>
                  <a:schemeClr val="accent6">
                    <a:lumMod val="50000"/>
                  </a:schemeClr>
                </a:solidFill>
                <a:latin typeface="+mn-ea"/>
              </a:rPr>
              <a:t>右記コードからも取り出せます</a:t>
            </a:r>
            <a:endParaRPr kumimoji="1" lang="ja-JP" altLang="en-US" sz="1100" b="1" dirty="0">
              <a:solidFill>
                <a:schemeClr val="accent6">
                  <a:lumMod val="50000"/>
                </a:schemeClr>
              </a:solidFill>
              <a:latin typeface="+mn-ea"/>
            </a:endParaRP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78474">
            <a:off x="3499170" y="7216960"/>
            <a:ext cx="1088661" cy="1549073"/>
          </a:xfrm>
          <a:prstGeom prst="rect">
            <a:avLst/>
          </a:prstGeom>
        </p:spPr>
      </p:pic>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87205">
            <a:off x="4983890" y="7210351"/>
            <a:ext cx="1094890" cy="1557649"/>
          </a:xfrm>
          <a:prstGeom prst="rect">
            <a:avLst/>
          </a:prstGeom>
        </p:spPr>
      </p:pic>
      <p:sp>
        <p:nvSpPr>
          <p:cNvPr id="24" name="テキスト ボックス 23">
            <a:extLst>
              <a:ext uri="{FF2B5EF4-FFF2-40B4-BE49-F238E27FC236}">
                <a16:creationId xmlns:a16="http://schemas.microsoft.com/office/drawing/2014/main" id="{7E89DCEF-CCA4-AF57-B78C-897B456BFCA8}"/>
              </a:ext>
            </a:extLst>
          </p:cNvPr>
          <p:cNvSpPr txBox="1"/>
          <p:nvPr/>
        </p:nvSpPr>
        <p:spPr>
          <a:xfrm>
            <a:off x="3982562" y="8745650"/>
            <a:ext cx="647757" cy="307777"/>
          </a:xfrm>
          <a:prstGeom prst="rect">
            <a:avLst/>
          </a:prstGeom>
          <a:noFill/>
        </p:spPr>
        <p:txBody>
          <a:bodyPr vert="horz" wrap="square" rtlCol="0">
            <a:spAutoFit/>
          </a:bodyPr>
          <a:lstStyle/>
          <a:p>
            <a:r>
              <a:rPr kumimoji="1" lang="ja-JP" altLang="en-US" sz="1400" b="1" dirty="0" smtClean="0">
                <a:solidFill>
                  <a:schemeClr val="accent6">
                    <a:lumMod val="50000"/>
                  </a:schemeClr>
                </a:solidFill>
                <a:latin typeface="+mn-ea"/>
              </a:rPr>
              <a:t>表</a:t>
            </a:r>
            <a:r>
              <a:rPr kumimoji="1" lang="ja-JP" altLang="en-US" sz="1400" b="1" dirty="0">
                <a:solidFill>
                  <a:schemeClr val="accent6">
                    <a:lumMod val="50000"/>
                  </a:schemeClr>
                </a:solidFill>
                <a:latin typeface="+mn-ea"/>
              </a:rPr>
              <a:t>面</a:t>
            </a:r>
          </a:p>
        </p:txBody>
      </p:sp>
      <p:sp>
        <p:nvSpPr>
          <p:cNvPr id="25" name="テキスト ボックス 24">
            <a:extLst>
              <a:ext uri="{FF2B5EF4-FFF2-40B4-BE49-F238E27FC236}">
                <a16:creationId xmlns:a16="http://schemas.microsoft.com/office/drawing/2014/main" id="{7E89DCEF-CCA4-AF57-B78C-897B456BFCA8}"/>
              </a:ext>
            </a:extLst>
          </p:cNvPr>
          <p:cNvSpPr txBox="1"/>
          <p:nvPr/>
        </p:nvSpPr>
        <p:spPr>
          <a:xfrm>
            <a:off x="5041150" y="8751383"/>
            <a:ext cx="647757" cy="307777"/>
          </a:xfrm>
          <a:prstGeom prst="rect">
            <a:avLst/>
          </a:prstGeom>
          <a:noFill/>
        </p:spPr>
        <p:txBody>
          <a:bodyPr vert="horz" wrap="square" rtlCol="0">
            <a:spAutoFit/>
          </a:bodyPr>
          <a:lstStyle/>
          <a:p>
            <a:r>
              <a:rPr kumimoji="1" lang="ja-JP" altLang="en-US" sz="1400" b="1" dirty="0">
                <a:solidFill>
                  <a:schemeClr val="accent6">
                    <a:lumMod val="50000"/>
                  </a:schemeClr>
                </a:solidFill>
                <a:latin typeface="+mn-ea"/>
              </a:rPr>
              <a:t>裏</a:t>
            </a:r>
            <a:r>
              <a:rPr kumimoji="1" lang="ja-JP" altLang="en-US" sz="1400" b="1" dirty="0" smtClean="0">
                <a:solidFill>
                  <a:schemeClr val="accent6">
                    <a:lumMod val="50000"/>
                  </a:schemeClr>
                </a:solidFill>
                <a:latin typeface="+mn-ea"/>
              </a:rPr>
              <a:t>面</a:t>
            </a:r>
            <a:endParaRPr kumimoji="1" lang="ja-JP" altLang="en-US" sz="1400" b="1" dirty="0">
              <a:solidFill>
                <a:schemeClr val="accent6">
                  <a:lumMod val="50000"/>
                </a:schemeClr>
              </a:solidFill>
              <a:latin typeface="+mn-ea"/>
            </a:endParaRPr>
          </a:p>
        </p:txBody>
      </p:sp>
      <p:pic>
        <p:nvPicPr>
          <p:cNvPr id="27" name="図 26"/>
          <p:cNvPicPr/>
          <p:nvPr/>
        </p:nvPicPr>
        <p:blipFill>
          <a:blip r:embed="rId8" cstate="print">
            <a:extLst>
              <a:ext uri="{28A0092B-C50C-407E-A947-70E740481C1C}">
                <a14:useLocalDpi xmlns:a14="http://schemas.microsoft.com/office/drawing/2010/main" val="0"/>
              </a:ext>
            </a:extLst>
          </a:blip>
          <a:stretch>
            <a:fillRect/>
          </a:stretch>
        </p:blipFill>
        <p:spPr>
          <a:xfrm>
            <a:off x="1773702" y="6099388"/>
            <a:ext cx="647445" cy="624171"/>
          </a:xfrm>
          <a:prstGeom prst="rect">
            <a:avLst/>
          </a:prstGeom>
        </p:spPr>
      </p:pic>
      <p:pic>
        <p:nvPicPr>
          <p:cNvPr id="2" name="図 1"/>
          <p:cNvPicPr>
            <a:picLocks noChangeAspect="1"/>
          </p:cNvPicPr>
          <p:nvPr/>
        </p:nvPicPr>
        <p:blipFill>
          <a:blip r:embed="rId9"/>
          <a:stretch>
            <a:fillRect/>
          </a:stretch>
        </p:blipFill>
        <p:spPr>
          <a:xfrm>
            <a:off x="2728355" y="8483955"/>
            <a:ext cx="509779" cy="513344"/>
          </a:xfrm>
          <a:prstGeom prst="rect">
            <a:avLst/>
          </a:prstGeom>
        </p:spPr>
      </p:pic>
    </p:spTree>
    <p:extLst>
      <p:ext uri="{BB962C8B-B14F-4D97-AF65-F5344CB8AC3E}">
        <p14:creationId xmlns:p14="http://schemas.microsoft.com/office/powerpoint/2010/main" val="1264615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6858000" cy="9143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12063" y="410708"/>
            <a:ext cx="5741091" cy="8347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挿絵, 時計 が含まれている画像&#10;&#10;自動的に生成された説明">
            <a:extLst>
              <a:ext uri="{FF2B5EF4-FFF2-40B4-BE49-F238E27FC236}">
                <a16:creationId xmlns:a16="http://schemas.microsoft.com/office/drawing/2014/main" id="{A0D34413-B86D-64E6-E054-788F57744B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65" y="502027"/>
            <a:ext cx="1867774" cy="1348452"/>
          </a:xfrm>
          <a:prstGeom prst="rect">
            <a:avLst/>
          </a:prstGeom>
        </p:spPr>
      </p:pic>
      <p:pic>
        <p:nvPicPr>
          <p:cNvPr id="7" name="図 6" descr="挿絵 が含まれている画像&#10;&#10;自動的に生成された説明">
            <a:extLst>
              <a:ext uri="{FF2B5EF4-FFF2-40B4-BE49-F238E27FC236}">
                <a16:creationId xmlns:a16="http://schemas.microsoft.com/office/drawing/2014/main" id="{2592EBF8-8A8C-76F7-0FD8-458FD56802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131" y="3060772"/>
            <a:ext cx="537359" cy="1793101"/>
          </a:xfrm>
          <a:prstGeom prst="rect">
            <a:avLst/>
          </a:prstGeom>
        </p:spPr>
      </p:pic>
      <p:pic>
        <p:nvPicPr>
          <p:cNvPr id="13" name="図 12">
            <a:extLst>
              <a:ext uri="{FF2B5EF4-FFF2-40B4-BE49-F238E27FC236}">
                <a16:creationId xmlns:a16="http://schemas.microsoft.com/office/drawing/2014/main" id="{38641A19-4955-712B-FBAE-5DBE5BA318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7776" y="3923342"/>
            <a:ext cx="1125087" cy="1917963"/>
          </a:xfrm>
          <a:prstGeom prst="rect">
            <a:avLst/>
          </a:prstGeom>
        </p:spPr>
      </p:pic>
      <p:pic>
        <p:nvPicPr>
          <p:cNvPr id="21" name="図 20" descr="挿絵, 記号 が含まれている画像&#10;&#10;自動的に生成された説明">
            <a:extLst>
              <a:ext uri="{FF2B5EF4-FFF2-40B4-BE49-F238E27FC236}">
                <a16:creationId xmlns:a16="http://schemas.microsoft.com/office/drawing/2014/main" id="{58C365A2-9B00-4A46-0336-A6348C8937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085838" y="33374"/>
            <a:ext cx="504486" cy="1763833"/>
          </a:xfrm>
          <a:prstGeom prst="rect">
            <a:avLst/>
          </a:prstGeom>
        </p:spPr>
      </p:pic>
      <p:pic>
        <p:nvPicPr>
          <p:cNvPr id="23" name="図 22" descr="挿絵 が含まれている画像&#10;&#10;自動的に生成された説明">
            <a:extLst>
              <a:ext uri="{FF2B5EF4-FFF2-40B4-BE49-F238E27FC236}">
                <a16:creationId xmlns:a16="http://schemas.microsoft.com/office/drawing/2014/main" id="{D6E8BF22-AA70-AF7E-8192-9BBA9CA1D7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8639" y="342999"/>
            <a:ext cx="836618" cy="1758483"/>
          </a:xfrm>
          <a:prstGeom prst="rect">
            <a:avLst/>
          </a:prstGeom>
        </p:spPr>
      </p:pic>
      <p:pic>
        <p:nvPicPr>
          <p:cNvPr id="25" name="図 24"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5371" y="3322891"/>
            <a:ext cx="529598" cy="566704"/>
          </a:xfrm>
          <a:prstGeom prst="rect">
            <a:avLst/>
          </a:prstGeom>
        </p:spPr>
      </p:pic>
      <p:pic>
        <p:nvPicPr>
          <p:cNvPr id="29" name="図 28" descr="光 が含まれている画像&#10;&#10;自動的に生成された説明">
            <a:extLst>
              <a:ext uri="{FF2B5EF4-FFF2-40B4-BE49-F238E27FC236}">
                <a16:creationId xmlns:a16="http://schemas.microsoft.com/office/drawing/2014/main" id="{92BCD07B-82B3-5CBF-7DB4-4258386CF3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6217" y="6756154"/>
            <a:ext cx="1699023" cy="2002205"/>
          </a:xfrm>
          <a:prstGeom prst="rect">
            <a:avLst/>
          </a:prstGeom>
        </p:spPr>
      </p:pic>
      <p:pic>
        <p:nvPicPr>
          <p:cNvPr id="31" name="図 30" descr="アイコン&#10;&#10;自動的に生成された説明">
            <a:extLst>
              <a:ext uri="{FF2B5EF4-FFF2-40B4-BE49-F238E27FC236}">
                <a16:creationId xmlns:a16="http://schemas.microsoft.com/office/drawing/2014/main" id="{0CC4E8A7-8ADA-BAD3-D187-5650880F5AF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71513" y="7227465"/>
            <a:ext cx="1399581" cy="1758718"/>
          </a:xfrm>
          <a:prstGeom prst="rect">
            <a:avLst/>
          </a:prstGeom>
        </p:spPr>
      </p:pic>
      <p:pic>
        <p:nvPicPr>
          <p:cNvPr id="33" name="図 32" descr="グラフィカル ユーザー インターフェイス, アプリケーション&#10;&#10;自動的に生成された説明">
            <a:extLst>
              <a:ext uri="{FF2B5EF4-FFF2-40B4-BE49-F238E27FC236}">
                <a16:creationId xmlns:a16="http://schemas.microsoft.com/office/drawing/2014/main" id="{46C1E7EC-AE24-0115-3272-ECD9D61A18B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09155" y="7137454"/>
            <a:ext cx="1972766" cy="1379557"/>
          </a:xfrm>
          <a:prstGeom prst="rect">
            <a:avLst/>
          </a:prstGeom>
        </p:spPr>
      </p:pic>
      <p:pic>
        <p:nvPicPr>
          <p:cNvPr id="35" name="図 34" descr="挿絵 が含まれている画像&#10;&#10;自動的に生成された説明">
            <a:extLst>
              <a:ext uri="{FF2B5EF4-FFF2-40B4-BE49-F238E27FC236}">
                <a16:creationId xmlns:a16="http://schemas.microsoft.com/office/drawing/2014/main" id="{ABE5DE9D-534C-F5B6-53E2-89F249CBB38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10731" y="566942"/>
            <a:ext cx="1363242" cy="1181256"/>
          </a:xfrm>
          <a:prstGeom prst="rect">
            <a:avLst/>
          </a:prstGeom>
        </p:spPr>
      </p:pic>
      <p:pic>
        <p:nvPicPr>
          <p:cNvPr id="11" name="図 10">
            <a:extLst>
              <a:ext uri="{FF2B5EF4-FFF2-40B4-BE49-F238E27FC236}">
                <a16:creationId xmlns:a16="http://schemas.microsoft.com/office/drawing/2014/main" id="{CCB0C494-8B62-36B4-5526-41550225C49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2692" y="6658378"/>
            <a:ext cx="1341617" cy="1851350"/>
          </a:xfrm>
          <a:prstGeom prst="rect">
            <a:avLst/>
          </a:prstGeom>
        </p:spPr>
      </p:pic>
      <p:pic>
        <p:nvPicPr>
          <p:cNvPr id="20" name="図 19"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398" y="2939169"/>
            <a:ext cx="529598" cy="566704"/>
          </a:xfrm>
          <a:prstGeom prst="rect">
            <a:avLst/>
          </a:prstGeom>
        </p:spPr>
      </p:pic>
      <p:pic>
        <p:nvPicPr>
          <p:cNvPr id="22" name="図 21"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00981" y="127356"/>
            <a:ext cx="529598" cy="566704"/>
          </a:xfrm>
          <a:prstGeom prst="rect">
            <a:avLst/>
          </a:prstGeom>
        </p:spPr>
      </p:pic>
      <p:pic>
        <p:nvPicPr>
          <p:cNvPr id="24" name="図 23"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301" y="6472802"/>
            <a:ext cx="529598" cy="566704"/>
          </a:xfrm>
          <a:prstGeom prst="rect">
            <a:avLst/>
          </a:prstGeom>
        </p:spPr>
      </p:pic>
      <p:pic>
        <p:nvPicPr>
          <p:cNvPr id="26" name="図 25"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3139" y="6962348"/>
            <a:ext cx="458437" cy="566704"/>
          </a:xfrm>
          <a:prstGeom prst="rect">
            <a:avLst/>
          </a:prstGeom>
        </p:spPr>
      </p:pic>
      <p:pic>
        <p:nvPicPr>
          <p:cNvPr id="28" name="図 27"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2240" y="7004539"/>
            <a:ext cx="529598" cy="566704"/>
          </a:xfrm>
          <a:prstGeom prst="rect">
            <a:avLst/>
          </a:prstGeom>
        </p:spPr>
      </p:pic>
      <p:sp>
        <p:nvSpPr>
          <p:cNvPr id="32" name="テキスト ボックス 31">
            <a:extLst>
              <a:ext uri="{FF2B5EF4-FFF2-40B4-BE49-F238E27FC236}">
                <a16:creationId xmlns:a16="http://schemas.microsoft.com/office/drawing/2014/main" id="{F4E5F5EE-3233-E2A5-DDC1-8FDCF2CF458D}"/>
              </a:ext>
            </a:extLst>
          </p:cNvPr>
          <p:cNvSpPr txBox="1"/>
          <p:nvPr/>
        </p:nvSpPr>
        <p:spPr>
          <a:xfrm>
            <a:off x="2348392" y="8480908"/>
            <a:ext cx="2217388" cy="692497"/>
          </a:xfrm>
          <a:prstGeom prst="rect">
            <a:avLst/>
          </a:prstGeom>
          <a:noFill/>
        </p:spPr>
        <p:txBody>
          <a:bodyPr vert="horz" wrap="square" rtlCol="0">
            <a:spAutoFit/>
          </a:bodyPr>
          <a:lstStyle/>
          <a:p>
            <a:pPr algn="ctr"/>
            <a:r>
              <a:rPr kumimoji="1" lang="ja-JP" altLang="en-US" sz="1450" b="1" dirty="0" smtClean="0">
                <a:latin typeface="HGP教科書体" panose="02020600000000000000" pitchFamily="18" charset="-128"/>
                <a:ea typeface="HGP教科書体" panose="02020600000000000000" pitchFamily="18" charset="-128"/>
              </a:rPr>
              <a:t>令和５年３月</a:t>
            </a:r>
            <a:endParaRPr kumimoji="1" lang="en-US" altLang="ja-JP" sz="1450" b="1" dirty="0" smtClean="0">
              <a:latin typeface="HGP教科書体" panose="02020600000000000000" pitchFamily="18" charset="-128"/>
              <a:ea typeface="HGP教科書体" panose="02020600000000000000" pitchFamily="18" charset="-128"/>
            </a:endParaRPr>
          </a:p>
          <a:p>
            <a:pPr algn="ctr"/>
            <a:r>
              <a:rPr kumimoji="1" lang="ja-JP" altLang="en-US" sz="2400" b="1" dirty="0" smtClean="0">
                <a:latin typeface="HGP教科書体" panose="02020600000000000000" pitchFamily="18" charset="-128"/>
                <a:ea typeface="HGP教科書体" panose="02020600000000000000" pitchFamily="18" charset="-128"/>
              </a:rPr>
              <a:t>船</a:t>
            </a:r>
            <a:r>
              <a:rPr kumimoji="1" lang="ja-JP" altLang="en-US" sz="2400" b="1" dirty="0">
                <a:latin typeface="HGP教科書体" panose="02020600000000000000" pitchFamily="18" charset="-128"/>
                <a:ea typeface="HGP教科書体" panose="02020600000000000000" pitchFamily="18" charset="-128"/>
              </a:rPr>
              <a:t>　橋　市</a:t>
            </a:r>
            <a:endParaRPr kumimoji="1" lang="en-US" altLang="ja-JP" sz="2400" b="1" dirty="0">
              <a:latin typeface="HGP教科書体" panose="02020600000000000000" pitchFamily="18" charset="-128"/>
              <a:ea typeface="HGP教科書体" panose="02020600000000000000" pitchFamily="18" charset="-128"/>
            </a:endParaRPr>
          </a:p>
        </p:txBody>
      </p:sp>
      <p:sp>
        <p:nvSpPr>
          <p:cNvPr id="34" name="テキスト ボックス 33">
            <a:extLst>
              <a:ext uri="{FF2B5EF4-FFF2-40B4-BE49-F238E27FC236}">
                <a16:creationId xmlns:a16="http://schemas.microsoft.com/office/drawing/2014/main" id="{AAEEDB48-693A-71B7-143C-D8F970E6E189}"/>
              </a:ext>
            </a:extLst>
          </p:cNvPr>
          <p:cNvSpPr txBox="1"/>
          <p:nvPr/>
        </p:nvSpPr>
        <p:spPr>
          <a:xfrm>
            <a:off x="4614631" y="1441427"/>
            <a:ext cx="615553" cy="5670507"/>
          </a:xfrm>
          <a:prstGeom prst="rect">
            <a:avLst/>
          </a:prstGeom>
          <a:noFill/>
        </p:spPr>
        <p:txBody>
          <a:bodyPr vert="eaVert" wrap="square" rtlCol="0">
            <a:spAutoFit/>
          </a:bodyPr>
          <a:lstStyle/>
          <a:p>
            <a:r>
              <a:rPr kumimoji="1" lang="ja-JP" altLang="en-US" sz="2800" b="1" dirty="0">
                <a:solidFill>
                  <a:schemeClr val="accent6">
                    <a:lumMod val="50000"/>
                  </a:schemeClr>
                </a:solidFill>
                <a:latin typeface="HGP教科書体" panose="02020600000000000000" pitchFamily="18" charset="-128"/>
                <a:ea typeface="HGP教科書体" panose="02020600000000000000" pitchFamily="18" charset="-128"/>
              </a:rPr>
              <a:t>高齢者見守りガイドブック</a:t>
            </a:r>
          </a:p>
        </p:txBody>
      </p:sp>
      <p:pic>
        <p:nvPicPr>
          <p:cNvPr id="36" name="図 35"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8585" y="694060"/>
            <a:ext cx="458437" cy="566704"/>
          </a:xfrm>
          <a:prstGeom prst="rect">
            <a:avLst/>
          </a:prstGeom>
        </p:spPr>
      </p:pic>
      <p:pic>
        <p:nvPicPr>
          <p:cNvPr id="37" name="図 36"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206" y="17919"/>
            <a:ext cx="458437" cy="566704"/>
          </a:xfrm>
          <a:prstGeom prst="rect">
            <a:avLst/>
          </a:prstGeom>
        </p:spPr>
      </p:pic>
      <p:sp>
        <p:nvSpPr>
          <p:cNvPr id="6" name="角丸四角形 5"/>
          <p:cNvSpPr/>
          <p:nvPr/>
        </p:nvSpPr>
        <p:spPr>
          <a:xfrm>
            <a:off x="1810368" y="1850480"/>
            <a:ext cx="2921872" cy="511186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descr="アイコン&#10;&#10;低い精度で自動的に生成された説明">
            <a:extLst>
              <a:ext uri="{FF2B5EF4-FFF2-40B4-BE49-F238E27FC236}">
                <a16:creationId xmlns:a16="http://schemas.microsoft.com/office/drawing/2014/main" id="{73E084D1-5E8D-F5D7-06E2-7ED879DD64C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12624" y="806553"/>
            <a:ext cx="582670" cy="1601490"/>
          </a:xfrm>
          <a:prstGeom prst="rect">
            <a:avLst/>
          </a:prstGeom>
        </p:spPr>
      </p:pic>
      <p:sp>
        <p:nvSpPr>
          <p:cNvPr id="30" name="テキスト ボックス 29">
            <a:extLst>
              <a:ext uri="{FF2B5EF4-FFF2-40B4-BE49-F238E27FC236}">
                <a16:creationId xmlns:a16="http://schemas.microsoft.com/office/drawing/2014/main" id="{6F1ED852-97FF-BF93-059D-00C3E76893DB}"/>
              </a:ext>
            </a:extLst>
          </p:cNvPr>
          <p:cNvSpPr txBox="1"/>
          <p:nvPr/>
        </p:nvSpPr>
        <p:spPr>
          <a:xfrm>
            <a:off x="1704382" y="1941798"/>
            <a:ext cx="3077766" cy="5045334"/>
          </a:xfrm>
          <a:prstGeom prst="rect">
            <a:avLst/>
          </a:prstGeom>
          <a:noFill/>
        </p:spPr>
        <p:txBody>
          <a:bodyPr vert="eaVert" wrap="square" rtlCol="0">
            <a:spAutoFit/>
          </a:bodyPr>
          <a:lstStyle/>
          <a:p>
            <a:r>
              <a:rPr kumimoji="1" lang="ja-JP" altLang="en-US" sz="5400" b="1" dirty="0">
                <a:solidFill>
                  <a:schemeClr val="accent6">
                    <a:lumMod val="50000"/>
                  </a:schemeClr>
                </a:solidFill>
                <a:latin typeface="HGP教科書体" panose="02020600000000000000" pitchFamily="18" charset="-128"/>
                <a:ea typeface="HGP教科書体" panose="02020600000000000000" pitchFamily="18" charset="-128"/>
              </a:rPr>
              <a:t>地域で</a:t>
            </a:r>
            <a:endParaRPr kumimoji="1" lang="en-US" altLang="ja-JP" sz="5400" b="1" dirty="0">
              <a:solidFill>
                <a:schemeClr val="accent6">
                  <a:lumMod val="50000"/>
                </a:schemeClr>
              </a:solidFill>
              <a:latin typeface="HGP教科書体" panose="02020600000000000000" pitchFamily="18" charset="-128"/>
              <a:ea typeface="HGP教科書体" panose="02020600000000000000" pitchFamily="18" charset="-128"/>
            </a:endParaRPr>
          </a:p>
          <a:p>
            <a:r>
              <a:rPr kumimoji="1" lang="ja-JP" altLang="en-US" sz="8000" b="1" dirty="0" smtClean="0">
                <a:solidFill>
                  <a:schemeClr val="accent6">
                    <a:lumMod val="50000"/>
                  </a:schemeClr>
                </a:solidFill>
                <a:latin typeface="HGP教科書体" panose="02020600000000000000" pitchFamily="18" charset="-128"/>
                <a:ea typeface="HGP教科書体" panose="02020600000000000000" pitchFamily="18" charset="-128"/>
              </a:rPr>
              <a:t> 「</a:t>
            </a:r>
            <a:r>
              <a:rPr kumimoji="1" lang="ja-JP" altLang="en-US" sz="8000" b="1" dirty="0">
                <a:solidFill>
                  <a:schemeClr val="accent2">
                    <a:lumMod val="75000"/>
                  </a:schemeClr>
                </a:solidFill>
                <a:latin typeface="HGP教科書体" panose="02020600000000000000" pitchFamily="18" charset="-128"/>
                <a:ea typeface="HGP教科書体" panose="02020600000000000000" pitchFamily="18" charset="-128"/>
              </a:rPr>
              <a:t>見守る</a:t>
            </a:r>
            <a:r>
              <a:rPr kumimoji="1" lang="ja-JP" altLang="en-US" sz="8000" b="1" dirty="0">
                <a:solidFill>
                  <a:schemeClr val="accent6">
                    <a:lumMod val="50000"/>
                  </a:schemeClr>
                </a:solidFill>
                <a:latin typeface="HGP教科書体" panose="02020600000000000000" pitchFamily="18" charset="-128"/>
                <a:ea typeface="HGP教科書体" panose="02020600000000000000" pitchFamily="18" charset="-128"/>
              </a:rPr>
              <a:t>」</a:t>
            </a:r>
            <a:endParaRPr kumimoji="1" lang="en-US" altLang="ja-JP" sz="8000" b="1" dirty="0">
              <a:solidFill>
                <a:schemeClr val="accent6">
                  <a:lumMod val="50000"/>
                </a:schemeClr>
              </a:solidFill>
              <a:latin typeface="HGP教科書体" panose="02020600000000000000" pitchFamily="18" charset="-128"/>
              <a:ea typeface="HGP教科書体" panose="02020600000000000000" pitchFamily="18" charset="-128"/>
            </a:endParaRPr>
          </a:p>
          <a:p>
            <a:r>
              <a:rPr kumimoji="1" lang="ja-JP" altLang="en-US" sz="5400" b="1" dirty="0" smtClean="0">
                <a:solidFill>
                  <a:schemeClr val="accent6">
                    <a:lumMod val="50000"/>
                  </a:schemeClr>
                </a:solidFill>
                <a:latin typeface="HGP教科書体" panose="02020600000000000000" pitchFamily="18" charset="-128"/>
                <a:ea typeface="HGP教科書体" panose="02020600000000000000" pitchFamily="18" charset="-128"/>
              </a:rPr>
              <a:t>        と</a:t>
            </a:r>
            <a:r>
              <a:rPr kumimoji="1" lang="ja-JP" altLang="en-US" sz="5400" b="1" dirty="0">
                <a:solidFill>
                  <a:schemeClr val="accent6">
                    <a:lumMod val="50000"/>
                  </a:schemeClr>
                </a:solidFill>
                <a:latin typeface="HGP教科書体" panose="02020600000000000000" pitchFamily="18" charset="-128"/>
                <a:ea typeface="HGP教科書体" panose="02020600000000000000" pitchFamily="18" charset="-128"/>
              </a:rPr>
              <a:t>いうこと</a:t>
            </a:r>
          </a:p>
        </p:txBody>
      </p:sp>
      <p:pic>
        <p:nvPicPr>
          <p:cNvPr id="38" name="図 37" descr="時計 が含まれている画像&#10;&#10;自動的に生成された説明">
            <a:extLst>
              <a:ext uri="{FF2B5EF4-FFF2-40B4-BE49-F238E27FC236}">
                <a16:creationId xmlns:a16="http://schemas.microsoft.com/office/drawing/2014/main" id="{05DA3506-64EE-ABA7-983F-10D3A061A9F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293310" y="3657631"/>
            <a:ext cx="1343262" cy="1517461"/>
          </a:xfrm>
          <a:prstGeom prst="rect">
            <a:avLst/>
          </a:prstGeom>
        </p:spPr>
      </p:pic>
    </p:spTree>
    <p:extLst>
      <p:ext uri="{BB962C8B-B14F-4D97-AF65-F5344CB8AC3E}">
        <p14:creationId xmlns:p14="http://schemas.microsoft.com/office/powerpoint/2010/main" val="1967217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82BF982-E736-D21F-005A-65CB8A3FB8F7}"/>
              </a:ext>
            </a:extLst>
          </p:cNvPr>
          <p:cNvSpPr txBox="1"/>
          <p:nvPr/>
        </p:nvSpPr>
        <p:spPr>
          <a:xfrm>
            <a:off x="128503" y="1466596"/>
            <a:ext cx="6459067" cy="2840476"/>
          </a:xfrm>
          <a:prstGeom prst="roundRect">
            <a:avLst/>
          </a:prstGeom>
          <a:solidFill>
            <a:schemeClr val="bg1"/>
          </a:solidFill>
        </p:spPr>
        <p:txBody>
          <a:bodyPr vert="horz" wrap="square" rtlCol="0">
            <a:noAutofit/>
          </a:bodyPr>
          <a:lstStyle/>
          <a:p>
            <a:endParaRPr kumimoji="1" lang="ja-JP" altLang="en-US" sz="2800" b="1" dirty="0">
              <a:solidFill>
                <a:schemeClr val="accent6">
                  <a:lumMod val="50000"/>
                </a:schemeClr>
              </a:solidFill>
              <a:latin typeface="HGP教科書体" panose="02020600000000000000" pitchFamily="18" charset="-128"/>
              <a:ea typeface="HGP教科書体" panose="02020600000000000000" pitchFamily="18" charset="-128"/>
            </a:endParaRPr>
          </a:p>
        </p:txBody>
      </p:sp>
      <p:sp>
        <p:nvSpPr>
          <p:cNvPr id="58" name="四角形: 角を丸くする 4">
            <a:extLst>
              <a:ext uri="{FF2B5EF4-FFF2-40B4-BE49-F238E27FC236}">
                <a16:creationId xmlns:a16="http://schemas.microsoft.com/office/drawing/2014/main" id="{AF1DB193-8A7D-F44F-AC30-D42CA55EFD93}"/>
              </a:ext>
            </a:extLst>
          </p:cNvPr>
          <p:cNvSpPr/>
          <p:nvPr/>
        </p:nvSpPr>
        <p:spPr>
          <a:xfrm>
            <a:off x="697996" y="92223"/>
            <a:ext cx="4887804" cy="55002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ひとり暮らし高齢者の人数と割合の推計</a:t>
            </a:r>
            <a:endParaRPr kumimoji="1" lang="ja-JP" altLang="en-US" sz="2000" b="1" dirty="0"/>
          </a:p>
        </p:txBody>
      </p:sp>
      <p:pic>
        <p:nvPicPr>
          <p:cNvPr id="49" name="図 48"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85" y="92223"/>
            <a:ext cx="593259" cy="582222"/>
          </a:xfrm>
          <a:prstGeom prst="rect">
            <a:avLst/>
          </a:prstGeom>
        </p:spPr>
      </p:pic>
      <p:sp>
        <p:nvSpPr>
          <p:cNvPr id="3" name="テキスト ボックス 2"/>
          <p:cNvSpPr txBox="1"/>
          <p:nvPr/>
        </p:nvSpPr>
        <p:spPr>
          <a:xfrm>
            <a:off x="1463317" y="715657"/>
            <a:ext cx="5004768" cy="715089"/>
          </a:xfrm>
          <a:prstGeom prst="wedgeRoundRectCallout">
            <a:avLst>
              <a:gd name="adj1" fmla="val -57541"/>
              <a:gd name="adj2" fmla="val 3475"/>
              <a:gd name="adj3" fmla="val 16667"/>
            </a:avLst>
          </a:prstGeom>
          <a:solidFill>
            <a:schemeClr val="bg1"/>
          </a:solidFill>
          <a:ln>
            <a:solidFill>
              <a:schemeClr val="tx1"/>
            </a:solidFill>
          </a:ln>
        </p:spPr>
        <p:txBody>
          <a:bodyPr wrap="square" rtlCol="0">
            <a:spAutoFit/>
          </a:bodyPr>
          <a:lstStyle/>
          <a:p>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en-US" altLang="ja-JP" sz="1600" dirty="0" smtClean="0">
                <a:solidFill>
                  <a:schemeClr val="accent6">
                    <a:lumMod val="50000"/>
                  </a:schemeClr>
                </a:solidFill>
                <a:latin typeface="BIZ UDPゴシック" panose="020B0400000000000000" pitchFamily="50" charset="-128"/>
                <a:ea typeface="BIZ UDPゴシック" panose="020B0400000000000000" pitchFamily="50" charset="-128"/>
              </a:rPr>
              <a:t>20</a:t>
            </a:r>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年後には</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高齢者（</a:t>
            </a:r>
            <a:r>
              <a:rPr kumimoji="1" lang="en-US" altLang="ja-JP" dirty="0" smtClean="0">
                <a:solidFill>
                  <a:schemeClr val="accent2">
                    <a:lumMod val="75000"/>
                  </a:schemeClr>
                </a:solidFill>
                <a:latin typeface="BIZ UDPゴシック" panose="020B0400000000000000" pitchFamily="50" charset="-128"/>
                <a:ea typeface="BIZ UDPゴシック" panose="020B0400000000000000" pitchFamily="50" charset="-128"/>
              </a:rPr>
              <a:t>65</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歳以上）の</a:t>
            </a:r>
            <a:r>
              <a:rPr kumimoji="1" lang="en-US" altLang="ja-JP" dirty="0" smtClean="0">
                <a:solidFill>
                  <a:schemeClr val="accent2">
                    <a:lumMod val="75000"/>
                  </a:schemeClr>
                </a:solidFill>
                <a:latin typeface="BIZ UDPゴシック" panose="020B0400000000000000" pitchFamily="50" charset="-128"/>
                <a:ea typeface="BIZ UDPゴシック" panose="020B0400000000000000" pitchFamily="50" charset="-128"/>
              </a:rPr>
              <a:t>4</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割がひとり暮らし</a:t>
            </a:r>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になるんだね。</a:t>
            </a:r>
            <a:endParaRPr kumimoji="1" lang="ja-JP" altLang="en-US" sz="16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60" name="平行四辺形 59"/>
          <p:cNvSpPr/>
          <p:nvPr/>
        </p:nvSpPr>
        <p:spPr>
          <a:xfrm>
            <a:off x="2852927" y="1054220"/>
            <a:ext cx="3353582" cy="72000"/>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168194" y="4961913"/>
            <a:ext cx="4970007" cy="681038"/>
          </a:xfrm>
          <a:prstGeom prst="wedgeRoundRectCallout">
            <a:avLst>
              <a:gd name="adj1" fmla="val 58001"/>
              <a:gd name="adj2" fmla="val -42175"/>
              <a:gd name="adj3" fmla="val 16667"/>
            </a:avLst>
          </a:prstGeom>
          <a:solidFill>
            <a:schemeClr val="bg1"/>
          </a:solidFill>
          <a:ln>
            <a:solidFill>
              <a:schemeClr val="tx1"/>
            </a:solidFill>
          </a:ln>
        </p:spPr>
        <p:txBody>
          <a:bodyPr wrap="square" rtlCol="0">
            <a:spAutoFit/>
          </a:bodyPr>
          <a:lstStyle/>
          <a:p>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　できる限り住み慣れた今の家で生活し続けたいわ。</a:t>
            </a:r>
            <a:endParaRPr kumimoji="1" lang="en-US" altLang="ja-JP" sz="1600"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でも、いざという時、</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ひとり暮らしは心配</a:t>
            </a:r>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a:t>
            </a:r>
            <a:endParaRPr kumimoji="1" lang="ja-JP" altLang="en-US" sz="16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55" name="テキスト ボックス 54"/>
          <p:cNvSpPr txBox="1"/>
          <p:nvPr/>
        </p:nvSpPr>
        <p:spPr>
          <a:xfrm>
            <a:off x="747157" y="6925577"/>
            <a:ext cx="4111943" cy="987504"/>
          </a:xfrm>
          <a:prstGeom prst="wedgeRoundRectCallout">
            <a:avLst>
              <a:gd name="adj1" fmla="val 58984"/>
              <a:gd name="adj2" fmla="val 1623"/>
              <a:gd name="adj3" fmla="val 16667"/>
            </a:avLst>
          </a:prstGeom>
          <a:solidFill>
            <a:schemeClr val="bg1"/>
          </a:solidFill>
          <a:ln>
            <a:solidFill>
              <a:schemeClr val="tx1"/>
            </a:solidFill>
          </a:ln>
        </p:spPr>
        <p:txBody>
          <a:bodyPr wrap="square" rtlCol="0">
            <a:spAutoFit/>
          </a:bodyPr>
          <a:lstStyle/>
          <a:p>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　普段は仕事で忙しいし、休日は家事や育児があるから</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地域の見守り活動に参加するの</a:t>
            </a:r>
            <a:r>
              <a:rPr kumimoji="1" lang="ja-JP" altLang="en-US" dirty="0">
                <a:solidFill>
                  <a:schemeClr val="accent2">
                    <a:lumMod val="75000"/>
                  </a:schemeClr>
                </a:solidFill>
                <a:latin typeface="BIZ UDPゴシック" panose="020B0400000000000000" pitchFamily="50" charset="-128"/>
                <a:ea typeface="BIZ UDPゴシック" panose="020B0400000000000000" pitchFamily="50" charset="-128"/>
              </a:rPr>
              <a:t>が</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難しい</a:t>
            </a:r>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なぁ</a:t>
            </a:r>
            <a:endParaRPr kumimoji="1" lang="ja-JP" altLang="en-US" sz="16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1343893" y="8130760"/>
            <a:ext cx="5095292" cy="715089"/>
          </a:xfrm>
          <a:prstGeom prst="wedgeRoundRectCallout">
            <a:avLst>
              <a:gd name="adj1" fmla="val -57576"/>
              <a:gd name="adj2" fmla="val 11147"/>
              <a:gd name="adj3" fmla="val 16667"/>
            </a:avLst>
          </a:prstGeom>
          <a:solidFill>
            <a:schemeClr val="bg1"/>
          </a:solidFill>
          <a:ln>
            <a:solidFill>
              <a:schemeClr val="tx1"/>
            </a:solidFill>
          </a:ln>
        </p:spPr>
        <p:txBody>
          <a:bodyPr wrap="square" rtlCol="0">
            <a:spAutoFit/>
          </a:bodyPr>
          <a:lstStyle/>
          <a:p>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　高齢者はこれからも増えていくけれど、</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地域で高齢者を見守っていくにはどうしたらいいんだろう</a:t>
            </a:r>
            <a:endParaRPr kumimoji="1" lang="ja-JP" altLang="en-US" dirty="0">
              <a:solidFill>
                <a:schemeClr val="accent2">
                  <a:lumMod val="75000"/>
                </a:schemeClr>
              </a:solidFill>
              <a:latin typeface="BIZ UDPゴシック" panose="020B0400000000000000" pitchFamily="50" charset="-128"/>
              <a:ea typeface="BIZ UDPゴシック" panose="020B0400000000000000" pitchFamily="50" charset="-128"/>
            </a:endParaRPr>
          </a:p>
        </p:txBody>
      </p:sp>
      <p:pic>
        <p:nvPicPr>
          <p:cNvPr id="61" name="図 60" descr="アイコン が含まれている画像&#10;&#10;自動的に生成された説明">
            <a:extLst>
              <a:ext uri="{FF2B5EF4-FFF2-40B4-BE49-F238E27FC236}">
                <a16:creationId xmlns:a16="http://schemas.microsoft.com/office/drawing/2014/main" id="{9216E404-945B-EA8E-5D05-B567CDEA3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0712" y="4596097"/>
            <a:ext cx="587373" cy="618108"/>
          </a:xfrm>
          <a:prstGeom prst="rect">
            <a:avLst/>
          </a:prstGeom>
        </p:spPr>
      </p:pic>
      <p:sp>
        <p:nvSpPr>
          <p:cNvPr id="62" name="四角形: 角を丸くする 4">
            <a:extLst>
              <a:ext uri="{FF2B5EF4-FFF2-40B4-BE49-F238E27FC236}">
                <a16:creationId xmlns:a16="http://schemas.microsoft.com/office/drawing/2014/main" id="{AF1DB193-8A7D-F44F-AC30-D42CA55EFD93}"/>
              </a:ext>
            </a:extLst>
          </p:cNvPr>
          <p:cNvSpPr/>
          <p:nvPr/>
        </p:nvSpPr>
        <p:spPr>
          <a:xfrm>
            <a:off x="689267" y="4425294"/>
            <a:ext cx="3867129"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なぜ地域の見守りが必要なの？</a:t>
            </a:r>
            <a:endParaRPr kumimoji="1" lang="ja-JP" altLang="en-US" sz="2000" b="1" dirty="0"/>
          </a:p>
        </p:txBody>
      </p:sp>
      <p:pic>
        <p:nvPicPr>
          <p:cNvPr id="63" name="図 62"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743" y="4284680"/>
            <a:ext cx="593259" cy="582222"/>
          </a:xfrm>
          <a:prstGeom prst="rect">
            <a:avLst/>
          </a:prstGeom>
        </p:spPr>
      </p:pic>
      <p:sp>
        <p:nvSpPr>
          <p:cNvPr id="64" name="テキスト ボックス 63"/>
          <p:cNvSpPr txBox="1"/>
          <p:nvPr/>
        </p:nvSpPr>
        <p:spPr>
          <a:xfrm>
            <a:off x="1691713" y="5890213"/>
            <a:ext cx="4399653" cy="715089"/>
          </a:xfrm>
          <a:prstGeom prst="wedgeRoundRectCallout">
            <a:avLst>
              <a:gd name="adj1" fmla="val -61698"/>
              <a:gd name="adj2" fmla="val 3475"/>
              <a:gd name="adj3" fmla="val 16667"/>
            </a:avLst>
          </a:prstGeom>
          <a:solidFill>
            <a:schemeClr val="bg1"/>
          </a:solidFill>
          <a:ln>
            <a:solidFill>
              <a:schemeClr val="tx1"/>
            </a:solidFill>
          </a:ln>
        </p:spPr>
        <p:txBody>
          <a:bodyPr wrap="square" rtlCol="0">
            <a:spAutoFit/>
          </a:bodyPr>
          <a:lstStyle/>
          <a:p>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　最近はご近所付き合いも減っていて、</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孤独死する高齢者もいる</a:t>
            </a:r>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って聞いたことがあるね</a:t>
            </a:r>
            <a:endParaRPr kumimoji="1" lang="ja-JP" altLang="en-US" dirty="0">
              <a:solidFill>
                <a:schemeClr val="accent2">
                  <a:lumMod val="75000"/>
                </a:schemeClr>
              </a:solidFill>
              <a:latin typeface="BIZ UDPゴシック" panose="020B0400000000000000" pitchFamily="50" charset="-128"/>
              <a:ea typeface="BIZ UDPゴシック" panose="020B0400000000000000" pitchFamily="50" charset="-128"/>
            </a:endParaRPr>
          </a:p>
        </p:txBody>
      </p:sp>
      <p:graphicFrame>
        <p:nvGraphicFramePr>
          <p:cNvPr id="66" name="グラフ 65"/>
          <p:cNvGraphicFramePr>
            <a:graphicFrameLocks/>
          </p:cNvGraphicFramePr>
          <p:nvPr>
            <p:extLst>
              <p:ext uri="{D42A27DB-BD31-4B8C-83A1-F6EECF244321}">
                <p14:modId xmlns:p14="http://schemas.microsoft.com/office/powerpoint/2010/main" val="815168450"/>
              </p:ext>
            </p:extLst>
          </p:nvPr>
        </p:nvGraphicFramePr>
        <p:xfrm>
          <a:off x="524828" y="1546204"/>
          <a:ext cx="5610225" cy="2795588"/>
        </p:xfrm>
        <a:graphic>
          <a:graphicData uri="http://schemas.openxmlformats.org/drawingml/2006/chart">
            <c:chart xmlns:c="http://schemas.openxmlformats.org/drawingml/2006/chart" xmlns:r="http://schemas.openxmlformats.org/officeDocument/2006/relationships" r:id="rId5"/>
          </a:graphicData>
        </a:graphic>
      </p:graphicFrame>
      <p:pic>
        <p:nvPicPr>
          <p:cNvPr id="5" name="図 4"/>
          <p:cNvPicPr>
            <a:picLocks noChangeAspect="1"/>
          </p:cNvPicPr>
          <p:nvPr/>
        </p:nvPicPr>
        <p:blipFill>
          <a:blip r:embed="rId6" cstate="print">
            <a:extLst>
              <a:ext uri="{BEBA8EAE-BF5A-486C-A8C5-ECC9F3942E4B}">
                <a14:imgProps xmlns:a14="http://schemas.microsoft.com/office/drawing/2010/main">
                  <a14:imgLayer r:embed="rId7">
                    <a14:imgEffect>
                      <a14:backgroundRemoval t="1987" b="98344" l="9582" r="98280">
                        <a14:foregroundMark x1="51597" y1="21689" x2="75676" y2="37914"/>
                        <a14:foregroundMark x1="42260" y1="29636" x2="60688" y2="47848"/>
                        <a14:foregroundMark x1="67813" y1="60430" x2="66339" y2="71026"/>
                        <a14:foregroundMark x1="51597" y1="67550" x2="59214" y2="55795"/>
                      </a14:backgroundRemoval>
                    </a14:imgEffect>
                  </a14:imgLayer>
                </a14:imgProps>
              </a:ext>
              <a:ext uri="{28A0092B-C50C-407E-A947-70E740481C1C}">
                <a14:useLocalDpi xmlns:a14="http://schemas.microsoft.com/office/drawing/2010/main" val="0"/>
              </a:ext>
            </a:extLst>
          </a:blip>
          <a:stretch>
            <a:fillRect/>
          </a:stretch>
        </p:blipFill>
        <p:spPr>
          <a:xfrm>
            <a:off x="5327085" y="4554989"/>
            <a:ext cx="695149" cy="1031622"/>
          </a:xfrm>
          <a:prstGeom prst="rect">
            <a:avLst/>
          </a:prstGeom>
        </p:spPr>
      </p:pic>
      <p:pic>
        <p:nvPicPr>
          <p:cNvPr id="18" name="図 17"/>
          <p:cNvPicPr>
            <a:picLocks noChangeAspect="1"/>
          </p:cNvPicPr>
          <p:nvPr/>
        </p:nvPicPr>
        <p:blipFill>
          <a:blip r:embed="rId8" cstate="print">
            <a:extLst>
              <a:ext uri="{BEBA8EAE-BF5A-486C-A8C5-ECC9F3942E4B}">
                <a14:imgProps xmlns:a14="http://schemas.microsoft.com/office/drawing/2010/main">
                  <a14:imgLayer r:embed="rId9">
                    <a14:imgEffect>
                      <a14:backgroundRemoval t="326" b="100000" l="0" r="100000">
                        <a14:foregroundMark x1="36092" y1="17427" x2="51034" y2="40065"/>
                        <a14:foregroundMark x1="47126" y1="22150" x2="62529" y2="30619"/>
                        <a14:foregroundMark x1="61609" y1="84691" x2="72644" y2="79316"/>
                        <a14:foregroundMark x1="21149" y1="73127" x2="28506" y2="80619"/>
                        <a14:foregroundMark x1="16322" y1="79316" x2="19310" y2="81596"/>
                        <a14:foregroundMark x1="35632" y1="49023" x2="41379" y2="52769"/>
                        <a14:foregroundMark x1="53793" y1="51954" x2="59080" y2="47883"/>
                        <a14:foregroundMark x1="28966" y1="30945" x2="42299" y2="44137"/>
                      </a14:backgroundRemoval>
                    </a14:imgEffect>
                  </a14:imgLayer>
                </a14:imgProps>
              </a:ext>
              <a:ext uri="{28A0092B-C50C-407E-A947-70E740481C1C}">
                <a14:useLocalDpi xmlns:a14="http://schemas.microsoft.com/office/drawing/2010/main" val="0"/>
              </a:ext>
            </a:extLst>
          </a:blip>
          <a:stretch>
            <a:fillRect/>
          </a:stretch>
        </p:blipFill>
        <p:spPr>
          <a:xfrm>
            <a:off x="491730" y="5680948"/>
            <a:ext cx="803133" cy="1133618"/>
          </a:xfrm>
          <a:prstGeom prst="rect">
            <a:avLst/>
          </a:prstGeom>
        </p:spPr>
      </p:pic>
      <p:pic>
        <p:nvPicPr>
          <p:cNvPr id="6" name="図 5"/>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1203" y1="60221" x2="93776" y2="92541"/>
                        <a14:foregroundMark x1="32365" y1="96961" x2="38174" y2="78453"/>
                        <a14:foregroundMark x1="51037" y1="18785" x2="61411" y2="37845"/>
                        <a14:foregroundMark x1="31950" y1="23204" x2="37759" y2="33149"/>
                        <a14:foregroundMark x1="47718" y1="39779" x2="57261" y2="50000"/>
                        <a14:foregroundMark x1="55602" y1="59945" x2="58921" y2="51381"/>
                        <a14:foregroundMark x1="29046" y1="61878" x2="33610" y2="51381"/>
                      </a14:backgroundRemoval>
                    </a14:imgEffect>
                  </a14:imgLayer>
                </a14:imgProps>
              </a:ext>
              <a:ext uri="{28A0092B-C50C-407E-A947-70E740481C1C}">
                <a14:useLocalDpi xmlns:a14="http://schemas.microsoft.com/office/drawing/2010/main" val="0"/>
              </a:ext>
            </a:extLst>
          </a:blip>
          <a:stretch>
            <a:fillRect/>
          </a:stretch>
        </p:blipFill>
        <p:spPr>
          <a:xfrm>
            <a:off x="569096" y="583105"/>
            <a:ext cx="648400" cy="973945"/>
          </a:xfrm>
          <a:prstGeom prst="rect">
            <a:avLst/>
          </a:prstGeom>
        </p:spPr>
      </p:pic>
      <p:pic>
        <p:nvPicPr>
          <p:cNvPr id="7" name="図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67584" y="6692869"/>
            <a:ext cx="877851" cy="1061515"/>
          </a:xfrm>
          <a:prstGeom prst="rect">
            <a:avLst/>
          </a:prstGeom>
        </p:spPr>
      </p:pic>
      <p:pic>
        <p:nvPicPr>
          <p:cNvPr id="2" name="図 1"/>
          <p:cNvPicPr>
            <a:picLocks noChangeAspect="1"/>
          </p:cNvPicPr>
          <p:nvPr/>
        </p:nvPicPr>
        <p:blipFill>
          <a:blip r:embed="rId13" cstate="print">
            <a:extLst>
              <a:ext uri="{BEBA8EAE-BF5A-486C-A8C5-ECC9F3942E4B}">
                <a14:imgProps xmlns:a14="http://schemas.microsoft.com/office/drawing/2010/main">
                  <a14:imgLayer r:embed="rId14">
                    <a14:imgEffect>
                      <a14:backgroundRemoval t="0" b="99706" l="0" r="97847">
                        <a14:foregroundMark x1="60766" y1="56176" x2="60766" y2="56176"/>
                        <a14:foregroundMark x1="41388" y1="56176" x2="41388" y2="56176"/>
                        <a14:foregroundMark x1="41866" y1="49118" x2="41866" y2="49118"/>
                        <a14:foregroundMark x1="59330" y1="48824" x2="59330" y2="48824"/>
                        <a14:foregroundMark x1="62679" y1="46324" x2="62679" y2="46324"/>
                        <a14:foregroundMark x1="70813" y1="83824" x2="70813" y2="83824"/>
                        <a14:foregroundMark x1="70813" y1="83824" x2="70813" y2="83824"/>
                        <a14:foregroundMark x1="68182" y1="81912" x2="68182" y2="81912"/>
                        <a14:foregroundMark x1="30383" y1="79706" x2="30383" y2="79706"/>
                        <a14:foregroundMark x1="26316" y1="76029" x2="26316" y2="76029"/>
                        <a14:foregroundMark x1="65789" y1="87206" x2="65789" y2="87206"/>
                        <a14:foregroundMark x1="73684" y1="86765" x2="73684" y2="86765"/>
                        <a14:foregroundMark x1="75598" y1="80147" x2="75598" y2="80147"/>
                        <a14:foregroundMark x1="39234" y1="18088" x2="64115" y2="38088"/>
                        <a14:foregroundMark x1="29187" y1="28824" x2="51196" y2="42941"/>
                      </a14:backgroundRemoval>
                    </a14:imgEffect>
                  </a14:imgLayer>
                </a14:imgProps>
              </a:ext>
              <a:ext uri="{28A0092B-C50C-407E-A947-70E740481C1C}">
                <a14:useLocalDpi xmlns:a14="http://schemas.microsoft.com/office/drawing/2010/main" val="0"/>
              </a:ext>
            </a:extLst>
          </a:blip>
          <a:stretch>
            <a:fillRect/>
          </a:stretch>
        </p:blipFill>
        <p:spPr>
          <a:xfrm>
            <a:off x="5301452" y="6805238"/>
            <a:ext cx="720782" cy="1172564"/>
          </a:xfrm>
          <a:prstGeom prst="rect">
            <a:avLst/>
          </a:prstGeom>
        </p:spPr>
      </p:pic>
      <p:cxnSp>
        <p:nvCxnSpPr>
          <p:cNvPr id="11" name="直線コネクタ 10"/>
          <p:cNvCxnSpPr/>
          <p:nvPr/>
        </p:nvCxnSpPr>
        <p:spPr>
          <a:xfrm>
            <a:off x="5119186" y="1700784"/>
            <a:ext cx="0" cy="2583896"/>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1577" y="7977802"/>
            <a:ext cx="644330" cy="1067276"/>
          </a:xfrm>
          <a:prstGeom prst="rect">
            <a:avLst/>
          </a:prstGeom>
        </p:spPr>
      </p:pic>
      <p:sp>
        <p:nvSpPr>
          <p:cNvPr id="22" name="平行四辺形 21"/>
          <p:cNvSpPr/>
          <p:nvPr/>
        </p:nvSpPr>
        <p:spPr>
          <a:xfrm>
            <a:off x="1562972" y="1314309"/>
            <a:ext cx="648000" cy="72000"/>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9B026F5-82FC-CC01-EF48-97F551473C87}"/>
              </a:ext>
            </a:extLst>
          </p:cNvPr>
          <p:cNvSpPr txBox="1"/>
          <p:nvPr/>
        </p:nvSpPr>
        <p:spPr>
          <a:xfrm>
            <a:off x="3214401" y="8883671"/>
            <a:ext cx="287270" cy="338554"/>
          </a:xfrm>
          <a:prstGeom prst="rect">
            <a:avLst/>
          </a:prstGeom>
          <a:noFill/>
        </p:spPr>
        <p:txBody>
          <a:bodyPr vert="horz" wrap="square" rtlCol="0">
            <a:spAutoFit/>
          </a:bodyPr>
          <a:lstStyle/>
          <a:p>
            <a:r>
              <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1</a:t>
            </a:r>
          </a:p>
        </p:txBody>
      </p:sp>
    </p:spTree>
    <p:extLst>
      <p:ext uri="{BB962C8B-B14F-4D97-AF65-F5344CB8AC3E}">
        <p14:creationId xmlns:p14="http://schemas.microsoft.com/office/powerpoint/2010/main" val="2801980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5B09053D-BE38-7413-292D-E0D5A099E1C0}"/>
              </a:ext>
            </a:extLst>
          </p:cNvPr>
          <p:cNvSpPr/>
          <p:nvPr/>
        </p:nvSpPr>
        <p:spPr>
          <a:xfrm>
            <a:off x="6005" y="718606"/>
            <a:ext cx="6765066" cy="8096210"/>
          </a:xfrm>
          <a:prstGeom prst="roundRect">
            <a:avLst/>
          </a:prstGeom>
          <a:solidFill>
            <a:schemeClr val="accent6">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F1DB193-8A7D-F44F-AC30-D42CA55EFD93}"/>
              </a:ext>
            </a:extLst>
          </p:cNvPr>
          <p:cNvSpPr/>
          <p:nvPr/>
        </p:nvSpPr>
        <p:spPr>
          <a:xfrm>
            <a:off x="540136" y="134157"/>
            <a:ext cx="5885432"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市で実施しているひとり暮らし高齢者見守りサービス</a:t>
            </a:r>
            <a:endParaRPr kumimoji="1" lang="ja-JP" altLang="en-US" b="1" dirty="0"/>
          </a:p>
        </p:txBody>
      </p:sp>
      <p:pic>
        <p:nvPicPr>
          <p:cNvPr id="40" name="図 39"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76" y="-7478"/>
            <a:ext cx="529598" cy="566704"/>
          </a:xfrm>
          <a:prstGeom prst="rect">
            <a:avLst/>
          </a:prstGeom>
        </p:spPr>
      </p:pic>
      <p:sp>
        <p:nvSpPr>
          <p:cNvPr id="23" name="四角形: 角を丸くする 22">
            <a:extLst>
              <a:ext uri="{FF2B5EF4-FFF2-40B4-BE49-F238E27FC236}">
                <a16:creationId xmlns:a16="http://schemas.microsoft.com/office/drawing/2014/main" id="{6CFD6576-A166-CA62-3618-4DFC1BAFB599}"/>
              </a:ext>
            </a:extLst>
          </p:cNvPr>
          <p:cNvSpPr/>
          <p:nvPr/>
        </p:nvSpPr>
        <p:spPr>
          <a:xfrm>
            <a:off x="205140" y="666905"/>
            <a:ext cx="2761358" cy="452598"/>
          </a:xfrm>
          <a:prstGeom prst="roundRect">
            <a:avLst/>
          </a:prstGeom>
          <a:solidFill>
            <a:schemeClr val="accent2">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6">
                    <a:lumMod val="50000"/>
                  </a:schemeClr>
                </a:solidFill>
              </a:rPr>
              <a:t>緊急通報装置の貸出</a:t>
            </a:r>
            <a:endParaRPr kumimoji="1" lang="ja-JP" altLang="en-US" b="1" dirty="0">
              <a:solidFill>
                <a:schemeClr val="accent6">
                  <a:lumMod val="50000"/>
                </a:schemeClr>
              </a:solidFill>
            </a:endParaRPr>
          </a:p>
        </p:txBody>
      </p:sp>
      <p:pic>
        <p:nvPicPr>
          <p:cNvPr id="4" name="図 3"/>
          <p:cNvPicPr>
            <a:picLocks noChangeAspect="1"/>
          </p:cNvPicPr>
          <p:nvPr/>
        </p:nvPicPr>
        <p:blipFill>
          <a:blip r:embed="rId4"/>
          <a:stretch>
            <a:fillRect/>
          </a:stretch>
        </p:blipFill>
        <p:spPr>
          <a:xfrm>
            <a:off x="602448" y="1365958"/>
            <a:ext cx="1047757" cy="979051"/>
          </a:xfrm>
          <a:prstGeom prst="rect">
            <a:avLst/>
          </a:prstGeom>
        </p:spPr>
      </p:pic>
      <p:pic>
        <p:nvPicPr>
          <p:cNvPr id="13" name="図 12"/>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38272" y1="23529" x2="63951" y2="60294"/>
                        <a14:foregroundMark x1="12346" y1="58333" x2="90123" y2="53922"/>
                        <a14:foregroundMark x1="80494" y1="92157" x2="91605" y2="33824"/>
                        <a14:foregroundMark x1="18519" y1="84804" x2="7160" y2="50000"/>
                        <a14:foregroundMark x1="57778" y1="10294" x2="57778" y2="10294"/>
                        <a14:foregroundMark x1="34568" y1="20098" x2="34568" y2="20098"/>
                        <a14:foregroundMark x1="69630" y1="9314" x2="69630" y2="9314"/>
                        <a14:foregroundMark x1="79753" y1="13235" x2="79753" y2="13235"/>
                        <a14:foregroundMark x1="6173" y1="47059" x2="6173" y2="75490"/>
                        <a14:foregroundMark x1="75802" y1="45098" x2="75802" y2="45098"/>
                        <a14:foregroundMark x1="35062" y1="32353" x2="35556" y2="38725"/>
                        <a14:foregroundMark x1="95802" y1="43627" x2="95802" y2="43627"/>
                        <a14:foregroundMark x1="78272" y1="70588" x2="86667" y2="88725"/>
                        <a14:foregroundMark x1="83951" y1="95098" x2="91111" y2="76471"/>
                        <a14:foregroundMark x1="20000" y1="93137" x2="26173" y2="78431"/>
                        <a14:foregroundMark x1="12346" y1="78431" x2="15062" y2="93137"/>
                        <a14:foregroundMark x1="39753" y1="13235" x2="39753" y2="13235"/>
                        <a14:foregroundMark x1="31358" y1="77451" x2="68148" y2="76471"/>
                        <a14:foregroundMark x1="2469" y1="54902" x2="7160" y2="52941"/>
                        <a14:foregroundMark x1="10864" y1="38725" x2="9877" y2="51961"/>
                        <a14:foregroundMark x1="83457" y1="51961" x2="81481" y2="34804"/>
                        <a14:foregroundMark x1="95802" y1="50980" x2="94321" y2="34804"/>
                        <a14:foregroundMark x1="96296" y1="50000" x2="96296" y2="51961"/>
                        <a14:foregroundMark x1="11358" y1="37745" x2="23210" y2="33824"/>
                        <a14:foregroundMark x1="24198" y1="31373" x2="33580" y2="14216"/>
                        <a14:foregroundMark x1="40741" y1="7843" x2="58765" y2="0"/>
                        <a14:foregroundMark x1="75802" y1="4902" x2="87160" y2="14216"/>
                        <a14:foregroundMark x1="88642" y1="16176" x2="96790" y2="35784"/>
                        <a14:foregroundMark x1="28395" y1="83333" x2="71358" y2="83333"/>
                        <a14:foregroundMark x1="7407" y1="83824" x2="988" y2="75490"/>
                      </a14:backgroundRemoval>
                    </a14:imgEffect>
                  </a14:imgLayer>
                </a14:imgProps>
              </a:ext>
              <a:ext uri="{28A0092B-C50C-407E-A947-70E740481C1C}">
                <a14:useLocalDpi xmlns:a14="http://schemas.microsoft.com/office/drawing/2010/main" val="0"/>
              </a:ext>
            </a:extLst>
          </a:blip>
          <a:stretch>
            <a:fillRect/>
          </a:stretch>
        </p:blipFill>
        <p:spPr>
          <a:xfrm>
            <a:off x="4509005" y="1734499"/>
            <a:ext cx="1757805" cy="885413"/>
          </a:xfrm>
          <a:prstGeom prst="rect">
            <a:avLst/>
          </a:prstGeom>
        </p:spPr>
      </p:pic>
      <p:pic>
        <p:nvPicPr>
          <p:cNvPr id="12" name="図 11"/>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9123" y1="3511" x2="61404" y2="17340"/>
                        <a14:foregroundMark x1="25439" y1="10957" x2="24561" y2="14894"/>
                        <a14:foregroundMark x1="92105" y1="52872" x2="95906" y2="56915"/>
                      </a14:backgroundRemoval>
                    </a14:imgEffect>
                  </a14:imgLayer>
                </a14:imgProps>
              </a:ext>
              <a:ext uri="{28A0092B-C50C-407E-A947-70E740481C1C}">
                <a14:useLocalDpi xmlns:a14="http://schemas.microsoft.com/office/drawing/2010/main" val="0"/>
              </a:ext>
            </a:extLst>
          </a:blip>
          <a:stretch>
            <a:fillRect/>
          </a:stretch>
        </p:blipFill>
        <p:spPr>
          <a:xfrm>
            <a:off x="5642658" y="1036814"/>
            <a:ext cx="691441" cy="1900451"/>
          </a:xfrm>
          <a:prstGeom prst="rect">
            <a:avLst/>
          </a:prstGeom>
        </p:spPr>
      </p:pic>
      <p:pic>
        <p:nvPicPr>
          <p:cNvPr id="14" name="図 13"/>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282" r="100000">
                        <a14:foregroundMark x1="37183" y1="18072" x2="72394" y2="74398"/>
                        <a14:foregroundMark x1="12958" y1="44880" x2="11831" y2="87048"/>
                        <a14:foregroundMark x1="23099" y1="84639" x2="75211" y2="84036"/>
                        <a14:foregroundMark x1="47042" y1="84639" x2="44789" y2="61446"/>
                        <a14:foregroundMark x1="44789" y1="62651" x2="39437" y2="23494"/>
                        <a14:foregroundMark x1="16620" y1="65663" x2="25915" y2="84036"/>
                        <a14:backgroundMark x1="22254" y1="6024" x2="22254" y2="6024"/>
                        <a14:backgroundMark x1="21127" y1="6627" x2="7606" y2="24699"/>
                        <a14:backgroundMark x1="72958" y1="6627" x2="89859" y2="26807"/>
                      </a14:backgroundRemoval>
                    </a14:imgEffect>
                  </a14:imgLayer>
                </a14:imgProps>
              </a:ext>
              <a:ext uri="{28A0092B-C50C-407E-A947-70E740481C1C}">
                <a14:useLocalDpi xmlns:a14="http://schemas.microsoft.com/office/drawing/2010/main" val="0"/>
              </a:ext>
            </a:extLst>
          </a:blip>
          <a:stretch>
            <a:fillRect/>
          </a:stretch>
        </p:blipFill>
        <p:spPr>
          <a:xfrm>
            <a:off x="383510" y="2441081"/>
            <a:ext cx="1160394" cy="1085213"/>
          </a:xfrm>
          <a:prstGeom prst="rect">
            <a:avLst/>
          </a:prstGeom>
        </p:spPr>
      </p:pic>
      <p:sp>
        <p:nvSpPr>
          <p:cNvPr id="24" name="テキスト ボックス 23">
            <a:extLst>
              <a:ext uri="{FF2B5EF4-FFF2-40B4-BE49-F238E27FC236}">
                <a16:creationId xmlns:a16="http://schemas.microsoft.com/office/drawing/2014/main" id="{A9B026F5-82FC-CC01-EF48-97F551473C87}"/>
              </a:ext>
            </a:extLst>
          </p:cNvPr>
          <p:cNvSpPr txBox="1"/>
          <p:nvPr/>
        </p:nvSpPr>
        <p:spPr>
          <a:xfrm>
            <a:off x="3500739" y="2899891"/>
            <a:ext cx="2487639" cy="584775"/>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緊急の場合は警備会社が</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救急車の要請をします</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26" name="角丸四角形 25">
            <a:extLst>
              <a:ext uri="{FF2B5EF4-FFF2-40B4-BE49-F238E27FC236}">
                <a16:creationId xmlns:a16="http://schemas.microsoft.com/office/drawing/2014/main" id="{DE4CA980-74B3-0FD5-5040-B7A6D58E40A4}"/>
              </a:ext>
            </a:extLst>
          </p:cNvPr>
          <p:cNvSpPr/>
          <p:nvPr/>
        </p:nvSpPr>
        <p:spPr>
          <a:xfrm>
            <a:off x="205140" y="3563248"/>
            <a:ext cx="6378540" cy="3895171"/>
          </a:xfrm>
          <a:prstGeom prst="roundRect">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7" name="稲妻 16"/>
          <p:cNvSpPr/>
          <p:nvPr/>
        </p:nvSpPr>
        <p:spPr>
          <a:xfrm rot="6480000">
            <a:off x="1946799" y="1369922"/>
            <a:ext cx="779794" cy="706328"/>
          </a:xfrm>
          <a:prstGeom prst="lightningBolt">
            <a:avLst/>
          </a:prstGeom>
          <a:solidFill>
            <a:srgbClr val="D99A77"/>
          </a:solidFill>
          <a:ln>
            <a:solidFill>
              <a:srgbClr val="D18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11" cstate="print">
            <a:extLst>
              <a:ext uri="{BEBA8EAE-BF5A-486C-A8C5-ECC9F3942E4B}">
                <a14:imgProps xmlns:a14="http://schemas.microsoft.com/office/drawing/2010/main">
                  <a14:imgLayer r:embed="rId12">
                    <a14:imgEffect>
                      <a14:backgroundRemoval t="5250" b="93250" l="10000" r="90000">
                        <a14:foregroundMark x1="23000" y1="19750" x2="53500" y2="63500"/>
                        <a14:foregroundMark x1="17000" y1="31250" x2="17000" y2="66750"/>
                        <a14:foregroundMark x1="40750" y1="28500" x2="57000" y2="28500"/>
                        <a14:foregroundMark x1="64750" y1="45250" x2="75750" y2="46250"/>
                        <a14:foregroundMark x1="59000" y1="71000" x2="83000" y2="81750"/>
                        <a14:foregroundMark x1="59750" y1="85500" x2="59750" y2="85500"/>
                        <a14:foregroundMark x1="79500" y1="87000" x2="79000" y2="85500"/>
                        <a14:foregroundMark x1="15750" y1="78250" x2="35000" y2="76000"/>
                        <a14:foregroundMark x1="32000" y1="17750" x2="39750" y2="20250"/>
                        <a14:foregroundMark x1="29000" y1="19750" x2="30000" y2="22250"/>
                        <a14:foregroundMark x1="79000" y1="66750" x2="84250" y2="66250"/>
                        <a14:foregroundMark x1="67500" y1="67250" x2="75250" y2="65750"/>
                        <a14:foregroundMark x1="51250" y1="83000" x2="51250" y2="84000"/>
                        <a14:foregroundMark x1="25000" y1="52000" x2="68500" y2="52500"/>
                        <a14:foregroundMark x1="65250" y1="85500" x2="74000" y2="84500"/>
                        <a14:foregroundMark x1="21250" y1="73000" x2="51000" y2="71000"/>
                      </a14:backgroundRemoval>
                    </a14:imgEffect>
                  </a14:imgLayer>
                </a14:imgProps>
              </a:ext>
              <a:ext uri="{28A0092B-C50C-407E-A947-70E740481C1C}">
                <a14:useLocalDpi xmlns:a14="http://schemas.microsoft.com/office/drawing/2010/main" val="0"/>
              </a:ext>
            </a:extLst>
          </a:blip>
          <a:stretch>
            <a:fillRect/>
          </a:stretch>
        </p:blipFill>
        <p:spPr>
          <a:xfrm>
            <a:off x="1998905" y="1892959"/>
            <a:ext cx="1655600" cy="1655600"/>
          </a:xfrm>
          <a:prstGeom prst="rect">
            <a:avLst/>
          </a:prstGeom>
        </p:spPr>
      </p:pic>
      <p:sp>
        <p:nvSpPr>
          <p:cNvPr id="30" name="テキスト ボックス 29">
            <a:extLst>
              <a:ext uri="{FF2B5EF4-FFF2-40B4-BE49-F238E27FC236}">
                <a16:creationId xmlns:a16="http://schemas.microsoft.com/office/drawing/2014/main" id="{A9B026F5-82FC-CC01-EF48-97F551473C87}"/>
              </a:ext>
            </a:extLst>
          </p:cNvPr>
          <p:cNvSpPr txBox="1"/>
          <p:nvPr/>
        </p:nvSpPr>
        <p:spPr>
          <a:xfrm>
            <a:off x="3397415" y="979819"/>
            <a:ext cx="1980219" cy="892552"/>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警備会社が</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en-US" altLang="ja-JP" sz="2000"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24</a:t>
            </a:r>
            <a:r>
              <a:rPr kumimoji="1" lang="ja-JP" altLang="en-US" sz="2000"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時間</a:t>
            </a:r>
            <a:r>
              <a:rPr kumimoji="1" lang="en-US" altLang="ja-JP" sz="2000"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365</a:t>
            </a:r>
            <a:r>
              <a:rPr kumimoji="1" lang="ja-JP" altLang="en-US" sz="2000"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日</a:t>
            </a:r>
            <a:endParaRPr kumimoji="1" lang="en-US" altLang="ja-JP" sz="2000"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対応します</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31" name="テキスト ボックス 30">
            <a:extLst>
              <a:ext uri="{FF2B5EF4-FFF2-40B4-BE49-F238E27FC236}">
                <a16:creationId xmlns:a16="http://schemas.microsoft.com/office/drawing/2014/main" id="{A9B026F5-82FC-CC01-EF48-97F551473C87}"/>
              </a:ext>
            </a:extLst>
          </p:cNvPr>
          <p:cNvSpPr txBox="1"/>
          <p:nvPr/>
        </p:nvSpPr>
        <p:spPr>
          <a:xfrm>
            <a:off x="366566" y="5943343"/>
            <a:ext cx="5726726" cy="584775"/>
          </a:xfrm>
          <a:prstGeom prst="rect">
            <a:avLst/>
          </a:prstGeom>
          <a:noFill/>
        </p:spPr>
        <p:txBody>
          <a:bodyPr vert="horz" wrap="square" rtlCol="0">
            <a:spAutoFit/>
          </a:bodyPr>
          <a:lstStyle/>
          <a:p>
            <a:r>
              <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警備会社は身体介護等はできません。</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警備会社がご自宅の鍵をお預かりさせていただきます。</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32" name="テキスト ボックス 31">
            <a:extLst>
              <a:ext uri="{FF2B5EF4-FFF2-40B4-BE49-F238E27FC236}">
                <a16:creationId xmlns:a16="http://schemas.microsoft.com/office/drawing/2014/main" id="{A9B026F5-82FC-CC01-EF48-97F551473C87}"/>
              </a:ext>
            </a:extLst>
          </p:cNvPr>
          <p:cNvSpPr txBox="1"/>
          <p:nvPr/>
        </p:nvSpPr>
        <p:spPr>
          <a:xfrm>
            <a:off x="757878" y="6900195"/>
            <a:ext cx="5322864" cy="369332"/>
          </a:xfrm>
          <a:prstGeom prst="rect">
            <a:avLst/>
          </a:prstGeom>
          <a:noFill/>
        </p:spPr>
        <p:txBody>
          <a:bodyPr vert="horz" wrap="square" rtlCol="0">
            <a:spAutoFit/>
          </a:bodyPr>
          <a:lstStyle/>
          <a:p>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お問合せ</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高齢者福祉課　☎</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047-436-2352</a:t>
            </a:r>
          </a:p>
        </p:txBody>
      </p:sp>
      <p:sp>
        <p:nvSpPr>
          <p:cNvPr id="33" name="テキスト ボックス 32">
            <a:extLst>
              <a:ext uri="{FF2B5EF4-FFF2-40B4-BE49-F238E27FC236}">
                <a16:creationId xmlns:a16="http://schemas.microsoft.com/office/drawing/2014/main" id="{A9B026F5-82FC-CC01-EF48-97F551473C87}"/>
              </a:ext>
            </a:extLst>
          </p:cNvPr>
          <p:cNvSpPr txBox="1"/>
          <p:nvPr/>
        </p:nvSpPr>
        <p:spPr>
          <a:xfrm>
            <a:off x="366566" y="4958238"/>
            <a:ext cx="5967533" cy="923330"/>
          </a:xfrm>
          <a:prstGeom prst="rect">
            <a:avLst/>
          </a:prstGeom>
          <a:noFill/>
        </p:spPr>
        <p:txBody>
          <a:bodyPr vert="horz" wrap="square" rtlCol="0">
            <a:spAutoFit/>
          </a:bodyPr>
          <a:lstStyle/>
          <a:p>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●発作を伴う持病のある</a:t>
            </a:r>
            <a:r>
              <a:rPr kumimoji="1" lang="en-US" altLang="ja-JP"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65</a:t>
            </a:r>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歳以上の方</a:t>
            </a:r>
            <a:r>
              <a:rPr kumimoji="1" lang="ja-JP" altLang="en-US"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無料</a:t>
            </a:r>
            <a:endPar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●発作を伴う持病のない</a:t>
            </a:r>
            <a:r>
              <a:rPr kumimoji="1" lang="en-US" altLang="ja-JP"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75</a:t>
            </a:r>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歳以上の方</a:t>
            </a:r>
            <a:r>
              <a:rPr kumimoji="1" lang="ja-JP" altLang="en-US"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　　</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2,200</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円</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月</a:t>
            </a:r>
            <a:endPar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（市民税・県民税非課税の方は</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1,100</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円</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月</a:t>
            </a:r>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endParaRPr kumimoji="1" lang="en-US" altLang="ja-JP"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34" name="テキスト ボックス 33">
            <a:extLst>
              <a:ext uri="{FF2B5EF4-FFF2-40B4-BE49-F238E27FC236}">
                <a16:creationId xmlns:a16="http://schemas.microsoft.com/office/drawing/2014/main" id="{A9B026F5-82FC-CC01-EF48-97F551473C87}"/>
              </a:ext>
            </a:extLst>
          </p:cNvPr>
          <p:cNvSpPr txBox="1"/>
          <p:nvPr/>
        </p:nvSpPr>
        <p:spPr>
          <a:xfrm>
            <a:off x="602448" y="3743623"/>
            <a:ext cx="6533725" cy="707886"/>
          </a:xfrm>
          <a:prstGeom prst="rect">
            <a:avLst/>
          </a:prstGeom>
          <a:noFill/>
        </p:spPr>
        <p:txBody>
          <a:bodyPr vert="horz" wrap="square" rtlCol="0">
            <a:spAutoFit/>
          </a:bodyPr>
          <a:lstStyle/>
          <a:p>
            <a:r>
              <a:rPr kumimoji="1" lang="ja-JP" altLang="en-US" sz="2200"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ひとり暮らし</a:t>
            </a:r>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の方へ</a:t>
            </a:r>
            <a:endParaRPr kumimoji="1" lang="en-US" altLang="ja-JP"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chemeClr val="accent6">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安否確認ができる装置を貸出します</a:t>
            </a:r>
            <a:endParaRPr kumimoji="1" lang="en-US" altLang="ja-JP"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35" name="平行四辺形 34"/>
          <p:cNvSpPr/>
          <p:nvPr/>
        </p:nvSpPr>
        <p:spPr>
          <a:xfrm>
            <a:off x="1762698" y="5432269"/>
            <a:ext cx="1203800" cy="77268"/>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A9B026F5-82FC-CC01-EF48-97F551473C87}"/>
              </a:ext>
            </a:extLst>
          </p:cNvPr>
          <p:cNvSpPr txBox="1"/>
          <p:nvPr/>
        </p:nvSpPr>
        <p:spPr>
          <a:xfrm>
            <a:off x="383511" y="4474621"/>
            <a:ext cx="2582987" cy="400110"/>
          </a:xfrm>
          <a:prstGeom prst="rect">
            <a:avLst/>
          </a:prstGeom>
          <a:noFill/>
        </p:spPr>
        <p:txBody>
          <a:bodyPr vert="horz" wrap="square" rtlCol="0">
            <a:spAutoFit/>
          </a:bodyPr>
          <a:lstStyle/>
          <a:p>
            <a:r>
              <a:rPr kumimoji="1" lang="ja-JP" altLang="en-US" sz="2000" b="1"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＜対象要件と費用＞</a:t>
            </a:r>
            <a:endParaRPr kumimoji="1" lang="en-US" altLang="ja-JP" sz="2000" b="1"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28" name="平行四辺形 27"/>
          <p:cNvSpPr/>
          <p:nvPr/>
        </p:nvSpPr>
        <p:spPr>
          <a:xfrm>
            <a:off x="1762698" y="5166109"/>
            <a:ext cx="1203800" cy="77268"/>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22">
            <a:extLst>
              <a:ext uri="{FF2B5EF4-FFF2-40B4-BE49-F238E27FC236}">
                <a16:creationId xmlns:a16="http://schemas.microsoft.com/office/drawing/2014/main" id="{6CFD6576-A166-CA62-3618-4DFC1BAFB599}"/>
              </a:ext>
            </a:extLst>
          </p:cNvPr>
          <p:cNvSpPr/>
          <p:nvPr/>
        </p:nvSpPr>
        <p:spPr>
          <a:xfrm>
            <a:off x="757878" y="7594874"/>
            <a:ext cx="5508931" cy="1004496"/>
          </a:xfrm>
          <a:prstGeom prst="roundRect">
            <a:avLst/>
          </a:prstGeom>
          <a:solidFill>
            <a:schemeClr val="accent2">
              <a:lumMod val="20000"/>
              <a:lumOff val="80000"/>
            </a:schemeClr>
          </a:solidFill>
          <a:ln w="285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発作を伴う持病とは？</a:t>
            </a:r>
            <a:endParaRPr kumimoji="1" lang="en-US" altLang="ja-JP" b="1"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endParaRPr>
          </a:p>
          <a:p>
            <a:pPr algn="ctr"/>
            <a:r>
              <a:rPr kumimoji="1" lang="ja-JP" altLang="en-US" b="1"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主なものとして、心臓病、脳血管疾患、高血圧、糖尿病、喘息、メニエール病など</a:t>
            </a:r>
            <a:endParaRPr kumimoji="1" lang="ja-JP" altLang="en-US" b="1" dirty="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95278" y="5970780"/>
            <a:ext cx="713969" cy="713969"/>
          </a:xfrm>
          <a:prstGeom prst="rect">
            <a:avLst/>
          </a:prstGeom>
        </p:spPr>
      </p:pic>
      <p:sp>
        <p:nvSpPr>
          <p:cNvPr id="25" name="テキスト ボックス 24">
            <a:extLst>
              <a:ext uri="{FF2B5EF4-FFF2-40B4-BE49-F238E27FC236}">
                <a16:creationId xmlns:a16="http://schemas.microsoft.com/office/drawing/2014/main" id="{A9B026F5-82FC-CC01-EF48-97F551473C87}"/>
              </a:ext>
            </a:extLst>
          </p:cNvPr>
          <p:cNvSpPr txBox="1"/>
          <p:nvPr/>
        </p:nvSpPr>
        <p:spPr>
          <a:xfrm>
            <a:off x="3214401" y="8883671"/>
            <a:ext cx="287270" cy="338554"/>
          </a:xfrm>
          <a:prstGeom prst="rect">
            <a:avLst/>
          </a:prstGeom>
          <a:noFill/>
        </p:spPr>
        <p:txBody>
          <a:bodyPr vert="horz" wrap="square" rtlCol="0">
            <a:spAutoFit/>
          </a:bodyPr>
          <a:lstStyle/>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６</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592618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7" name="図 36"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81" y="223639"/>
            <a:ext cx="529598" cy="566704"/>
          </a:xfrm>
          <a:prstGeom prst="rect">
            <a:avLst/>
          </a:prstGeom>
        </p:spPr>
      </p:pic>
      <p:sp>
        <p:nvSpPr>
          <p:cNvPr id="45" name="四角形: 角を丸くする 4">
            <a:extLst>
              <a:ext uri="{FF2B5EF4-FFF2-40B4-BE49-F238E27FC236}">
                <a16:creationId xmlns:a16="http://schemas.microsoft.com/office/drawing/2014/main" id="{AF1DB193-8A7D-F44F-AC30-D42CA55EFD93}"/>
              </a:ext>
            </a:extLst>
          </p:cNvPr>
          <p:cNvSpPr/>
          <p:nvPr/>
        </p:nvSpPr>
        <p:spPr>
          <a:xfrm>
            <a:off x="574361" y="353627"/>
            <a:ext cx="3981474"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市内事業者の協力による見守り</a:t>
            </a:r>
            <a:endParaRPr kumimoji="1" lang="ja-JP" altLang="en-US" sz="2000" b="1" dirty="0"/>
          </a:p>
        </p:txBody>
      </p:sp>
      <p:sp>
        <p:nvSpPr>
          <p:cNvPr id="55" name="角丸四角形 54">
            <a:extLst>
              <a:ext uri="{FF2B5EF4-FFF2-40B4-BE49-F238E27FC236}">
                <a16:creationId xmlns:a16="http://schemas.microsoft.com/office/drawing/2014/main" id="{5B09053D-BE38-7413-292D-E0D5A099E1C0}"/>
              </a:ext>
            </a:extLst>
          </p:cNvPr>
          <p:cNvSpPr/>
          <p:nvPr/>
        </p:nvSpPr>
        <p:spPr>
          <a:xfrm>
            <a:off x="65481" y="1163089"/>
            <a:ext cx="6705590" cy="7852895"/>
          </a:xfrm>
          <a:prstGeom prst="roundRect">
            <a:avLst/>
          </a:prstGeom>
          <a:solidFill>
            <a:schemeClr val="accent6">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22">
            <a:extLst>
              <a:ext uri="{FF2B5EF4-FFF2-40B4-BE49-F238E27FC236}">
                <a16:creationId xmlns:a16="http://schemas.microsoft.com/office/drawing/2014/main" id="{6CFD6576-A166-CA62-3618-4DFC1BAFB599}"/>
              </a:ext>
            </a:extLst>
          </p:cNvPr>
          <p:cNvSpPr/>
          <p:nvPr/>
        </p:nvSpPr>
        <p:spPr>
          <a:xfrm>
            <a:off x="211145" y="1096125"/>
            <a:ext cx="2761358" cy="492968"/>
          </a:xfrm>
          <a:prstGeom prst="roundRect">
            <a:avLst/>
          </a:prstGeom>
          <a:solidFill>
            <a:schemeClr val="accent2">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6">
                    <a:lumMod val="50000"/>
                  </a:schemeClr>
                </a:solidFill>
              </a:rPr>
              <a:t>地域見守りネットワーク</a:t>
            </a:r>
            <a:endParaRPr kumimoji="1" lang="ja-JP" altLang="en-US" b="1" dirty="0">
              <a:solidFill>
                <a:schemeClr val="accent6">
                  <a:lumMod val="50000"/>
                </a:schemeClr>
              </a:solidFill>
            </a:endParaRPr>
          </a:p>
        </p:txBody>
      </p:sp>
      <p:pic>
        <p:nvPicPr>
          <p:cNvPr id="57" name="図 56" descr="グラフィカル ユーザー インターフェイス, アプリケーション&#10;&#10;自動的に生成された説明">
            <a:extLst>
              <a:ext uri="{FF2B5EF4-FFF2-40B4-BE49-F238E27FC236}">
                <a16:creationId xmlns:a16="http://schemas.microsoft.com/office/drawing/2014/main" id="{46C1E7EC-AE24-0115-3272-ECD9D61A1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3397" y="1528641"/>
            <a:ext cx="1445022" cy="1100639"/>
          </a:xfrm>
          <a:prstGeom prst="rect">
            <a:avLst/>
          </a:prstGeom>
        </p:spPr>
      </p:pic>
      <p:sp>
        <p:nvSpPr>
          <p:cNvPr id="19" name="テキスト ボックス 18">
            <a:extLst>
              <a:ext uri="{FF2B5EF4-FFF2-40B4-BE49-F238E27FC236}">
                <a16:creationId xmlns:a16="http://schemas.microsoft.com/office/drawing/2014/main" id="{A9B026F5-82FC-CC01-EF48-97F551473C87}"/>
              </a:ext>
            </a:extLst>
          </p:cNvPr>
          <p:cNvSpPr txBox="1"/>
          <p:nvPr/>
        </p:nvSpPr>
        <p:spPr>
          <a:xfrm>
            <a:off x="1911644" y="2698757"/>
            <a:ext cx="4828758" cy="830997"/>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市内事業者の皆様が、配達の途中など日常業務の中で気づいた異変を市に連絡していただくことで、ゆるやかに見守っていただく仕組みです。</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A9B026F5-82FC-CC01-EF48-97F551473C87}"/>
              </a:ext>
            </a:extLst>
          </p:cNvPr>
          <p:cNvSpPr txBox="1"/>
          <p:nvPr/>
        </p:nvSpPr>
        <p:spPr>
          <a:xfrm>
            <a:off x="219060" y="2042716"/>
            <a:ext cx="4541685" cy="584775"/>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船橋市では地域での見守りを推進するために、</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市内の事業所と協定を結んでいます。</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38" name="テキスト ボックス 37">
            <a:extLst>
              <a:ext uri="{FF2B5EF4-FFF2-40B4-BE49-F238E27FC236}">
                <a16:creationId xmlns:a16="http://schemas.microsoft.com/office/drawing/2014/main" id="{A9B026F5-82FC-CC01-EF48-97F551473C87}"/>
              </a:ext>
            </a:extLst>
          </p:cNvPr>
          <p:cNvSpPr txBox="1"/>
          <p:nvPr/>
        </p:nvSpPr>
        <p:spPr>
          <a:xfrm>
            <a:off x="1591824" y="3608220"/>
            <a:ext cx="5322864" cy="369332"/>
          </a:xfrm>
          <a:prstGeom prst="rect">
            <a:avLst/>
          </a:prstGeom>
          <a:noFill/>
        </p:spPr>
        <p:txBody>
          <a:bodyPr vert="horz" wrap="square" rtlCol="0">
            <a:spAutoFit/>
          </a:bodyPr>
          <a:lstStyle/>
          <a:p>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お問合せ</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地域福祉課　☎</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047-436-2313</a:t>
            </a:r>
          </a:p>
        </p:txBody>
      </p:sp>
      <p:sp>
        <p:nvSpPr>
          <p:cNvPr id="11" name="テキスト ボックス 10">
            <a:extLst>
              <a:ext uri="{FF2B5EF4-FFF2-40B4-BE49-F238E27FC236}">
                <a16:creationId xmlns:a16="http://schemas.microsoft.com/office/drawing/2014/main" id="{A9B026F5-82FC-CC01-EF48-97F551473C87}"/>
              </a:ext>
            </a:extLst>
          </p:cNvPr>
          <p:cNvSpPr txBox="1"/>
          <p:nvPr/>
        </p:nvSpPr>
        <p:spPr>
          <a:xfrm>
            <a:off x="360386" y="1670768"/>
            <a:ext cx="4541685" cy="369332"/>
          </a:xfrm>
          <a:prstGeom prst="rect">
            <a:avLst/>
          </a:prstGeom>
          <a:noFill/>
        </p:spPr>
        <p:txBody>
          <a:bodyPr vert="horz" wrap="square" rtlCol="0">
            <a:spAutoFit/>
          </a:bodyPr>
          <a:lstStyle/>
          <a:p>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～地域見守りネットふなばし～</a:t>
            </a:r>
            <a:endPar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3" name="角丸四角形 12">
            <a:extLst>
              <a:ext uri="{FF2B5EF4-FFF2-40B4-BE49-F238E27FC236}">
                <a16:creationId xmlns:a16="http://schemas.microsoft.com/office/drawing/2014/main" id="{DE4CA980-74B3-0FD5-5040-B7A6D58E40A4}"/>
              </a:ext>
            </a:extLst>
          </p:cNvPr>
          <p:cNvSpPr/>
          <p:nvPr/>
        </p:nvSpPr>
        <p:spPr>
          <a:xfrm>
            <a:off x="373319" y="6432429"/>
            <a:ext cx="6029762" cy="2345811"/>
          </a:xfrm>
          <a:prstGeom prst="roundRect">
            <a:avLst/>
          </a:prstGeom>
          <a:solidFill>
            <a:srgbClr val="F1F8E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7430" y="7349693"/>
            <a:ext cx="417459" cy="1223685"/>
          </a:xfrm>
          <a:prstGeom prst="rect">
            <a:avLst/>
          </a:prstGeom>
        </p:spPr>
      </p:pic>
      <p:sp>
        <p:nvSpPr>
          <p:cNvPr id="18" name="テキスト ボックス 17">
            <a:extLst>
              <a:ext uri="{FF2B5EF4-FFF2-40B4-BE49-F238E27FC236}">
                <a16:creationId xmlns:a16="http://schemas.microsoft.com/office/drawing/2014/main" id="{A9B026F5-82FC-CC01-EF48-97F551473C87}"/>
              </a:ext>
            </a:extLst>
          </p:cNvPr>
          <p:cNvSpPr txBox="1"/>
          <p:nvPr/>
        </p:nvSpPr>
        <p:spPr>
          <a:xfrm>
            <a:off x="659790" y="6626338"/>
            <a:ext cx="5379279" cy="2123658"/>
          </a:xfrm>
          <a:prstGeom prst="rect">
            <a:avLst/>
          </a:prstGeom>
          <a:noFill/>
        </p:spPr>
        <p:txBody>
          <a:bodyPr vert="horz" wrap="square" rtlCol="0">
            <a:spAutoFit/>
          </a:bodyPr>
          <a:lstStyle/>
          <a:p>
            <a:r>
              <a:rPr kumimoji="1" lang="en-US" altLang="ja-JP" sz="20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20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配食サービス事業者からの通報内容</a:t>
            </a:r>
            <a:r>
              <a:rPr kumimoji="1" lang="en-US" altLang="ja-JP" sz="20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p>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普段は玄関までお弁当の受け取りに来ていたが、昨日、今日とインターホンへの</a:t>
            </a:r>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応答</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がなく、電話も出ない。</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市の関係機関で、日頃からのつながりがないか確認したが、有力な情報は得られず、警察と消防で突入したところ、寝室で身動きが取れなくなっている住民を発見。病院へ緊急搬送された。</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12" name="四角形: 角を丸くする 22">
            <a:extLst>
              <a:ext uri="{FF2B5EF4-FFF2-40B4-BE49-F238E27FC236}">
                <a16:creationId xmlns:a16="http://schemas.microsoft.com/office/drawing/2014/main" id="{6CFD6576-A166-CA62-3618-4DFC1BAFB599}"/>
              </a:ext>
            </a:extLst>
          </p:cNvPr>
          <p:cNvSpPr/>
          <p:nvPr/>
        </p:nvSpPr>
        <p:spPr>
          <a:xfrm>
            <a:off x="373319" y="6124278"/>
            <a:ext cx="3162728" cy="473815"/>
          </a:xfrm>
          <a:prstGeom prst="roundRect">
            <a:avLst/>
          </a:prstGeom>
          <a:solidFill>
            <a:schemeClr val="accent2">
              <a:lumMod val="20000"/>
              <a:lumOff val="80000"/>
            </a:schemeClr>
          </a:solidFill>
          <a:ln w="285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こんな</a:t>
            </a:r>
            <a:r>
              <a:rPr kumimoji="1" lang="ja-JP" altLang="en-US" b="1"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ケース</a:t>
            </a:r>
            <a:r>
              <a:rPr kumimoji="1" lang="ja-JP" altLang="en-US" b="1"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がありました</a:t>
            </a:r>
            <a:endParaRPr kumimoji="1" lang="ja-JP" altLang="en-US" b="1" dirty="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21" name="角丸四角形 20">
            <a:extLst>
              <a:ext uri="{FF2B5EF4-FFF2-40B4-BE49-F238E27FC236}">
                <a16:creationId xmlns:a16="http://schemas.microsoft.com/office/drawing/2014/main" id="{DE4CA980-74B3-0FD5-5040-B7A6D58E40A4}"/>
              </a:ext>
            </a:extLst>
          </p:cNvPr>
          <p:cNvSpPr/>
          <p:nvPr/>
        </p:nvSpPr>
        <p:spPr>
          <a:xfrm>
            <a:off x="326265" y="4336004"/>
            <a:ext cx="6184021" cy="1417304"/>
          </a:xfrm>
          <a:prstGeom prst="roundRect">
            <a:avLst/>
          </a:prstGeom>
          <a:solidFill>
            <a:srgbClr val="F1F8E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2">
            <a:extLst>
              <a:ext uri="{FF2B5EF4-FFF2-40B4-BE49-F238E27FC236}">
                <a16:creationId xmlns:a16="http://schemas.microsoft.com/office/drawing/2014/main" id="{6CFD6576-A166-CA62-3618-4DFC1BAFB599}"/>
              </a:ext>
            </a:extLst>
          </p:cNvPr>
          <p:cNvSpPr/>
          <p:nvPr/>
        </p:nvSpPr>
        <p:spPr>
          <a:xfrm>
            <a:off x="398869" y="4098986"/>
            <a:ext cx="3137177" cy="449632"/>
          </a:xfrm>
          <a:prstGeom prst="roundRect">
            <a:avLst/>
          </a:prstGeom>
          <a:solidFill>
            <a:schemeClr val="accent2">
              <a:lumMod val="20000"/>
              <a:lumOff val="80000"/>
            </a:schemeClr>
          </a:solidFill>
          <a:ln w="285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協力いただいている事業者</a:t>
            </a:r>
            <a:endParaRPr kumimoji="1" lang="ja-JP" altLang="en-US" dirty="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069" y="4582435"/>
            <a:ext cx="1059073" cy="870388"/>
          </a:xfrm>
          <a:prstGeom prst="rect">
            <a:avLst/>
          </a:prstGeom>
        </p:spPr>
      </p:pic>
      <p:sp>
        <p:nvSpPr>
          <p:cNvPr id="23" name="テキスト ボックス 22">
            <a:extLst>
              <a:ext uri="{FF2B5EF4-FFF2-40B4-BE49-F238E27FC236}">
                <a16:creationId xmlns:a16="http://schemas.microsoft.com/office/drawing/2014/main" id="{A9B026F5-82FC-CC01-EF48-97F551473C87}"/>
              </a:ext>
            </a:extLst>
          </p:cNvPr>
          <p:cNvSpPr txBox="1"/>
          <p:nvPr/>
        </p:nvSpPr>
        <p:spPr>
          <a:xfrm>
            <a:off x="574361" y="4599417"/>
            <a:ext cx="4934918" cy="1077218"/>
          </a:xfrm>
          <a:prstGeom prst="rect">
            <a:avLst/>
          </a:prstGeom>
          <a:noFill/>
        </p:spPr>
        <p:txBody>
          <a:bodyPr vert="horz" wrap="square" rtlCol="0">
            <a:spAutoFit/>
          </a:bodyPr>
          <a:lstStyle/>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新聞配達業者</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保険会社</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お弁当・牛乳等配達事業者</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コンビニエンス・ストア　など</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2350" y="5865221"/>
            <a:ext cx="793190" cy="963931"/>
          </a:xfrm>
          <a:prstGeom prst="rect">
            <a:avLst/>
          </a:prstGeom>
        </p:spPr>
      </p:pic>
      <p:pic>
        <p:nvPicPr>
          <p:cNvPr id="24" name="図 23"/>
          <p:cNvPicPr>
            <a:picLocks noChangeAspect="1"/>
          </p:cNvPicPr>
          <p:nvPr/>
        </p:nvPicPr>
        <p:blipFill rotWithShape="1">
          <a:blip r:embed="rId8"/>
          <a:srcRect l="27237" t="29542" r="39450" b="8527"/>
          <a:stretch/>
        </p:blipFill>
        <p:spPr>
          <a:xfrm>
            <a:off x="480022" y="2864509"/>
            <a:ext cx="968185" cy="972441"/>
          </a:xfrm>
          <a:prstGeom prst="rect">
            <a:avLst/>
          </a:prstGeom>
        </p:spPr>
      </p:pic>
      <p:sp>
        <p:nvSpPr>
          <p:cNvPr id="25" name="テキスト ボックス 24">
            <a:extLst>
              <a:ext uri="{FF2B5EF4-FFF2-40B4-BE49-F238E27FC236}">
                <a16:creationId xmlns:a16="http://schemas.microsoft.com/office/drawing/2014/main" id="{A9B026F5-82FC-CC01-EF48-97F551473C87}"/>
              </a:ext>
            </a:extLst>
          </p:cNvPr>
          <p:cNvSpPr txBox="1"/>
          <p:nvPr/>
        </p:nvSpPr>
        <p:spPr>
          <a:xfrm>
            <a:off x="3214401" y="8883671"/>
            <a:ext cx="287270" cy="338554"/>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５</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465232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E96E918-BB10-AB41-4387-929CDBBBB9A6}"/>
              </a:ext>
            </a:extLst>
          </p:cNvPr>
          <p:cNvPicPr>
            <a:picLocks noChangeAspect="1"/>
          </p:cNvPicPr>
          <p:nvPr/>
        </p:nvPicPr>
        <p:blipFill>
          <a:blip r:embed="rId3"/>
          <a:stretch>
            <a:fillRect/>
          </a:stretch>
        </p:blipFill>
        <p:spPr>
          <a:xfrm>
            <a:off x="1043166" y="1163559"/>
            <a:ext cx="4200799" cy="4058977"/>
          </a:xfrm>
          <a:prstGeom prst="rect">
            <a:avLst/>
          </a:prstGeom>
        </p:spPr>
      </p:pic>
      <p:sp>
        <p:nvSpPr>
          <p:cNvPr id="67" name="二等辺三角形 66">
            <a:extLst>
              <a:ext uri="{FF2B5EF4-FFF2-40B4-BE49-F238E27FC236}">
                <a16:creationId xmlns:a16="http://schemas.microsoft.com/office/drawing/2014/main" id="{7308CA8F-99CF-E8B3-F92E-FFC21C954390}"/>
              </a:ext>
            </a:extLst>
          </p:cNvPr>
          <p:cNvSpPr/>
          <p:nvPr/>
        </p:nvSpPr>
        <p:spPr>
          <a:xfrm>
            <a:off x="1426461" y="1289163"/>
            <a:ext cx="3434208" cy="3065187"/>
          </a:xfrm>
          <a:prstGeom prst="triangle">
            <a:avLst/>
          </a:prstGeom>
          <a:solidFill>
            <a:schemeClr val="accent6">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a:extLst>
              <a:ext uri="{FF2B5EF4-FFF2-40B4-BE49-F238E27FC236}">
                <a16:creationId xmlns:a16="http://schemas.microsoft.com/office/drawing/2014/main" id="{CCB0C494-8B62-36B4-5526-41550225C4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6426" y="2457886"/>
            <a:ext cx="1192401" cy="1645442"/>
          </a:xfrm>
          <a:prstGeom prst="rect">
            <a:avLst/>
          </a:prstGeom>
        </p:spPr>
      </p:pic>
      <p:pic>
        <p:nvPicPr>
          <p:cNvPr id="63" name="図 62">
            <a:extLst>
              <a:ext uri="{FF2B5EF4-FFF2-40B4-BE49-F238E27FC236}">
                <a16:creationId xmlns:a16="http://schemas.microsoft.com/office/drawing/2014/main" id="{38641A19-4955-712B-FBAE-5DBE5BA318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1940" y="1300198"/>
            <a:ext cx="798572" cy="1361345"/>
          </a:xfrm>
          <a:prstGeom prst="rect">
            <a:avLst/>
          </a:prstGeom>
        </p:spPr>
      </p:pic>
      <p:pic>
        <p:nvPicPr>
          <p:cNvPr id="29" name="図 28"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57" y="59211"/>
            <a:ext cx="529598" cy="566704"/>
          </a:xfrm>
          <a:prstGeom prst="rect">
            <a:avLst/>
          </a:prstGeom>
        </p:spPr>
      </p:pic>
      <p:sp>
        <p:nvSpPr>
          <p:cNvPr id="30" name="四角形: 角を丸くする 4">
            <a:extLst>
              <a:ext uri="{FF2B5EF4-FFF2-40B4-BE49-F238E27FC236}">
                <a16:creationId xmlns:a16="http://schemas.microsoft.com/office/drawing/2014/main" id="{AF1DB193-8A7D-F44F-AC30-D42CA55EFD93}"/>
              </a:ext>
            </a:extLst>
          </p:cNvPr>
          <p:cNvSpPr/>
          <p:nvPr/>
        </p:nvSpPr>
        <p:spPr>
          <a:xfrm>
            <a:off x="591937" y="189199"/>
            <a:ext cx="3083239"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t>３つの主体による見守り</a:t>
            </a:r>
            <a:endParaRPr kumimoji="1" lang="ja-JP" altLang="en-US" sz="2000" b="1" dirty="0"/>
          </a:p>
        </p:txBody>
      </p:sp>
      <p:sp>
        <p:nvSpPr>
          <p:cNvPr id="31" name="四角形: 角を丸くする 4">
            <a:extLst>
              <a:ext uri="{FF2B5EF4-FFF2-40B4-BE49-F238E27FC236}">
                <a16:creationId xmlns:a16="http://schemas.microsoft.com/office/drawing/2014/main" id="{AF1DB193-8A7D-F44F-AC30-D42CA55EFD93}"/>
              </a:ext>
            </a:extLst>
          </p:cNvPr>
          <p:cNvSpPr/>
          <p:nvPr/>
        </p:nvSpPr>
        <p:spPr>
          <a:xfrm>
            <a:off x="2152963" y="875772"/>
            <a:ext cx="2111399" cy="7198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①地域における</a:t>
            </a:r>
            <a:endParaRPr kumimoji="1" lang="en-US" altLang="ja-JP" sz="2000" b="1" dirty="0" smtClean="0"/>
          </a:p>
          <a:p>
            <a:pPr algn="ctr"/>
            <a:r>
              <a:rPr kumimoji="1" lang="ja-JP" altLang="en-US" sz="2000" b="1" dirty="0" smtClean="0"/>
              <a:t>見守り</a:t>
            </a:r>
            <a:endParaRPr kumimoji="1" lang="ja-JP" altLang="en-US" sz="2000" b="1" dirty="0"/>
          </a:p>
        </p:txBody>
      </p:sp>
      <p:sp>
        <p:nvSpPr>
          <p:cNvPr id="33" name="四角形: 角を丸くする 4">
            <a:extLst>
              <a:ext uri="{FF2B5EF4-FFF2-40B4-BE49-F238E27FC236}">
                <a16:creationId xmlns:a16="http://schemas.microsoft.com/office/drawing/2014/main" id="{AF1DB193-8A7D-F44F-AC30-D42CA55EFD93}"/>
              </a:ext>
            </a:extLst>
          </p:cNvPr>
          <p:cNvSpPr/>
          <p:nvPr/>
        </p:nvSpPr>
        <p:spPr>
          <a:xfrm>
            <a:off x="4290512" y="4068557"/>
            <a:ext cx="1800000" cy="7198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③行政による</a:t>
            </a:r>
            <a:endParaRPr kumimoji="1" lang="en-US" altLang="ja-JP" sz="2000" b="1" dirty="0" smtClean="0"/>
          </a:p>
          <a:p>
            <a:pPr algn="ctr"/>
            <a:r>
              <a:rPr kumimoji="1" lang="ja-JP" altLang="en-US" sz="2000" b="1" dirty="0" smtClean="0"/>
              <a:t>見守り</a:t>
            </a:r>
            <a:endParaRPr kumimoji="1" lang="ja-JP" altLang="en-US" sz="2000" b="1" dirty="0"/>
          </a:p>
        </p:txBody>
      </p:sp>
      <p:sp>
        <p:nvSpPr>
          <p:cNvPr id="34" name="四角形: 角を丸くする 4">
            <a:extLst>
              <a:ext uri="{FF2B5EF4-FFF2-40B4-BE49-F238E27FC236}">
                <a16:creationId xmlns:a16="http://schemas.microsoft.com/office/drawing/2014/main" id="{AF1DB193-8A7D-F44F-AC30-D42CA55EFD93}"/>
              </a:ext>
            </a:extLst>
          </p:cNvPr>
          <p:cNvSpPr/>
          <p:nvPr/>
        </p:nvSpPr>
        <p:spPr>
          <a:xfrm>
            <a:off x="98513" y="4126329"/>
            <a:ext cx="2054450" cy="7198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②事業者による</a:t>
            </a:r>
            <a:endParaRPr kumimoji="1" lang="en-US" altLang="ja-JP" sz="2000" b="1" dirty="0" smtClean="0"/>
          </a:p>
          <a:p>
            <a:pPr algn="ctr"/>
            <a:r>
              <a:rPr kumimoji="1" lang="ja-JP" altLang="en-US" sz="2000" b="1" dirty="0" smtClean="0"/>
              <a:t>見守り</a:t>
            </a:r>
            <a:endParaRPr kumimoji="1" lang="ja-JP" altLang="en-US" sz="2000" b="1" dirty="0"/>
          </a:p>
        </p:txBody>
      </p:sp>
      <p:pic>
        <p:nvPicPr>
          <p:cNvPr id="11" name="図 10"/>
          <p:cNvPicPr>
            <a:picLocks noChangeAspect="1"/>
          </p:cNvPicPr>
          <p:nvPr/>
        </p:nvPicPr>
        <p:blipFill>
          <a:blip r:embed="rId7"/>
          <a:stretch>
            <a:fillRect/>
          </a:stretch>
        </p:blipFill>
        <p:spPr>
          <a:xfrm flipH="1">
            <a:off x="2370077" y="4433909"/>
            <a:ext cx="792549" cy="969348"/>
          </a:xfrm>
          <a:prstGeom prst="rect">
            <a:avLst/>
          </a:prstGeom>
        </p:spPr>
      </p:pic>
      <p:pic>
        <p:nvPicPr>
          <p:cNvPr id="12" name="図 11"/>
          <p:cNvPicPr>
            <a:picLocks noChangeAspect="1"/>
          </p:cNvPicPr>
          <p:nvPr/>
        </p:nvPicPr>
        <p:blipFill>
          <a:blip r:embed="rId8"/>
          <a:stretch>
            <a:fillRect/>
          </a:stretch>
        </p:blipFill>
        <p:spPr>
          <a:xfrm>
            <a:off x="471532" y="2821756"/>
            <a:ext cx="1167168" cy="959225"/>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02870" y="3188223"/>
            <a:ext cx="1350872" cy="785905"/>
          </a:xfrm>
          <a:prstGeom prst="rect">
            <a:avLst/>
          </a:prstGeom>
        </p:spPr>
      </p:pic>
      <p:pic>
        <p:nvPicPr>
          <p:cNvPr id="36" name="図 35"/>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38272" y1="23529" x2="63951" y2="60294"/>
                        <a14:foregroundMark x1="12346" y1="58333" x2="90123" y2="53922"/>
                        <a14:foregroundMark x1="80494" y1="92157" x2="91605" y2="33824"/>
                        <a14:foregroundMark x1="18519" y1="84804" x2="7160" y2="50000"/>
                        <a14:foregroundMark x1="57778" y1="10294" x2="57778" y2="10294"/>
                        <a14:foregroundMark x1="34568" y1="20098" x2="34568" y2="20098"/>
                        <a14:foregroundMark x1="69630" y1="9314" x2="69630" y2="9314"/>
                        <a14:foregroundMark x1="79753" y1="13235" x2="79753" y2="13235"/>
                        <a14:foregroundMark x1="6173" y1="47059" x2="6173" y2="75490"/>
                        <a14:foregroundMark x1="75802" y1="45098" x2="75802" y2="45098"/>
                        <a14:foregroundMark x1="35062" y1="32353" x2="35556" y2="38725"/>
                        <a14:foregroundMark x1="95802" y1="43627" x2="95802" y2="43627"/>
                        <a14:foregroundMark x1="78272" y1="70588" x2="86667" y2="88725"/>
                        <a14:foregroundMark x1="83951" y1="95098" x2="91111" y2="76471"/>
                        <a14:foregroundMark x1="20000" y1="93137" x2="26173" y2="78431"/>
                        <a14:foregroundMark x1="12346" y1="78431" x2="15062" y2="93137"/>
                        <a14:foregroundMark x1="39753" y1="13235" x2="39753" y2="13235"/>
                        <a14:foregroundMark x1="31358" y1="77451" x2="68148" y2="76471"/>
                        <a14:foregroundMark x1="2469" y1="54902" x2="7160" y2="52941"/>
                        <a14:foregroundMark x1="10864" y1="38725" x2="9877" y2="51961"/>
                        <a14:foregroundMark x1="83457" y1="51961" x2="81481" y2="34804"/>
                        <a14:foregroundMark x1="95802" y1="50980" x2="94321" y2="34804"/>
                        <a14:foregroundMark x1="96296" y1="50000" x2="96296" y2="51961"/>
                        <a14:foregroundMark x1="11358" y1="37745" x2="23210" y2="33824"/>
                        <a14:foregroundMark x1="24198" y1="31373" x2="33580" y2="14216"/>
                        <a14:foregroundMark x1="40741" y1="7843" x2="58765" y2="0"/>
                        <a14:foregroundMark x1="75802" y1="4902" x2="87160" y2="14216"/>
                        <a14:foregroundMark x1="88642" y1="16176" x2="96790" y2="35784"/>
                        <a14:foregroundMark x1="28395" y1="83333" x2="71358" y2="83333"/>
                        <a14:foregroundMark x1="7407" y1="83824" x2="988" y2="75490"/>
                      </a14:backgroundRemoval>
                    </a14:imgEffect>
                  </a14:imgLayer>
                </a14:imgProps>
              </a:ext>
              <a:ext uri="{28A0092B-C50C-407E-A947-70E740481C1C}">
                <a14:useLocalDpi xmlns:a14="http://schemas.microsoft.com/office/drawing/2010/main" val="0"/>
              </a:ext>
            </a:extLst>
          </a:blip>
          <a:stretch>
            <a:fillRect/>
          </a:stretch>
        </p:blipFill>
        <p:spPr>
          <a:xfrm>
            <a:off x="5047493" y="4914540"/>
            <a:ext cx="1171952" cy="590317"/>
          </a:xfrm>
          <a:prstGeom prst="rect">
            <a:avLst/>
          </a:prstGeom>
        </p:spPr>
      </p:pic>
      <p:pic>
        <p:nvPicPr>
          <p:cNvPr id="37" name="図 36"/>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49123" y1="3511" x2="61404" y2="17340"/>
                        <a14:foregroundMark x1="25439" y1="10957" x2="24561" y2="14894"/>
                        <a14:foregroundMark x1="92105" y1="52872" x2="95906" y2="56915"/>
                      </a14:backgroundRemoval>
                    </a14:imgEffect>
                  </a14:imgLayer>
                </a14:imgProps>
              </a:ext>
              <a:ext uri="{28A0092B-C50C-407E-A947-70E740481C1C}">
                <a14:useLocalDpi xmlns:a14="http://schemas.microsoft.com/office/drawing/2010/main" val="0"/>
              </a:ext>
            </a:extLst>
          </a:blip>
          <a:stretch>
            <a:fillRect/>
          </a:stretch>
        </p:blipFill>
        <p:spPr>
          <a:xfrm>
            <a:off x="6219445" y="4198521"/>
            <a:ext cx="460993" cy="1267057"/>
          </a:xfrm>
          <a:prstGeom prst="rect">
            <a:avLst/>
          </a:prstGeom>
        </p:spPr>
      </p:pic>
      <p:pic>
        <p:nvPicPr>
          <p:cNvPr id="18" name="図 17" descr="光 が含まれている画像&#10;&#10;自動的に生成された説明">
            <a:extLst>
              <a:ext uri="{FF2B5EF4-FFF2-40B4-BE49-F238E27FC236}">
                <a16:creationId xmlns:a16="http://schemas.microsoft.com/office/drawing/2014/main" id="{92BCD07B-82B3-5CBF-7DB4-4258386CF3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015878" y="1042934"/>
            <a:ext cx="1082868" cy="1276100"/>
          </a:xfrm>
          <a:prstGeom prst="rect">
            <a:avLst/>
          </a:prstGeom>
        </p:spPr>
      </p:pic>
      <p:pic>
        <p:nvPicPr>
          <p:cNvPr id="19" name="図 18" descr="アイコン&#10;&#10;自動的に生成された説明">
            <a:extLst>
              <a:ext uri="{FF2B5EF4-FFF2-40B4-BE49-F238E27FC236}">
                <a16:creationId xmlns:a16="http://schemas.microsoft.com/office/drawing/2014/main" id="{0CC4E8A7-8ADA-BAD3-D187-5650880F5AF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746681" y="1247414"/>
            <a:ext cx="892019" cy="1120914"/>
          </a:xfrm>
          <a:prstGeom prst="rect">
            <a:avLst/>
          </a:prstGeom>
        </p:spPr>
      </p:pic>
      <p:sp>
        <p:nvSpPr>
          <p:cNvPr id="20" name="正方形/長方形 19"/>
          <p:cNvSpPr/>
          <p:nvPr/>
        </p:nvSpPr>
        <p:spPr>
          <a:xfrm>
            <a:off x="317742" y="6263435"/>
            <a:ext cx="6434949" cy="2784918"/>
          </a:xfrm>
          <a:prstGeom prst="rect">
            <a:avLst/>
          </a:prstGeom>
          <a:solidFill>
            <a:schemeClr val="accent4">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5481" y="6057715"/>
            <a:ext cx="6533725" cy="2843588"/>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166480" y="164961"/>
            <a:ext cx="2399381" cy="646986"/>
          </a:xfrm>
          <a:prstGeom prst="wedgeRoundRectCallout">
            <a:avLst>
              <a:gd name="adj1" fmla="val 34026"/>
              <a:gd name="adj2" fmla="val 83980"/>
              <a:gd name="adj3" fmla="val 16667"/>
            </a:avLst>
          </a:prstGeom>
          <a:solidFill>
            <a:schemeClr val="bg1"/>
          </a:solidFill>
          <a:ln>
            <a:solidFill>
              <a:schemeClr val="tx1"/>
            </a:solidFill>
          </a:ln>
        </p:spPr>
        <p:txBody>
          <a:bodyPr wrap="square" rtlCol="0">
            <a:spAutoFit/>
          </a:bodyPr>
          <a:lstStyle/>
          <a:p>
            <a:pPr algn="ctr"/>
            <a:r>
              <a:rPr kumimoji="1"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それぞれが連携して見守ることが大切なのね</a:t>
            </a:r>
            <a:endParaRPr kumimoji="1" lang="ja-JP" altLang="en-US" sz="1600" dirty="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p:txBody>
      </p:sp>
      <p:pic>
        <p:nvPicPr>
          <p:cNvPr id="23" name="図 22"/>
          <p:cNvPicPr>
            <a:picLocks noChangeAspect="1"/>
          </p:cNvPicPr>
          <p:nvPr/>
        </p:nvPicPr>
        <p:blipFill>
          <a:blip r:embed="rId16">
            <a:extLst>
              <a:ext uri="{BEBA8EAE-BF5A-486C-A8C5-ECC9F3942E4B}">
                <a14:imgProps xmlns:a14="http://schemas.microsoft.com/office/drawing/2010/main">
                  <a14:imgLayer r:embed="rId17">
                    <a14:imgEffect>
                      <a14:backgroundRemoval t="0" b="100000" l="0" r="100000">
                        <a14:foregroundMark x1="34762" y1="26543" x2="66667" y2="42901"/>
                        <a14:foregroundMark x1="37143" y1="40432" x2="72381" y2="25617"/>
                        <a14:foregroundMark x1="40476" y1="24383" x2="60000" y2="23148"/>
                        <a14:foregroundMark x1="42857" y1="50309" x2="43333" y2="60185"/>
                        <a14:foregroundMark x1="31429" y1="31481" x2="58571" y2="55864"/>
                        <a14:foregroundMark x1="38571" y1="62963" x2="39524" y2="50309"/>
                        <a14:foregroundMark x1="31429" y1="87963" x2="38095" y2="90741"/>
                      </a14:backgroundRemoval>
                    </a14:imgEffect>
                  </a14:imgLayer>
                </a14:imgProps>
              </a:ext>
              <a:ext uri="{28A0092B-C50C-407E-A947-70E740481C1C}">
                <a14:useLocalDpi xmlns:a14="http://schemas.microsoft.com/office/drawing/2010/main" val="0"/>
              </a:ext>
            </a:extLst>
          </a:blip>
          <a:stretch>
            <a:fillRect/>
          </a:stretch>
        </p:blipFill>
        <p:spPr>
          <a:xfrm>
            <a:off x="5843598" y="1029487"/>
            <a:ext cx="909093" cy="1402600"/>
          </a:xfrm>
          <a:prstGeom prst="rect">
            <a:avLst/>
          </a:prstGeom>
        </p:spPr>
      </p:pic>
      <p:sp>
        <p:nvSpPr>
          <p:cNvPr id="24" name="テキスト ボックス 23"/>
          <p:cNvSpPr txBox="1"/>
          <p:nvPr/>
        </p:nvSpPr>
        <p:spPr>
          <a:xfrm>
            <a:off x="143393" y="7493855"/>
            <a:ext cx="6377900" cy="1384995"/>
          </a:xfrm>
          <a:prstGeom prst="rect">
            <a:avLst/>
          </a:prstGeom>
          <a:noFill/>
        </p:spPr>
        <p:txBody>
          <a:bodyPr wrap="square" rtlCol="0">
            <a:spAutoFit/>
          </a:bodyPr>
          <a:lstStyle/>
          <a:p>
            <a:r>
              <a:rPr kumimoji="1" lang="ja-JP" altLang="en-US" sz="2200" b="1" dirty="0" smtClean="0">
                <a:solidFill>
                  <a:schemeClr val="accent2">
                    <a:lumMod val="75000"/>
                  </a:schemeClr>
                </a:solidFill>
                <a:latin typeface="BIZ UDPゴシック" panose="020B0400000000000000" pitchFamily="50" charset="-128"/>
                <a:ea typeface="BIZ UDPゴシック" panose="020B0400000000000000" pitchFamily="50" charset="-128"/>
              </a:rPr>
              <a:t>地区社会福祉協議会</a:t>
            </a:r>
            <a:endParaRPr kumimoji="1" lang="en-US" altLang="ja-JP" sz="2200" b="1" dirty="0" smtClean="0">
              <a:solidFill>
                <a:schemeClr val="accent2">
                  <a:lumMod val="75000"/>
                </a:schemeClr>
              </a:solidFill>
              <a:latin typeface="BIZ UDPゴシック" panose="020B0400000000000000" pitchFamily="50" charset="-128"/>
              <a:ea typeface="BIZ UDPゴシック" panose="020B0400000000000000" pitchFamily="50" charset="-128"/>
            </a:endParaRPr>
          </a:p>
          <a:p>
            <a:endParaRPr kumimoji="1" lang="en-US" altLang="ja-JP" sz="800"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●市内</a:t>
            </a:r>
            <a:r>
              <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rPr>
              <a:t>24</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カ所あります。</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a:solidFill>
                  <a:schemeClr val="accent6">
                    <a:lumMod val="50000"/>
                  </a:schemeClr>
                </a:solidFill>
                <a:latin typeface="BIZ UDPゴシック" panose="020B0400000000000000" pitchFamily="50" charset="-128"/>
                <a:ea typeface="BIZ UDPゴシック" panose="020B0400000000000000" pitchFamily="50" charset="-128"/>
              </a:rPr>
              <a:t>●</a:t>
            </a:r>
            <a:r>
              <a:rPr kumimoji="1" lang="ja-JP" altLang="en-US" smtClean="0">
                <a:solidFill>
                  <a:schemeClr val="accent6">
                    <a:lumMod val="50000"/>
                  </a:schemeClr>
                </a:solidFill>
                <a:latin typeface="BIZ UDPゴシック" panose="020B0400000000000000" pitchFamily="50" charset="-128"/>
                <a:ea typeface="BIZ UDPゴシック" panose="020B0400000000000000" pitchFamily="50" charset="-128"/>
              </a:rPr>
              <a:t>地域</a:t>
            </a:r>
            <a:r>
              <a:rPr kumimoji="1" lang="ja-JP" altLang="en-US" smtClean="0">
                <a:solidFill>
                  <a:schemeClr val="accent6">
                    <a:lumMod val="50000"/>
                  </a:schemeClr>
                </a:solidFill>
                <a:latin typeface="BIZ UDPゴシック" panose="020B0400000000000000" pitchFamily="50" charset="-128"/>
                <a:ea typeface="BIZ UDPゴシック" panose="020B0400000000000000" pitchFamily="50" charset="-128"/>
              </a:rPr>
              <a:t>の方のための</a:t>
            </a:r>
            <a:r>
              <a:rPr kumimoji="1" lang="ja-JP" altLang="en-US" smtClean="0">
                <a:solidFill>
                  <a:schemeClr val="accent6">
                    <a:lumMod val="50000"/>
                  </a:schemeClr>
                </a:solidFill>
                <a:latin typeface="BIZ UDPゴシック" panose="020B0400000000000000" pitchFamily="50" charset="-128"/>
                <a:ea typeface="BIZ UDPゴシック" panose="020B0400000000000000" pitchFamily="50" charset="-128"/>
              </a:rPr>
              <a:t>福祉相談を</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行っています。</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en-US" altLang="ja-JP"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お問合せ</a:t>
            </a:r>
            <a:r>
              <a:rPr kumimoji="1" lang="en-US" altLang="ja-JP"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地域福祉課　☎</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047-436-2314</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25" name="図 24"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08" y="5370683"/>
            <a:ext cx="529598" cy="566704"/>
          </a:xfrm>
          <a:prstGeom prst="rect">
            <a:avLst/>
          </a:prstGeom>
        </p:spPr>
      </p:pic>
      <p:sp>
        <p:nvSpPr>
          <p:cNvPr id="26" name="四角形: 角を丸くする 4">
            <a:extLst>
              <a:ext uri="{FF2B5EF4-FFF2-40B4-BE49-F238E27FC236}">
                <a16:creationId xmlns:a16="http://schemas.microsoft.com/office/drawing/2014/main" id="{AF1DB193-8A7D-F44F-AC30-D42CA55EFD93}"/>
              </a:ext>
            </a:extLst>
          </p:cNvPr>
          <p:cNvSpPr/>
          <p:nvPr/>
        </p:nvSpPr>
        <p:spPr>
          <a:xfrm>
            <a:off x="675588" y="5500671"/>
            <a:ext cx="2088000"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t>その他の見守り</a:t>
            </a:r>
            <a:endParaRPr kumimoji="1" lang="ja-JP" altLang="en-US" sz="2000" b="1" dirty="0"/>
          </a:p>
        </p:txBody>
      </p:sp>
      <p:sp>
        <p:nvSpPr>
          <p:cNvPr id="27" name="平行四辺形 26"/>
          <p:cNvSpPr/>
          <p:nvPr/>
        </p:nvSpPr>
        <p:spPr>
          <a:xfrm>
            <a:off x="130461" y="6434037"/>
            <a:ext cx="1296000" cy="107122"/>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43393" y="6081428"/>
            <a:ext cx="6377900" cy="1554272"/>
          </a:xfrm>
          <a:prstGeom prst="rect">
            <a:avLst/>
          </a:prstGeom>
          <a:noFill/>
        </p:spPr>
        <p:txBody>
          <a:bodyPr wrap="square" rtlCol="0">
            <a:spAutoFit/>
          </a:bodyPr>
          <a:lstStyle/>
          <a:p>
            <a:r>
              <a:rPr kumimoji="1" lang="ja-JP" altLang="en-US" sz="2200" b="1" dirty="0" smtClean="0">
                <a:solidFill>
                  <a:schemeClr val="accent2">
                    <a:lumMod val="75000"/>
                  </a:schemeClr>
                </a:solidFill>
                <a:latin typeface="BIZ UDPゴシック" panose="020B0400000000000000" pitchFamily="50" charset="-128"/>
                <a:ea typeface="BIZ UDPゴシック" panose="020B0400000000000000" pitchFamily="50" charset="-128"/>
              </a:rPr>
              <a:t>民生委員</a:t>
            </a:r>
            <a:endParaRPr kumimoji="1" lang="en-US" altLang="ja-JP" sz="2200" b="1" dirty="0" smtClean="0">
              <a:solidFill>
                <a:schemeClr val="accent2">
                  <a:lumMod val="75000"/>
                </a:schemeClr>
              </a:solidFill>
              <a:latin typeface="BIZ UDPゴシック" panose="020B0400000000000000" pitchFamily="50" charset="-128"/>
              <a:ea typeface="BIZ UDPゴシック" panose="020B0400000000000000" pitchFamily="50" charset="-128"/>
            </a:endParaRPr>
          </a:p>
          <a:p>
            <a:endParaRPr kumimoji="1" lang="en-US" altLang="ja-JP" sz="800"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●高齢者をはじめ支援</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を必要とする方</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の相談</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に応じます</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●各委員が担当区域をもち、幅広い活動を行っています。</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endParaRPr kumimoji="1" lang="en-US" altLang="ja-JP" sz="800"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en-US" altLang="ja-JP"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お問合せ</a:t>
            </a:r>
            <a:r>
              <a:rPr kumimoji="1" lang="en-US" altLang="ja-JP"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地域福祉課　☎</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047-436-2313</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32" name="平行四辺形 31"/>
          <p:cNvSpPr/>
          <p:nvPr/>
        </p:nvSpPr>
        <p:spPr>
          <a:xfrm>
            <a:off x="257356" y="7837151"/>
            <a:ext cx="2520000" cy="107122"/>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A9B026F5-82FC-CC01-EF48-97F551473C87}"/>
              </a:ext>
            </a:extLst>
          </p:cNvPr>
          <p:cNvSpPr txBox="1"/>
          <p:nvPr/>
        </p:nvSpPr>
        <p:spPr>
          <a:xfrm>
            <a:off x="3214401" y="8883671"/>
            <a:ext cx="287270" cy="338554"/>
          </a:xfrm>
          <a:prstGeom prst="rect">
            <a:avLst/>
          </a:prstGeom>
          <a:noFill/>
        </p:spPr>
        <p:txBody>
          <a:bodyPr vert="horz" wrap="square" rtlCol="0">
            <a:spAutoFit/>
          </a:bodyPr>
          <a:lstStyle/>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２</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266322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楕円 7">
            <a:extLst>
              <a:ext uri="{FF2B5EF4-FFF2-40B4-BE49-F238E27FC236}">
                <a16:creationId xmlns:a16="http://schemas.microsoft.com/office/drawing/2014/main" id="{7308CA8F-99CF-E8B3-F92E-FFC21C954390}"/>
              </a:ext>
            </a:extLst>
          </p:cNvPr>
          <p:cNvSpPr/>
          <p:nvPr/>
        </p:nvSpPr>
        <p:spPr>
          <a:xfrm>
            <a:off x="2784545" y="7141469"/>
            <a:ext cx="1568075" cy="1529780"/>
          </a:xfrm>
          <a:prstGeom prst="ellipse">
            <a:avLst/>
          </a:prstGeom>
          <a:solidFill>
            <a:schemeClr val="accent6">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アイコン が含まれている画像&#10;&#10;自動的に生成された説明">
            <a:extLst>
              <a:ext uri="{FF2B5EF4-FFF2-40B4-BE49-F238E27FC236}">
                <a16:creationId xmlns:a16="http://schemas.microsoft.com/office/drawing/2014/main" id="{9216E404-945B-EA8E-5D05-B567CDEA3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177" y="7241742"/>
            <a:ext cx="1071339" cy="1127398"/>
          </a:xfrm>
          <a:prstGeom prst="rect">
            <a:avLst/>
          </a:prstGeom>
        </p:spPr>
      </p:pic>
      <p:sp>
        <p:nvSpPr>
          <p:cNvPr id="11" name="四角形: 角を丸くする 18">
            <a:extLst>
              <a:ext uri="{FF2B5EF4-FFF2-40B4-BE49-F238E27FC236}">
                <a16:creationId xmlns:a16="http://schemas.microsoft.com/office/drawing/2014/main" id="{22F65546-F5B4-627C-4931-D0B8F4D8C9B5}"/>
              </a:ext>
            </a:extLst>
          </p:cNvPr>
          <p:cNvSpPr/>
          <p:nvPr/>
        </p:nvSpPr>
        <p:spPr>
          <a:xfrm>
            <a:off x="5012754" y="8250980"/>
            <a:ext cx="1489510" cy="577225"/>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E653E7D3-3F72-0CF3-16ED-B820A2AD1DC3}"/>
              </a:ext>
            </a:extLst>
          </p:cNvPr>
          <p:cNvSpPr/>
          <p:nvPr/>
        </p:nvSpPr>
        <p:spPr>
          <a:xfrm flipV="1">
            <a:off x="4546207" y="8359965"/>
            <a:ext cx="51136" cy="470415"/>
          </a:xfrm>
          <a:prstGeom prst="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平行四辺形 13">
            <a:extLst>
              <a:ext uri="{FF2B5EF4-FFF2-40B4-BE49-F238E27FC236}">
                <a16:creationId xmlns:a16="http://schemas.microsoft.com/office/drawing/2014/main" id="{B2773B96-9531-8C33-DEF4-0C48B613D19C}"/>
              </a:ext>
            </a:extLst>
          </p:cNvPr>
          <p:cNvSpPr/>
          <p:nvPr/>
        </p:nvSpPr>
        <p:spPr>
          <a:xfrm>
            <a:off x="4483339" y="8112077"/>
            <a:ext cx="141149" cy="231005"/>
          </a:xfrm>
          <a:prstGeom prst="parallelogram">
            <a:avLst/>
          </a:prstGeom>
          <a:scene3d>
            <a:camera prst="orthographicFront">
              <a:rot lat="0" lon="0" rev="180000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平行四辺形 14">
            <a:extLst>
              <a:ext uri="{FF2B5EF4-FFF2-40B4-BE49-F238E27FC236}">
                <a16:creationId xmlns:a16="http://schemas.microsoft.com/office/drawing/2014/main" id="{05948378-F200-035E-501E-FE780ABB3435}"/>
              </a:ext>
            </a:extLst>
          </p:cNvPr>
          <p:cNvSpPr/>
          <p:nvPr/>
        </p:nvSpPr>
        <p:spPr>
          <a:xfrm>
            <a:off x="4535330" y="8091383"/>
            <a:ext cx="111483" cy="234817"/>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C18DAB3-ED2E-B67F-2882-53174D37DE2C}"/>
              </a:ext>
            </a:extLst>
          </p:cNvPr>
          <p:cNvSpPr/>
          <p:nvPr/>
        </p:nvSpPr>
        <p:spPr>
          <a:xfrm>
            <a:off x="4439062" y="8208792"/>
            <a:ext cx="265426" cy="205466"/>
          </a:xfrm>
          <a:prstGeom prst="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A47ED63-E092-6556-EE1D-FF63FD838C2B}"/>
              </a:ext>
            </a:extLst>
          </p:cNvPr>
          <p:cNvSpPr txBox="1"/>
          <p:nvPr/>
        </p:nvSpPr>
        <p:spPr>
          <a:xfrm>
            <a:off x="4851336" y="8243430"/>
            <a:ext cx="1812347" cy="584775"/>
          </a:xfrm>
          <a:prstGeom prst="rect">
            <a:avLst/>
          </a:prstGeom>
          <a:noFill/>
        </p:spPr>
        <p:txBody>
          <a:bodyPr vert="horz" wrap="square" rtlCol="0">
            <a:spAutoFit/>
          </a:bodyP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ポストに郵便物が</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たまっている</a:t>
            </a:r>
          </a:p>
        </p:txBody>
      </p:sp>
      <p:sp>
        <p:nvSpPr>
          <p:cNvPr id="18" name="正方形/長方形 17">
            <a:extLst>
              <a:ext uri="{FF2B5EF4-FFF2-40B4-BE49-F238E27FC236}">
                <a16:creationId xmlns:a16="http://schemas.microsoft.com/office/drawing/2014/main" id="{D73F3259-E80D-0511-D59A-76E3CA3AD92A}"/>
              </a:ext>
            </a:extLst>
          </p:cNvPr>
          <p:cNvSpPr/>
          <p:nvPr/>
        </p:nvSpPr>
        <p:spPr>
          <a:xfrm>
            <a:off x="2334905" y="8311525"/>
            <a:ext cx="45719" cy="591527"/>
          </a:xfrm>
          <a:prstGeom prst="rect">
            <a:avLst/>
          </a:prstGeom>
          <a:ln w="222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50D43D3-048E-3156-33DC-78877799ED2B}"/>
              </a:ext>
            </a:extLst>
          </p:cNvPr>
          <p:cNvSpPr/>
          <p:nvPr/>
        </p:nvSpPr>
        <p:spPr>
          <a:xfrm>
            <a:off x="2305755" y="8296867"/>
            <a:ext cx="663883" cy="72273"/>
          </a:xfrm>
          <a:prstGeom prst="rect">
            <a:avLst/>
          </a:prstGeom>
          <a:ln w="222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四角形: メモ 29">
            <a:extLst>
              <a:ext uri="{FF2B5EF4-FFF2-40B4-BE49-F238E27FC236}">
                <a16:creationId xmlns:a16="http://schemas.microsoft.com/office/drawing/2014/main" id="{3DEE6069-3969-FFD8-98A5-19032CF25B1B}"/>
              </a:ext>
            </a:extLst>
          </p:cNvPr>
          <p:cNvSpPr/>
          <p:nvPr/>
        </p:nvSpPr>
        <p:spPr>
          <a:xfrm>
            <a:off x="2418215" y="8296412"/>
            <a:ext cx="215882" cy="28245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台形 20">
            <a:extLst>
              <a:ext uri="{FF2B5EF4-FFF2-40B4-BE49-F238E27FC236}">
                <a16:creationId xmlns:a16="http://schemas.microsoft.com/office/drawing/2014/main" id="{E92900AA-E705-DCA0-DBF7-7D6C4B7DAB54}"/>
              </a:ext>
            </a:extLst>
          </p:cNvPr>
          <p:cNvSpPr/>
          <p:nvPr/>
        </p:nvSpPr>
        <p:spPr>
          <a:xfrm>
            <a:off x="2744942" y="8385430"/>
            <a:ext cx="223560" cy="386878"/>
          </a:xfrm>
          <a:prstGeom prst="trapezoid">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04660B41-18C7-110B-5D39-112E001D9563}"/>
              </a:ext>
            </a:extLst>
          </p:cNvPr>
          <p:cNvCxnSpPr>
            <a:cxnSpLocks/>
          </p:cNvCxnSpPr>
          <p:nvPr/>
        </p:nvCxnSpPr>
        <p:spPr>
          <a:xfrm flipH="1">
            <a:off x="2772729" y="8273839"/>
            <a:ext cx="24749" cy="338354"/>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B6B851D7-0651-EDA1-C7F9-7DA3F59C08F8}"/>
              </a:ext>
            </a:extLst>
          </p:cNvPr>
          <p:cNvCxnSpPr/>
          <p:nvPr/>
        </p:nvCxnSpPr>
        <p:spPr>
          <a:xfrm>
            <a:off x="2872702" y="8291500"/>
            <a:ext cx="51930" cy="228694"/>
          </a:xfrm>
          <a:prstGeom prst="line">
            <a:avLst/>
          </a:prstGeom>
          <a:ln w="12700"/>
        </p:spPr>
        <p:style>
          <a:lnRef idx="1">
            <a:schemeClr val="dk1"/>
          </a:lnRef>
          <a:fillRef idx="0">
            <a:schemeClr val="dk1"/>
          </a:fillRef>
          <a:effectRef idx="0">
            <a:schemeClr val="dk1"/>
          </a:effectRef>
          <a:fontRef idx="minor">
            <a:schemeClr val="tx1"/>
          </a:fontRef>
        </p:style>
      </p:cxnSp>
      <p:sp>
        <p:nvSpPr>
          <p:cNvPr id="24" name="四角形: 角を丸くする 38">
            <a:extLst>
              <a:ext uri="{FF2B5EF4-FFF2-40B4-BE49-F238E27FC236}">
                <a16:creationId xmlns:a16="http://schemas.microsoft.com/office/drawing/2014/main" id="{E5AB4CC7-1B18-7B89-CE53-CD957314E044}"/>
              </a:ext>
            </a:extLst>
          </p:cNvPr>
          <p:cNvSpPr/>
          <p:nvPr/>
        </p:nvSpPr>
        <p:spPr>
          <a:xfrm>
            <a:off x="208412" y="8196014"/>
            <a:ext cx="1834937" cy="610328"/>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E8DEA91C-BF74-33DF-B63D-1C446AAA2CD1}"/>
              </a:ext>
            </a:extLst>
          </p:cNvPr>
          <p:cNvSpPr txBox="1"/>
          <p:nvPr/>
        </p:nvSpPr>
        <p:spPr>
          <a:xfrm>
            <a:off x="188657" y="8208791"/>
            <a:ext cx="1893411" cy="584775"/>
          </a:xfrm>
          <a:prstGeom prst="rect">
            <a:avLst/>
          </a:prstGeom>
          <a:noFill/>
        </p:spPr>
        <p:txBody>
          <a:bodyPr vert="horz" wrap="square" rtlCol="0">
            <a:spAutoFit/>
          </a:bodyP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何日も同じ洗濯物が干したまま</a:t>
            </a:r>
          </a:p>
        </p:txBody>
      </p:sp>
      <p:sp>
        <p:nvSpPr>
          <p:cNvPr id="26" name="四角形: 角を丸くする 40">
            <a:extLst>
              <a:ext uri="{FF2B5EF4-FFF2-40B4-BE49-F238E27FC236}">
                <a16:creationId xmlns:a16="http://schemas.microsoft.com/office/drawing/2014/main" id="{3EE9DCD8-4B04-CF0B-F0EB-6E05BE499292}"/>
              </a:ext>
            </a:extLst>
          </p:cNvPr>
          <p:cNvSpPr/>
          <p:nvPr/>
        </p:nvSpPr>
        <p:spPr>
          <a:xfrm>
            <a:off x="1579589" y="6733908"/>
            <a:ext cx="1477953" cy="592057"/>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5DD45C6C-5897-12AC-6DE9-D65894DAE279}"/>
              </a:ext>
            </a:extLst>
          </p:cNvPr>
          <p:cNvSpPr txBox="1"/>
          <p:nvPr/>
        </p:nvSpPr>
        <p:spPr>
          <a:xfrm>
            <a:off x="1369321" y="6732818"/>
            <a:ext cx="1812347" cy="584775"/>
          </a:xfrm>
          <a:prstGeom prst="rect">
            <a:avLst/>
          </a:prstGeom>
          <a:noFill/>
        </p:spPr>
        <p:txBody>
          <a:bodyPr vert="horz" wrap="square" rtlCol="0">
            <a:spAutoFit/>
          </a:bodyP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昼間でも電気が</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つけっぱなし</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p:txBody>
      </p:sp>
      <p:sp>
        <p:nvSpPr>
          <p:cNvPr id="31" name="四角形: 角を丸くする 46">
            <a:extLst>
              <a:ext uri="{FF2B5EF4-FFF2-40B4-BE49-F238E27FC236}">
                <a16:creationId xmlns:a16="http://schemas.microsoft.com/office/drawing/2014/main" id="{5E1E0D75-C159-3EE7-3C42-D61FCF98C4EA}"/>
              </a:ext>
            </a:extLst>
          </p:cNvPr>
          <p:cNvSpPr/>
          <p:nvPr/>
        </p:nvSpPr>
        <p:spPr>
          <a:xfrm>
            <a:off x="5106355" y="7197116"/>
            <a:ext cx="1485707" cy="62049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5DEA2D9E-8557-15A5-1D84-88754EEC8FB6}"/>
              </a:ext>
            </a:extLst>
          </p:cNvPr>
          <p:cNvSpPr txBox="1"/>
          <p:nvPr/>
        </p:nvSpPr>
        <p:spPr>
          <a:xfrm>
            <a:off x="4888302" y="7214973"/>
            <a:ext cx="1893411" cy="584775"/>
          </a:xfrm>
          <a:prstGeom prst="rect">
            <a:avLst/>
          </a:prstGeom>
          <a:noFill/>
        </p:spPr>
        <p:txBody>
          <a:bodyPr vert="horz" wrap="square" rtlCol="0">
            <a:spAutoFit/>
          </a:bodyP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ごみが</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あふれている</a:t>
            </a:r>
          </a:p>
        </p:txBody>
      </p:sp>
      <p:sp>
        <p:nvSpPr>
          <p:cNvPr id="33" name="稲妻 32">
            <a:extLst>
              <a:ext uri="{FF2B5EF4-FFF2-40B4-BE49-F238E27FC236}">
                <a16:creationId xmlns:a16="http://schemas.microsoft.com/office/drawing/2014/main" id="{F8D3EC92-DE94-2983-28F7-C104F2EF6947}"/>
              </a:ext>
            </a:extLst>
          </p:cNvPr>
          <p:cNvSpPr/>
          <p:nvPr/>
        </p:nvSpPr>
        <p:spPr>
          <a:xfrm>
            <a:off x="4288380" y="7063681"/>
            <a:ext cx="331569" cy="356121"/>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雲 33">
            <a:extLst>
              <a:ext uri="{FF2B5EF4-FFF2-40B4-BE49-F238E27FC236}">
                <a16:creationId xmlns:a16="http://schemas.microsoft.com/office/drawing/2014/main" id="{363DAC7D-519E-D86A-BD78-4E524CF8A6B6}"/>
              </a:ext>
            </a:extLst>
          </p:cNvPr>
          <p:cNvSpPr/>
          <p:nvPr/>
        </p:nvSpPr>
        <p:spPr>
          <a:xfrm>
            <a:off x="4467189" y="7173164"/>
            <a:ext cx="243272" cy="26419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台形 34">
            <a:extLst>
              <a:ext uri="{FF2B5EF4-FFF2-40B4-BE49-F238E27FC236}">
                <a16:creationId xmlns:a16="http://schemas.microsoft.com/office/drawing/2014/main" id="{57AE6226-8902-F04D-D125-FC9C0EEE9FD5}"/>
              </a:ext>
            </a:extLst>
          </p:cNvPr>
          <p:cNvSpPr/>
          <p:nvPr/>
        </p:nvSpPr>
        <p:spPr>
          <a:xfrm flipV="1">
            <a:off x="4396176" y="7328621"/>
            <a:ext cx="328032" cy="380163"/>
          </a:xfrm>
          <a:prstGeom prst="trapezoid">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涙形 35">
            <a:extLst>
              <a:ext uri="{FF2B5EF4-FFF2-40B4-BE49-F238E27FC236}">
                <a16:creationId xmlns:a16="http://schemas.microsoft.com/office/drawing/2014/main" id="{26DB3254-F9C1-9635-19A6-44F4D43A12C9}"/>
              </a:ext>
            </a:extLst>
          </p:cNvPr>
          <p:cNvSpPr/>
          <p:nvPr/>
        </p:nvSpPr>
        <p:spPr>
          <a:xfrm>
            <a:off x="4560192" y="7421689"/>
            <a:ext cx="328032" cy="316469"/>
          </a:xfrm>
          <a:prstGeom prst="teardrop">
            <a:avLst/>
          </a:prstGeom>
          <a:ln w="222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4434525B-3904-0268-A8AB-97EE4FB6C598}"/>
              </a:ext>
            </a:extLst>
          </p:cNvPr>
          <p:cNvSpPr/>
          <p:nvPr/>
        </p:nvSpPr>
        <p:spPr>
          <a:xfrm>
            <a:off x="4888224" y="7293940"/>
            <a:ext cx="144217" cy="127749"/>
          </a:xfrm>
          <a:prstGeom prst="triangle">
            <a:avLst/>
          </a:prstGeom>
          <a:ln w="222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8" name="四角形: 角を丸くする 4">
            <a:extLst>
              <a:ext uri="{FF2B5EF4-FFF2-40B4-BE49-F238E27FC236}">
                <a16:creationId xmlns:a16="http://schemas.microsoft.com/office/drawing/2014/main" id="{AF1DB193-8A7D-F44F-AC30-D42CA55EFD93}"/>
              </a:ext>
            </a:extLst>
          </p:cNvPr>
          <p:cNvSpPr/>
          <p:nvPr/>
        </p:nvSpPr>
        <p:spPr>
          <a:xfrm>
            <a:off x="371914" y="6191161"/>
            <a:ext cx="3358934"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②</a:t>
            </a:r>
            <a:r>
              <a:rPr kumimoji="1" lang="ja-JP" altLang="en-US" b="1" dirty="0" smtClean="0"/>
              <a:t> 例えば家の外観から・・・</a:t>
            </a:r>
            <a:endParaRPr kumimoji="1" lang="ja-JP" altLang="en-US" b="1" dirty="0"/>
          </a:p>
        </p:txBody>
      </p:sp>
      <p:sp>
        <p:nvSpPr>
          <p:cNvPr id="48" name="四角形: 角を丸くする 18">
            <a:extLst>
              <a:ext uri="{FF2B5EF4-FFF2-40B4-BE49-F238E27FC236}">
                <a16:creationId xmlns:a16="http://schemas.microsoft.com/office/drawing/2014/main" id="{22F65546-F5B4-627C-4931-D0B8F4D8C9B5}"/>
              </a:ext>
            </a:extLst>
          </p:cNvPr>
          <p:cNvSpPr/>
          <p:nvPr/>
        </p:nvSpPr>
        <p:spPr>
          <a:xfrm>
            <a:off x="989860" y="7393980"/>
            <a:ext cx="1489510" cy="577225"/>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夜</a:t>
            </a: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でも電気が</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ct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つかない</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p:txBody>
      </p:sp>
      <p:pic>
        <p:nvPicPr>
          <p:cNvPr id="49" name="図 48"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037" y="4037265"/>
            <a:ext cx="636696" cy="624851"/>
          </a:xfrm>
          <a:prstGeom prst="rect">
            <a:avLst/>
          </a:prstGeom>
        </p:spPr>
      </p:pic>
      <p:sp>
        <p:nvSpPr>
          <p:cNvPr id="50" name="四角形: 角を丸くする 4">
            <a:extLst>
              <a:ext uri="{FF2B5EF4-FFF2-40B4-BE49-F238E27FC236}">
                <a16:creationId xmlns:a16="http://schemas.microsoft.com/office/drawing/2014/main" id="{AF1DB193-8A7D-F44F-AC30-D42CA55EFD93}"/>
              </a:ext>
            </a:extLst>
          </p:cNvPr>
          <p:cNvSpPr/>
          <p:nvPr/>
        </p:nvSpPr>
        <p:spPr>
          <a:xfrm>
            <a:off x="777821" y="4168792"/>
            <a:ext cx="4359435"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「小さな気づき」ってどんなこと？</a:t>
            </a:r>
            <a:endParaRPr kumimoji="1" lang="ja-JP" altLang="en-US" sz="2000" b="1" dirty="0"/>
          </a:p>
        </p:txBody>
      </p:sp>
      <p:sp>
        <p:nvSpPr>
          <p:cNvPr id="54" name="四角形: 角を丸くする 4">
            <a:extLst>
              <a:ext uri="{FF2B5EF4-FFF2-40B4-BE49-F238E27FC236}">
                <a16:creationId xmlns:a16="http://schemas.microsoft.com/office/drawing/2014/main" id="{AF1DB193-8A7D-F44F-AC30-D42CA55EFD93}"/>
              </a:ext>
            </a:extLst>
          </p:cNvPr>
          <p:cNvSpPr/>
          <p:nvPr/>
        </p:nvSpPr>
        <p:spPr>
          <a:xfrm>
            <a:off x="371914" y="4708585"/>
            <a:ext cx="2798432"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①</a:t>
            </a:r>
            <a:r>
              <a:rPr kumimoji="1" lang="ja-JP" altLang="en-US" b="1" dirty="0" smtClean="0"/>
              <a:t> 例えば対面で・・・</a:t>
            </a:r>
            <a:endParaRPr kumimoji="1" lang="ja-JP" altLang="en-US" b="1" dirty="0"/>
          </a:p>
        </p:txBody>
      </p:sp>
      <p:sp>
        <p:nvSpPr>
          <p:cNvPr id="55" name="楕円 54">
            <a:extLst>
              <a:ext uri="{FF2B5EF4-FFF2-40B4-BE49-F238E27FC236}">
                <a16:creationId xmlns:a16="http://schemas.microsoft.com/office/drawing/2014/main" id="{DE4CA980-74B3-0FD5-5040-B7A6D58E40A4}"/>
              </a:ext>
            </a:extLst>
          </p:cNvPr>
          <p:cNvSpPr/>
          <p:nvPr/>
        </p:nvSpPr>
        <p:spPr>
          <a:xfrm>
            <a:off x="5316280" y="4921237"/>
            <a:ext cx="1541720" cy="1475431"/>
          </a:xfrm>
          <a:prstGeom prst="ellipse">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14">
            <a:extLst>
              <a:ext uri="{FF2B5EF4-FFF2-40B4-BE49-F238E27FC236}">
                <a16:creationId xmlns:a16="http://schemas.microsoft.com/office/drawing/2014/main" id="{D4B5254D-F93C-A519-4654-46864B25AA6E}"/>
              </a:ext>
            </a:extLst>
          </p:cNvPr>
          <p:cNvSpPr/>
          <p:nvPr/>
        </p:nvSpPr>
        <p:spPr>
          <a:xfrm>
            <a:off x="1768669" y="5313353"/>
            <a:ext cx="1834937" cy="6480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テキスト ボックス 56">
            <a:extLst>
              <a:ext uri="{FF2B5EF4-FFF2-40B4-BE49-F238E27FC236}">
                <a16:creationId xmlns:a16="http://schemas.microsoft.com/office/drawing/2014/main" id="{F95B8EA0-59A9-825B-2CB2-8226798FA967}"/>
              </a:ext>
            </a:extLst>
          </p:cNvPr>
          <p:cNvSpPr txBox="1"/>
          <p:nvPr/>
        </p:nvSpPr>
        <p:spPr>
          <a:xfrm>
            <a:off x="1743382" y="5343292"/>
            <a:ext cx="1931408" cy="584775"/>
          </a:xfrm>
          <a:prstGeom prst="rect">
            <a:avLst/>
          </a:prstGeom>
          <a:noFill/>
        </p:spPr>
        <p:txBody>
          <a:bodyPr vert="horz" wrap="square" rtlCol="0">
            <a:spAutoFit/>
          </a:bodyP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いつも挨拶をしていた人がしなくなった</a:t>
            </a:r>
          </a:p>
        </p:txBody>
      </p:sp>
      <p:sp>
        <p:nvSpPr>
          <p:cNvPr id="59" name="四角形: 角を丸くする 16">
            <a:extLst>
              <a:ext uri="{FF2B5EF4-FFF2-40B4-BE49-F238E27FC236}">
                <a16:creationId xmlns:a16="http://schemas.microsoft.com/office/drawing/2014/main" id="{A3AF471F-EDC2-A971-AACE-AB010AAE484F}"/>
              </a:ext>
            </a:extLst>
          </p:cNvPr>
          <p:cNvSpPr/>
          <p:nvPr/>
        </p:nvSpPr>
        <p:spPr>
          <a:xfrm>
            <a:off x="196157" y="5309910"/>
            <a:ext cx="1419292" cy="6480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2" name="図 61" descr="挿絵, 時計 が含まれている画像&#10;&#10;自動的に生成された説明">
            <a:extLst>
              <a:ext uri="{FF2B5EF4-FFF2-40B4-BE49-F238E27FC236}">
                <a16:creationId xmlns:a16="http://schemas.microsoft.com/office/drawing/2014/main" id="{F36A0507-8513-218D-679B-B5FD27A6BD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7778" y="5238947"/>
            <a:ext cx="1066419" cy="771750"/>
          </a:xfrm>
          <a:prstGeom prst="rect">
            <a:avLst/>
          </a:prstGeom>
        </p:spPr>
      </p:pic>
      <p:sp>
        <p:nvSpPr>
          <p:cNvPr id="64" name="テキスト ボックス 63">
            <a:extLst>
              <a:ext uri="{FF2B5EF4-FFF2-40B4-BE49-F238E27FC236}">
                <a16:creationId xmlns:a16="http://schemas.microsoft.com/office/drawing/2014/main" id="{A93EF17C-6A9F-8B37-716B-E8CD680F84C9}"/>
              </a:ext>
            </a:extLst>
          </p:cNvPr>
          <p:cNvSpPr txBox="1"/>
          <p:nvPr/>
        </p:nvSpPr>
        <p:spPr>
          <a:xfrm>
            <a:off x="-53372" y="5341522"/>
            <a:ext cx="1931408" cy="584775"/>
          </a:xfrm>
          <a:prstGeom prst="rect">
            <a:avLst/>
          </a:prstGeom>
          <a:noFill/>
        </p:spPr>
        <p:txBody>
          <a:bodyPr vert="horz" wrap="square" rtlCol="0">
            <a:spAutoFit/>
          </a:bodyP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地域</a:t>
            </a: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の集まり</a:t>
            </a: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に</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来なくなった</a:t>
            </a:r>
          </a:p>
        </p:txBody>
      </p:sp>
      <p:sp>
        <p:nvSpPr>
          <p:cNvPr id="67" name="四角形: 角を丸くする 16">
            <a:extLst>
              <a:ext uri="{FF2B5EF4-FFF2-40B4-BE49-F238E27FC236}">
                <a16:creationId xmlns:a16="http://schemas.microsoft.com/office/drawing/2014/main" id="{A3AF471F-EDC2-A971-AACE-AB010AAE484F}"/>
              </a:ext>
            </a:extLst>
          </p:cNvPr>
          <p:cNvSpPr/>
          <p:nvPr/>
        </p:nvSpPr>
        <p:spPr>
          <a:xfrm>
            <a:off x="3730848" y="5304884"/>
            <a:ext cx="1585432" cy="6480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テキスト ボックス 67">
            <a:extLst>
              <a:ext uri="{FF2B5EF4-FFF2-40B4-BE49-F238E27FC236}">
                <a16:creationId xmlns:a16="http://schemas.microsoft.com/office/drawing/2014/main" id="{5CE9D784-8220-844B-5560-E00034AA9E9D}"/>
              </a:ext>
            </a:extLst>
          </p:cNvPr>
          <p:cNvSpPr txBox="1"/>
          <p:nvPr/>
        </p:nvSpPr>
        <p:spPr>
          <a:xfrm>
            <a:off x="3557860" y="5350006"/>
            <a:ext cx="1931408" cy="584775"/>
          </a:xfrm>
          <a:prstGeom prst="rect">
            <a:avLst/>
          </a:prstGeom>
          <a:noFill/>
        </p:spPr>
        <p:txBody>
          <a:bodyPr vert="horz" wrap="square" rtlCol="0">
            <a:spAutoFit/>
          </a:bodyPr>
          <a:lstStyle/>
          <a:p>
            <a:pPr algn="ct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汚れたままの服を</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着</a:t>
            </a: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ている</a:t>
            </a:r>
            <a:endPar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endParaRPr>
          </a:p>
        </p:txBody>
      </p:sp>
      <p:sp>
        <p:nvSpPr>
          <p:cNvPr id="28" name="正方形/長方形 27">
            <a:extLst>
              <a:ext uri="{FF2B5EF4-FFF2-40B4-BE49-F238E27FC236}">
                <a16:creationId xmlns:a16="http://schemas.microsoft.com/office/drawing/2014/main" id="{E3547F51-DC51-D6DA-FA42-C039095A08E8}"/>
              </a:ext>
            </a:extLst>
          </p:cNvPr>
          <p:cNvSpPr/>
          <p:nvPr/>
        </p:nvSpPr>
        <p:spPr>
          <a:xfrm>
            <a:off x="3460582" y="7654784"/>
            <a:ext cx="108000" cy="108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582BF982-E736-D21F-005A-65CB8A3FB8F7}"/>
              </a:ext>
            </a:extLst>
          </p:cNvPr>
          <p:cNvSpPr txBox="1"/>
          <p:nvPr/>
        </p:nvSpPr>
        <p:spPr>
          <a:xfrm>
            <a:off x="196157" y="617602"/>
            <a:ext cx="6459067" cy="1782191"/>
          </a:xfrm>
          <a:prstGeom prst="roundRect">
            <a:avLst/>
          </a:prstGeom>
          <a:solidFill>
            <a:schemeClr val="bg1"/>
          </a:solidFill>
        </p:spPr>
        <p:txBody>
          <a:bodyPr vert="horz" wrap="square" rtlCol="0">
            <a:noAutofit/>
          </a:bodyPr>
          <a:lstStyle/>
          <a:p>
            <a:r>
              <a:rPr kumimoji="1" lang="ja-JP" altLang="en-US" sz="2800" b="1" dirty="0">
                <a:solidFill>
                  <a:schemeClr val="accent6">
                    <a:lumMod val="50000"/>
                  </a:schemeClr>
                </a:solidFill>
                <a:latin typeface="HGP教科書体" panose="02020600000000000000" pitchFamily="18" charset="-128"/>
                <a:ea typeface="HGP教科書体" panose="02020600000000000000" pitchFamily="18" charset="-128"/>
              </a:rPr>
              <a:t>日常生活の中での</a:t>
            </a:r>
            <a:endParaRPr kumimoji="1" lang="en-US" altLang="ja-JP" sz="2800" b="1" dirty="0">
              <a:solidFill>
                <a:schemeClr val="accent6">
                  <a:lumMod val="50000"/>
                </a:schemeClr>
              </a:solidFill>
              <a:latin typeface="HGP教科書体" panose="02020600000000000000" pitchFamily="18" charset="-128"/>
              <a:ea typeface="HGP教科書体" panose="02020600000000000000" pitchFamily="18" charset="-128"/>
            </a:endParaRPr>
          </a:p>
          <a:p>
            <a:r>
              <a:rPr kumimoji="1" lang="ja-JP" altLang="en-US" sz="2800" b="1" dirty="0">
                <a:solidFill>
                  <a:schemeClr val="accent6">
                    <a:lumMod val="50000"/>
                  </a:schemeClr>
                </a:solidFill>
                <a:latin typeface="HGP教科書体" panose="02020600000000000000" pitchFamily="18" charset="-128"/>
                <a:ea typeface="HGP教科書体" panose="02020600000000000000" pitchFamily="18" charset="-128"/>
              </a:rPr>
              <a:t>　　</a:t>
            </a:r>
            <a:r>
              <a:rPr kumimoji="1" lang="ja-JP" altLang="en-US" sz="4000" b="1" dirty="0">
                <a:solidFill>
                  <a:schemeClr val="accent6">
                    <a:lumMod val="50000"/>
                  </a:schemeClr>
                </a:solidFill>
                <a:latin typeface="HGP教科書体" panose="02020600000000000000" pitchFamily="18" charset="-128"/>
                <a:ea typeface="HGP教科書体" panose="02020600000000000000" pitchFamily="18" charset="-128"/>
              </a:rPr>
              <a:t>あなたの</a:t>
            </a:r>
            <a:r>
              <a:rPr kumimoji="1" lang="ja-JP" altLang="en-US" sz="4000" b="1" dirty="0">
                <a:solidFill>
                  <a:schemeClr val="accent2">
                    <a:lumMod val="75000"/>
                  </a:schemeClr>
                </a:solidFill>
                <a:latin typeface="HGP教科書体" panose="02020600000000000000" pitchFamily="18" charset="-128"/>
                <a:ea typeface="HGP教科書体" panose="02020600000000000000" pitchFamily="18" charset="-128"/>
              </a:rPr>
              <a:t>「小さな気づき」</a:t>
            </a:r>
            <a:r>
              <a:rPr kumimoji="1" lang="ja-JP" altLang="en-US" sz="2800" b="1" dirty="0">
                <a:solidFill>
                  <a:schemeClr val="accent6">
                    <a:lumMod val="50000"/>
                  </a:schemeClr>
                </a:solidFill>
                <a:latin typeface="HGP教科書体" panose="02020600000000000000" pitchFamily="18" charset="-128"/>
                <a:ea typeface="HGP教科書体" panose="02020600000000000000" pitchFamily="18" charset="-128"/>
              </a:rPr>
              <a:t>が</a:t>
            </a:r>
            <a:endParaRPr kumimoji="1" lang="en-US" altLang="ja-JP" sz="2800" b="1" dirty="0">
              <a:solidFill>
                <a:schemeClr val="accent6">
                  <a:lumMod val="50000"/>
                </a:schemeClr>
              </a:solidFill>
              <a:latin typeface="HGP教科書体" panose="02020600000000000000" pitchFamily="18" charset="-128"/>
              <a:ea typeface="HGP教科書体" panose="02020600000000000000" pitchFamily="18" charset="-128"/>
            </a:endParaRPr>
          </a:p>
          <a:p>
            <a:r>
              <a:rPr kumimoji="1" lang="ja-JP" altLang="en-US" sz="2800" b="1" dirty="0">
                <a:solidFill>
                  <a:schemeClr val="accent6">
                    <a:lumMod val="50000"/>
                  </a:schemeClr>
                </a:solidFill>
                <a:latin typeface="HGP教科書体" panose="02020600000000000000" pitchFamily="18" charset="-128"/>
                <a:ea typeface="HGP教科書体" panose="02020600000000000000" pitchFamily="18" charset="-128"/>
              </a:rPr>
              <a:t>　　　高齢者の安全・安心につながります。</a:t>
            </a:r>
          </a:p>
        </p:txBody>
      </p:sp>
      <p:pic>
        <p:nvPicPr>
          <p:cNvPr id="77" name="図 76" descr="挿絵, 時計 が含まれている画像&#10;&#10;自動的に生成された説明">
            <a:extLst>
              <a:ext uri="{FF2B5EF4-FFF2-40B4-BE49-F238E27FC236}">
                <a16:creationId xmlns:a16="http://schemas.microsoft.com/office/drawing/2014/main" id="{688FB4B5-DAD3-D084-2C87-AC5D13C14C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085" y="2696696"/>
            <a:ext cx="1515554" cy="1284062"/>
          </a:xfrm>
          <a:prstGeom prst="rect">
            <a:avLst/>
          </a:prstGeom>
        </p:spPr>
      </p:pic>
      <p:sp>
        <p:nvSpPr>
          <p:cNvPr id="78" name="テキスト ボックス 77">
            <a:extLst>
              <a:ext uri="{FF2B5EF4-FFF2-40B4-BE49-F238E27FC236}">
                <a16:creationId xmlns:a16="http://schemas.microsoft.com/office/drawing/2014/main" id="{A9B026F5-82FC-CC01-EF48-97F551473C87}"/>
              </a:ext>
            </a:extLst>
          </p:cNvPr>
          <p:cNvSpPr txBox="1"/>
          <p:nvPr/>
        </p:nvSpPr>
        <p:spPr>
          <a:xfrm>
            <a:off x="2091277" y="2520515"/>
            <a:ext cx="4766723" cy="1692771"/>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高齢者</a:t>
            </a:r>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が住み慣れた住まいで安全・安心な生活を続けていく</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ために</a:t>
            </a:r>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は</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2400" dirty="0" smtClean="0">
                <a:solidFill>
                  <a:srgbClr val="D1855B"/>
                </a:solidFill>
                <a:latin typeface="UD デジタル 教科書体 NP-B" panose="02020700000000000000" pitchFamily="18" charset="-128"/>
                <a:ea typeface="UD デジタル 教科書体 NP-B" panose="02020700000000000000" pitchFamily="18" charset="-128"/>
              </a:rPr>
              <a:t>身近</a:t>
            </a:r>
            <a:r>
              <a:rPr kumimoji="1" lang="ja-JP" altLang="en-US" sz="2000" dirty="0">
                <a:solidFill>
                  <a:srgbClr val="D1855B"/>
                </a:solidFill>
                <a:latin typeface="UD デジタル 教科書体 NP-B" panose="02020700000000000000" pitchFamily="18" charset="-128"/>
                <a:ea typeface="UD デジタル 教科書体 NP-B" panose="02020700000000000000" pitchFamily="18" charset="-128"/>
              </a:rPr>
              <a:t>な</a:t>
            </a:r>
            <a:r>
              <a:rPr kumimoji="1" lang="ja-JP" altLang="en-US" sz="2400" dirty="0">
                <a:solidFill>
                  <a:srgbClr val="D1855B"/>
                </a:solidFill>
                <a:latin typeface="UD デジタル 教科書体 NP-B" panose="02020700000000000000" pitchFamily="18" charset="-128"/>
                <a:ea typeface="UD デジタル 教科書体 NP-B" panose="02020700000000000000" pitchFamily="18" charset="-128"/>
              </a:rPr>
              <a:t>地域</a:t>
            </a:r>
            <a:r>
              <a:rPr kumimoji="1" lang="ja-JP" altLang="en-US" sz="2000" dirty="0">
                <a:solidFill>
                  <a:srgbClr val="D1855B"/>
                </a:solidFill>
                <a:latin typeface="UD デジタル 教科書体 NP-B" panose="02020700000000000000" pitchFamily="18" charset="-128"/>
                <a:ea typeface="UD デジタル 教科書体 NP-B" panose="02020700000000000000" pitchFamily="18" charset="-128"/>
              </a:rPr>
              <a:t>の</a:t>
            </a:r>
            <a:r>
              <a:rPr kumimoji="1" lang="ja-JP" altLang="en-US" sz="2400" dirty="0">
                <a:solidFill>
                  <a:srgbClr val="D1855B"/>
                </a:solidFill>
                <a:latin typeface="UD デジタル 教科書体 NP-B" panose="02020700000000000000" pitchFamily="18" charset="-128"/>
                <a:ea typeface="UD デジタル 教科書体 NP-B" panose="02020700000000000000" pitchFamily="18" charset="-128"/>
              </a:rPr>
              <a:t>中</a:t>
            </a:r>
            <a:r>
              <a:rPr kumimoji="1" lang="ja-JP" altLang="en-US" sz="2000" dirty="0" smtClean="0">
                <a:solidFill>
                  <a:srgbClr val="D1855B"/>
                </a:solidFill>
                <a:latin typeface="UD デジタル 教科書体 NP-B" panose="02020700000000000000" pitchFamily="18" charset="-128"/>
                <a:ea typeface="UD デジタル 教科書体 NP-B" panose="02020700000000000000" pitchFamily="18" charset="-128"/>
              </a:rPr>
              <a:t>で</a:t>
            </a:r>
            <a:endParaRPr kumimoji="1" lang="en-US" altLang="ja-JP" sz="2000" dirty="0" smtClean="0">
              <a:solidFill>
                <a:srgbClr val="D1855B"/>
              </a:solidFill>
              <a:latin typeface="UD デジタル 教科書体 NP-B" panose="02020700000000000000" pitchFamily="18" charset="-128"/>
              <a:ea typeface="UD デジタル 教科書体 NP-B" panose="02020700000000000000" pitchFamily="18" charset="-128"/>
            </a:endParaRPr>
          </a:p>
          <a:p>
            <a:r>
              <a:rPr kumimoji="1" lang="ja-JP" altLang="en-US" sz="2400" dirty="0" smtClean="0">
                <a:solidFill>
                  <a:srgbClr val="D1855B"/>
                </a:solidFill>
                <a:latin typeface="UD デジタル 教科書体 NP-B" panose="02020700000000000000" pitchFamily="18" charset="-128"/>
                <a:ea typeface="UD デジタル 教科書体 NP-B" panose="02020700000000000000" pitchFamily="18" charset="-128"/>
              </a:rPr>
              <a:t>周囲</a:t>
            </a:r>
            <a:r>
              <a:rPr kumimoji="1" lang="ja-JP" altLang="en-US" sz="2000" dirty="0">
                <a:solidFill>
                  <a:srgbClr val="D1855B"/>
                </a:solidFill>
                <a:latin typeface="UD デジタル 教科書体 NP-B" panose="02020700000000000000" pitchFamily="18" charset="-128"/>
                <a:ea typeface="UD デジタル 教科書体 NP-B" panose="02020700000000000000" pitchFamily="18" charset="-128"/>
              </a:rPr>
              <a:t>の</a:t>
            </a:r>
            <a:r>
              <a:rPr kumimoji="1" lang="ja-JP" altLang="en-US" sz="2400" dirty="0">
                <a:solidFill>
                  <a:srgbClr val="D1855B"/>
                </a:solidFill>
                <a:latin typeface="UD デジタル 教科書体 NP-B" panose="02020700000000000000" pitchFamily="18" charset="-128"/>
                <a:ea typeface="UD デジタル 教科書体 NP-B" panose="02020700000000000000" pitchFamily="18" charset="-128"/>
              </a:rPr>
              <a:t>人</a:t>
            </a:r>
            <a:r>
              <a:rPr kumimoji="1" lang="ja-JP" altLang="en-US" sz="2000" dirty="0">
                <a:solidFill>
                  <a:srgbClr val="D1855B"/>
                </a:solidFill>
                <a:latin typeface="UD デジタル 教科書体 NP-B" panose="02020700000000000000" pitchFamily="18" charset="-128"/>
                <a:ea typeface="UD デジタル 教科書体 NP-B" panose="02020700000000000000" pitchFamily="18" charset="-128"/>
              </a:rPr>
              <a:t>が</a:t>
            </a:r>
            <a:r>
              <a:rPr kumimoji="1" lang="ja-JP" altLang="en-US" sz="2400" dirty="0">
                <a:solidFill>
                  <a:srgbClr val="D1855B"/>
                </a:solidFill>
                <a:latin typeface="UD デジタル 教科書体 NP-B" panose="02020700000000000000" pitchFamily="18" charset="-128"/>
                <a:ea typeface="UD デジタル 教科書体 NP-B" panose="02020700000000000000" pitchFamily="18" charset="-128"/>
              </a:rPr>
              <a:t>ちょっとした異変</a:t>
            </a:r>
            <a:r>
              <a:rPr kumimoji="1" lang="ja-JP" altLang="en-US" sz="2400" dirty="0" smtClean="0">
                <a:solidFill>
                  <a:srgbClr val="D1855B"/>
                </a:solidFill>
                <a:latin typeface="UD デジタル 教科書体 NP-B" panose="02020700000000000000" pitchFamily="18" charset="-128"/>
                <a:ea typeface="UD デジタル 教科書体 NP-B" panose="02020700000000000000" pitchFamily="18" charset="-128"/>
              </a:rPr>
              <a:t>に</a:t>
            </a:r>
            <a:endParaRPr kumimoji="1" lang="en-US" altLang="ja-JP" sz="2400" dirty="0" smtClean="0">
              <a:solidFill>
                <a:srgbClr val="D1855B"/>
              </a:solidFill>
              <a:latin typeface="UD デジタル 教科書体 NP-B" panose="02020700000000000000" pitchFamily="18" charset="-128"/>
              <a:ea typeface="UD デジタル 教科書体 NP-B" panose="02020700000000000000" pitchFamily="18" charset="-128"/>
            </a:endParaRPr>
          </a:p>
          <a:p>
            <a:r>
              <a:rPr kumimoji="1" lang="ja-JP" altLang="en-US" sz="2400" dirty="0" smtClean="0">
                <a:solidFill>
                  <a:srgbClr val="D1855B"/>
                </a:solidFill>
                <a:latin typeface="UD デジタル 教科書体 NP-B" panose="02020700000000000000" pitchFamily="18" charset="-128"/>
                <a:ea typeface="UD デジタル 教科書体 NP-B" panose="02020700000000000000" pitchFamily="18" charset="-128"/>
              </a:rPr>
              <a:t>気づくこと</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が</a:t>
            </a:r>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、とても重要です。</a:t>
            </a:r>
          </a:p>
        </p:txBody>
      </p:sp>
      <p:sp>
        <p:nvSpPr>
          <p:cNvPr id="79" name="平行四辺形 78"/>
          <p:cNvSpPr/>
          <p:nvPr/>
        </p:nvSpPr>
        <p:spPr>
          <a:xfrm>
            <a:off x="2183118" y="3668510"/>
            <a:ext cx="4101246" cy="107122"/>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角を丸くする 4">
            <a:extLst>
              <a:ext uri="{FF2B5EF4-FFF2-40B4-BE49-F238E27FC236}">
                <a16:creationId xmlns:a16="http://schemas.microsoft.com/office/drawing/2014/main" id="{AF1DB193-8A7D-F44F-AC30-D42CA55EFD93}"/>
              </a:ext>
            </a:extLst>
          </p:cNvPr>
          <p:cNvSpPr/>
          <p:nvPr/>
        </p:nvSpPr>
        <p:spPr>
          <a:xfrm>
            <a:off x="617878" y="97420"/>
            <a:ext cx="3353510"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地域で目指す見守りとは？</a:t>
            </a:r>
            <a:endParaRPr kumimoji="1" lang="ja-JP" altLang="en-US" b="1" dirty="0"/>
          </a:p>
        </p:txBody>
      </p:sp>
      <p:sp>
        <p:nvSpPr>
          <p:cNvPr id="81" name="平行四辺形 80"/>
          <p:cNvSpPr/>
          <p:nvPr/>
        </p:nvSpPr>
        <p:spPr>
          <a:xfrm>
            <a:off x="2165762" y="3295127"/>
            <a:ext cx="2341787" cy="101629"/>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図 81"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08" y="3992"/>
            <a:ext cx="537355" cy="527358"/>
          </a:xfrm>
          <a:prstGeom prst="rect">
            <a:avLst/>
          </a:prstGeom>
        </p:spPr>
      </p:pic>
      <p:sp>
        <p:nvSpPr>
          <p:cNvPr id="83" name="テキスト ボックス 82"/>
          <p:cNvSpPr txBox="1"/>
          <p:nvPr/>
        </p:nvSpPr>
        <p:spPr>
          <a:xfrm>
            <a:off x="2891250" y="1083177"/>
            <a:ext cx="3219804" cy="276999"/>
          </a:xfrm>
          <a:prstGeom prst="rect">
            <a:avLst/>
          </a:prstGeom>
          <a:noFill/>
        </p:spPr>
        <p:txBody>
          <a:bodyPr wrap="square" rtlCol="0">
            <a:spAutoFit/>
          </a:bodyPr>
          <a:lstStyle/>
          <a:p>
            <a:r>
              <a:rPr kumimoji="1" lang="ja-JP" altLang="en-US" sz="1200" dirty="0" smtClean="0">
                <a:solidFill>
                  <a:schemeClr val="accent2">
                    <a:lumMod val="75000"/>
                  </a:schemeClr>
                </a:solidFill>
              </a:rPr>
              <a:t>●       ●       ●    　●　      ●    　●　　　　</a:t>
            </a:r>
            <a:endParaRPr kumimoji="1" lang="ja-JP" altLang="en-US" sz="1200" dirty="0">
              <a:solidFill>
                <a:schemeClr val="accent2">
                  <a:lumMod val="75000"/>
                </a:schemeClr>
              </a:solidFill>
            </a:endParaRPr>
          </a:p>
        </p:txBody>
      </p:sp>
      <p:sp>
        <p:nvSpPr>
          <p:cNvPr id="84" name="平行四辺形 83"/>
          <p:cNvSpPr/>
          <p:nvPr/>
        </p:nvSpPr>
        <p:spPr>
          <a:xfrm>
            <a:off x="2183118" y="4049447"/>
            <a:ext cx="1522501" cy="103135"/>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3144788-540C-32B3-8E6E-635F1E52EF8A}"/>
              </a:ext>
            </a:extLst>
          </p:cNvPr>
          <p:cNvSpPr/>
          <p:nvPr/>
        </p:nvSpPr>
        <p:spPr>
          <a:xfrm>
            <a:off x="4463707" y="8228120"/>
            <a:ext cx="202518"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A9B026F5-82FC-CC01-EF48-97F551473C87}"/>
              </a:ext>
            </a:extLst>
          </p:cNvPr>
          <p:cNvSpPr txBox="1"/>
          <p:nvPr/>
        </p:nvSpPr>
        <p:spPr>
          <a:xfrm>
            <a:off x="3214401" y="8883671"/>
            <a:ext cx="287270" cy="338554"/>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３</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856991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9" name="正方形/長方形 28"/>
          <p:cNvSpPr/>
          <p:nvPr/>
        </p:nvSpPr>
        <p:spPr>
          <a:xfrm>
            <a:off x="205140" y="6949292"/>
            <a:ext cx="6533725" cy="2184315"/>
          </a:xfrm>
          <a:prstGeom prst="rect">
            <a:avLst/>
          </a:prstGeom>
          <a:solidFill>
            <a:schemeClr val="accent4">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9476" y="6643889"/>
            <a:ext cx="6533725" cy="2277237"/>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5B09053D-BE38-7413-292D-E0D5A099E1C0}"/>
              </a:ext>
            </a:extLst>
          </p:cNvPr>
          <p:cNvSpPr/>
          <p:nvPr/>
        </p:nvSpPr>
        <p:spPr>
          <a:xfrm>
            <a:off x="59476" y="292609"/>
            <a:ext cx="6679389" cy="5459640"/>
          </a:xfrm>
          <a:prstGeom prst="roundRect">
            <a:avLst/>
          </a:prstGeom>
          <a:solidFill>
            <a:schemeClr val="accent6">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F1DB193-8A7D-F44F-AC30-D42CA55EFD93}"/>
              </a:ext>
            </a:extLst>
          </p:cNvPr>
          <p:cNvSpPr/>
          <p:nvPr/>
        </p:nvSpPr>
        <p:spPr>
          <a:xfrm>
            <a:off x="540135" y="134157"/>
            <a:ext cx="4306807"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気づいたらどうすればいいの？</a:t>
            </a:r>
            <a:endParaRPr kumimoji="1" lang="ja-JP" altLang="en-US" sz="2000" b="1" dirty="0"/>
          </a:p>
        </p:txBody>
      </p:sp>
      <p:sp>
        <p:nvSpPr>
          <p:cNvPr id="34" name="四角形: 角を丸くする 22">
            <a:extLst>
              <a:ext uri="{FF2B5EF4-FFF2-40B4-BE49-F238E27FC236}">
                <a16:creationId xmlns:a16="http://schemas.microsoft.com/office/drawing/2014/main" id="{6CFD6576-A166-CA62-3618-4DFC1BAFB599}"/>
              </a:ext>
            </a:extLst>
          </p:cNvPr>
          <p:cNvSpPr/>
          <p:nvPr/>
        </p:nvSpPr>
        <p:spPr>
          <a:xfrm>
            <a:off x="392385" y="729838"/>
            <a:ext cx="2772000" cy="23112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ｖ</a:t>
            </a:r>
            <a:endParaRPr kumimoji="1" lang="ja-JP" altLang="en-US" dirty="0"/>
          </a:p>
        </p:txBody>
      </p:sp>
      <p:pic>
        <p:nvPicPr>
          <p:cNvPr id="37" name="図 36"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6" y="5622261"/>
            <a:ext cx="529598" cy="566704"/>
          </a:xfrm>
          <a:prstGeom prst="rect">
            <a:avLst/>
          </a:prstGeom>
        </p:spPr>
      </p:pic>
      <p:pic>
        <p:nvPicPr>
          <p:cNvPr id="40" name="図 39"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76" y="-7478"/>
            <a:ext cx="529598" cy="566704"/>
          </a:xfrm>
          <a:prstGeom prst="rect">
            <a:avLst/>
          </a:prstGeom>
        </p:spPr>
      </p:pic>
      <p:sp>
        <p:nvSpPr>
          <p:cNvPr id="45" name="四角形: 角を丸くする 4">
            <a:extLst>
              <a:ext uri="{FF2B5EF4-FFF2-40B4-BE49-F238E27FC236}">
                <a16:creationId xmlns:a16="http://schemas.microsoft.com/office/drawing/2014/main" id="{AF1DB193-8A7D-F44F-AC30-D42CA55EFD93}"/>
              </a:ext>
            </a:extLst>
          </p:cNvPr>
          <p:cNvSpPr/>
          <p:nvPr/>
        </p:nvSpPr>
        <p:spPr>
          <a:xfrm>
            <a:off x="571295" y="5752248"/>
            <a:ext cx="5766330" cy="82779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t>　地域包括（ほうかつ）支援センター</a:t>
            </a:r>
            <a:endParaRPr kumimoji="1" lang="en-US" altLang="ja-JP" sz="2000" b="1" dirty="0" smtClean="0"/>
          </a:p>
          <a:p>
            <a:r>
              <a:rPr kumimoji="1" lang="ja-JP" altLang="en-US" sz="2000" b="1" dirty="0" smtClean="0"/>
              <a:t>　在宅介護支援センターは何をするところ？</a:t>
            </a:r>
            <a:endParaRPr kumimoji="1" lang="ja-JP" altLang="en-US" sz="2000" b="1" dirty="0"/>
          </a:p>
        </p:txBody>
      </p:sp>
      <p:sp>
        <p:nvSpPr>
          <p:cNvPr id="3" name="テキスト ボックス 2"/>
          <p:cNvSpPr txBox="1"/>
          <p:nvPr/>
        </p:nvSpPr>
        <p:spPr>
          <a:xfrm>
            <a:off x="59476" y="6660953"/>
            <a:ext cx="6377900" cy="1708160"/>
          </a:xfrm>
          <a:prstGeom prst="rect">
            <a:avLst/>
          </a:prstGeom>
          <a:noFill/>
        </p:spPr>
        <p:txBody>
          <a:bodyPr wrap="square" rtlCol="0">
            <a:spAutoFit/>
          </a:bodyPr>
          <a:lstStyle/>
          <a:p>
            <a:r>
              <a:rPr kumimoji="1" lang="ja-JP" altLang="en-US" sz="2400" b="1" dirty="0" smtClean="0">
                <a:solidFill>
                  <a:schemeClr val="accent2">
                    <a:lumMod val="75000"/>
                  </a:schemeClr>
                </a:solidFill>
                <a:latin typeface="BIZ UDPゴシック" panose="020B0400000000000000" pitchFamily="50" charset="-128"/>
                <a:ea typeface="BIZ UDPゴシック" panose="020B0400000000000000" pitchFamily="50" charset="-128"/>
              </a:rPr>
              <a:t>　高齢者の総合相談窓口</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です。</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endParaRPr kumimoji="1" lang="en-US" altLang="ja-JP" sz="900"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●市内</a:t>
            </a:r>
            <a:r>
              <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rPr>
              <a:t>29</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カ所にあります。</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●保健師</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、社会福祉士、主任</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ケアマネジャーなどのスタッフが</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います。</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●高齢者に関する問題</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解決のお手伝いをします</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47" name="平行四辺形 46"/>
          <p:cNvSpPr/>
          <p:nvPr/>
        </p:nvSpPr>
        <p:spPr>
          <a:xfrm>
            <a:off x="355473" y="7071914"/>
            <a:ext cx="3132000" cy="107122"/>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22">
            <a:extLst>
              <a:ext uri="{FF2B5EF4-FFF2-40B4-BE49-F238E27FC236}">
                <a16:creationId xmlns:a16="http://schemas.microsoft.com/office/drawing/2014/main" id="{6CFD6576-A166-CA62-3618-4DFC1BAFB599}"/>
              </a:ext>
            </a:extLst>
          </p:cNvPr>
          <p:cNvSpPr/>
          <p:nvPr/>
        </p:nvSpPr>
        <p:spPr>
          <a:xfrm>
            <a:off x="3487473" y="727589"/>
            <a:ext cx="2772000" cy="2310392"/>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四角形: 角を丸くする 22">
            <a:extLst>
              <a:ext uri="{FF2B5EF4-FFF2-40B4-BE49-F238E27FC236}">
                <a16:creationId xmlns:a16="http://schemas.microsoft.com/office/drawing/2014/main" id="{6CFD6576-A166-CA62-3618-4DFC1BAFB599}"/>
              </a:ext>
            </a:extLst>
          </p:cNvPr>
          <p:cNvSpPr/>
          <p:nvPr/>
        </p:nvSpPr>
        <p:spPr>
          <a:xfrm>
            <a:off x="3487474" y="666661"/>
            <a:ext cx="997105" cy="452598"/>
          </a:xfrm>
          <a:prstGeom prst="roundRect">
            <a:avLst/>
          </a:prstGeom>
          <a:solidFill>
            <a:schemeClr val="accent2">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STEP2</a:t>
            </a:r>
            <a:endParaRPr kumimoji="1" lang="ja-JP" altLang="en-US" b="1" dirty="0">
              <a:solidFill>
                <a:schemeClr val="tx1"/>
              </a:solidFill>
            </a:endParaRPr>
          </a:p>
        </p:txBody>
      </p:sp>
      <p:sp>
        <p:nvSpPr>
          <p:cNvPr id="51" name="四角形: 角を丸くする 22">
            <a:extLst>
              <a:ext uri="{FF2B5EF4-FFF2-40B4-BE49-F238E27FC236}">
                <a16:creationId xmlns:a16="http://schemas.microsoft.com/office/drawing/2014/main" id="{6CFD6576-A166-CA62-3618-4DFC1BAFB599}"/>
              </a:ext>
            </a:extLst>
          </p:cNvPr>
          <p:cNvSpPr/>
          <p:nvPr/>
        </p:nvSpPr>
        <p:spPr>
          <a:xfrm>
            <a:off x="3565625" y="3292442"/>
            <a:ext cx="2772000" cy="23112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四角形: 角を丸くする 22">
            <a:extLst>
              <a:ext uri="{FF2B5EF4-FFF2-40B4-BE49-F238E27FC236}">
                <a16:creationId xmlns:a16="http://schemas.microsoft.com/office/drawing/2014/main" id="{6CFD6576-A166-CA62-3618-4DFC1BAFB599}"/>
              </a:ext>
            </a:extLst>
          </p:cNvPr>
          <p:cNvSpPr/>
          <p:nvPr/>
        </p:nvSpPr>
        <p:spPr>
          <a:xfrm>
            <a:off x="3565625" y="3191458"/>
            <a:ext cx="997105" cy="452598"/>
          </a:xfrm>
          <a:prstGeom prst="roundRect">
            <a:avLst/>
          </a:prstGeom>
          <a:solidFill>
            <a:schemeClr val="accent2">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STEP4</a:t>
            </a:r>
            <a:endParaRPr kumimoji="1" lang="ja-JP" altLang="en-US" b="1" dirty="0">
              <a:solidFill>
                <a:schemeClr val="tx1"/>
              </a:solidFill>
            </a:endParaRPr>
          </a:p>
        </p:txBody>
      </p:sp>
      <p:sp>
        <p:nvSpPr>
          <p:cNvPr id="53" name="四角形: 角を丸くする 22">
            <a:extLst>
              <a:ext uri="{FF2B5EF4-FFF2-40B4-BE49-F238E27FC236}">
                <a16:creationId xmlns:a16="http://schemas.microsoft.com/office/drawing/2014/main" id="{6CFD6576-A166-CA62-3618-4DFC1BAFB599}"/>
              </a:ext>
            </a:extLst>
          </p:cNvPr>
          <p:cNvSpPr/>
          <p:nvPr/>
        </p:nvSpPr>
        <p:spPr>
          <a:xfrm>
            <a:off x="392385" y="3245955"/>
            <a:ext cx="2772000" cy="23112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四角形: 角を丸くする 22">
            <a:extLst>
              <a:ext uri="{FF2B5EF4-FFF2-40B4-BE49-F238E27FC236}">
                <a16:creationId xmlns:a16="http://schemas.microsoft.com/office/drawing/2014/main" id="{6CFD6576-A166-CA62-3618-4DFC1BAFB599}"/>
              </a:ext>
            </a:extLst>
          </p:cNvPr>
          <p:cNvSpPr/>
          <p:nvPr/>
        </p:nvSpPr>
        <p:spPr>
          <a:xfrm>
            <a:off x="332237" y="3098269"/>
            <a:ext cx="997105" cy="452598"/>
          </a:xfrm>
          <a:prstGeom prst="roundRect">
            <a:avLst/>
          </a:prstGeom>
          <a:solidFill>
            <a:schemeClr val="accent2">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STEP3</a:t>
            </a:r>
            <a:endParaRPr kumimoji="1" lang="ja-JP" altLang="en-US" b="1" dirty="0">
              <a:solidFill>
                <a:schemeClr val="tx1"/>
              </a:solidFill>
            </a:endParaRPr>
          </a:p>
        </p:txBody>
      </p:sp>
      <p:sp>
        <p:nvSpPr>
          <p:cNvPr id="4" name="二等辺三角形 3"/>
          <p:cNvSpPr/>
          <p:nvPr/>
        </p:nvSpPr>
        <p:spPr>
          <a:xfrm rot="5400000">
            <a:off x="2884282" y="1745498"/>
            <a:ext cx="876822" cy="210885"/>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5400000">
            <a:off x="6099834" y="1760892"/>
            <a:ext cx="876822" cy="210885"/>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5400000">
            <a:off x="2881099" y="4220357"/>
            <a:ext cx="876822" cy="210885"/>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6520" y1="23000" x2="54579" y2="46000"/>
                        <a14:foregroundMark x1="23810" y1="59250" x2="58242" y2="94750"/>
                        <a14:foregroundMark x1="9890" y1="71250" x2="15018" y2="87750"/>
                        <a14:foregroundMark x1="77656" y1="59250" x2="91941" y2="85500"/>
                        <a14:foregroundMark x1="65934" y1="78500" x2="88278" y2="90750"/>
                        <a14:foregroundMark x1="34432" y1="74250" x2="29670" y2="79750"/>
                      </a14:backgroundRemoval>
                    </a14:imgEffect>
                  </a14:imgLayer>
                </a14:imgProps>
              </a:ext>
              <a:ext uri="{28A0092B-C50C-407E-A947-70E740481C1C}">
                <a14:useLocalDpi xmlns:a14="http://schemas.microsoft.com/office/drawing/2010/main" val="0"/>
              </a:ext>
            </a:extLst>
          </a:blip>
          <a:stretch>
            <a:fillRect/>
          </a:stretch>
        </p:blipFill>
        <p:spPr>
          <a:xfrm>
            <a:off x="4846943" y="1112621"/>
            <a:ext cx="1237064" cy="1812547"/>
          </a:xfrm>
          <a:prstGeom prst="rect">
            <a:avLst/>
          </a:prstGeom>
        </p:spPr>
      </p:pic>
      <p:sp>
        <p:nvSpPr>
          <p:cNvPr id="26" name="テキスト ボックス 25"/>
          <p:cNvSpPr txBox="1"/>
          <p:nvPr/>
        </p:nvSpPr>
        <p:spPr>
          <a:xfrm>
            <a:off x="3513196" y="1255782"/>
            <a:ext cx="1574039" cy="1477328"/>
          </a:xfrm>
          <a:prstGeom prst="rect">
            <a:avLst/>
          </a:prstGeom>
          <a:noFill/>
        </p:spPr>
        <p:txBody>
          <a:bodyPr wrap="square" rtlCol="0">
            <a:spAutoFit/>
          </a:bodyPr>
          <a:lstStyle/>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地域包括支援センターや</a:t>
            </a:r>
            <a:endParaRPr kumimoji="1" lang="en-US" altLang="ja-JP"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在宅介護支援センターに</a:t>
            </a:r>
            <a:endParaRPr kumimoji="1" lang="en-US" altLang="ja-JP"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連絡</a:t>
            </a:r>
            <a:endParaRPr kumimoji="1" lang="ja-JP" altLang="en-US" dirty="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p:txBody>
      </p:sp>
      <p:pic>
        <p:nvPicPr>
          <p:cNvPr id="8" name="図 7"/>
          <p:cNvPicPr>
            <a:picLocks noChangeAspect="1"/>
          </p:cNvPicPr>
          <p:nvPr/>
        </p:nvPicPr>
        <p:blipFill>
          <a:blip r:embed="rId6">
            <a:extLst>
              <a:ext uri="{BEBA8EAE-BF5A-486C-A8C5-ECC9F3942E4B}">
                <a14:imgProps xmlns:a14="http://schemas.microsoft.com/office/drawing/2010/main">
                  <a14:imgLayer r:embed="rId7">
                    <a14:imgEffect>
                      <a14:backgroundRemoval t="943" b="100000" l="0" r="99121">
                        <a14:foregroundMark x1="13187" y1="4717" x2="83956" y2="28302"/>
                        <a14:foregroundMark x1="29011" y1="34277" x2="88132" y2="11321"/>
                        <a14:foregroundMark x1="34505" y1="21698" x2="11429" y2="16667"/>
                        <a14:foregroundMark x1="48571" y1="62579" x2="55385" y2="75472"/>
                        <a14:foregroundMark x1="58681" y1="89937" x2="68352" y2="95283"/>
                        <a14:foregroundMark x1="40440" y1="95283" x2="61099" y2="92138"/>
                        <a14:foregroundMark x1="49890" y1="89308" x2="51868" y2="77673"/>
                        <a14:foregroundMark x1="46813" y1="68868" x2="59560" y2="61950"/>
                        <a14:foregroundMark x1="59121" y1="23899" x2="65495" y2="40881"/>
                        <a14:foregroundMark x1="70110" y1="42138" x2="93626" y2="21069"/>
                        <a14:foregroundMark x1="32527" y1="4717" x2="90769" y2="4088"/>
                        <a14:foregroundMark x1="5495" y1="7233" x2="37143" y2="43396"/>
                        <a14:foregroundMark x1="55385" y1="82075" x2="57363" y2="84906"/>
                      </a14:backgroundRemoval>
                    </a14:imgEffect>
                  </a14:imgLayer>
                </a14:imgProps>
              </a:ext>
              <a:ext uri="{28A0092B-C50C-407E-A947-70E740481C1C}">
                <a14:useLocalDpi xmlns:a14="http://schemas.microsoft.com/office/drawing/2010/main" val="0"/>
              </a:ext>
            </a:extLst>
          </a:blip>
          <a:stretch>
            <a:fillRect/>
          </a:stretch>
        </p:blipFill>
        <p:spPr>
          <a:xfrm>
            <a:off x="400675" y="1135315"/>
            <a:ext cx="2590983" cy="1810841"/>
          </a:xfrm>
          <a:prstGeom prst="rect">
            <a:avLst/>
          </a:prstGeom>
        </p:spPr>
      </p:pic>
      <p:sp>
        <p:nvSpPr>
          <p:cNvPr id="31" name="テキスト ボックス 30"/>
          <p:cNvSpPr txBox="1"/>
          <p:nvPr/>
        </p:nvSpPr>
        <p:spPr>
          <a:xfrm>
            <a:off x="4399284" y="3410117"/>
            <a:ext cx="2033517" cy="861774"/>
          </a:xfrm>
          <a:prstGeom prst="rect">
            <a:avLst/>
          </a:prstGeom>
          <a:noFill/>
        </p:spPr>
        <p:txBody>
          <a:bodyPr wrap="square" rtlCol="0">
            <a:spAutoFit/>
          </a:bodyPr>
          <a:lstStyle/>
          <a:p>
            <a:r>
              <a:rPr kumimoji="1" lang="ja-JP" altLang="en-US" dirty="0" smtClean="0">
                <a:solidFill>
                  <a:schemeClr val="accent6">
                    <a:lumMod val="75000"/>
                  </a:schemeClr>
                </a:solidFill>
                <a:latin typeface="BIZ UDPゴシック" panose="020B0400000000000000" pitchFamily="50" charset="-128"/>
                <a:ea typeface="BIZ UDPゴシック" panose="020B0400000000000000" pitchFamily="50" charset="-128"/>
              </a:rPr>
              <a:t>　</a:t>
            </a:r>
            <a:r>
              <a:rPr kumimoji="1"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サポート体制を</a:t>
            </a:r>
            <a:endParaRPr kumimoji="1" lang="en-US" altLang="ja-JP"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検討し必要な支援に</a:t>
            </a:r>
            <a:endParaRPr kumimoji="1" lang="en-US" altLang="ja-JP"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つなげていきます</a:t>
            </a:r>
            <a:endParaRPr kumimoji="1" lang="ja-JP" altLang="en-US" sz="1600" dirty="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p:txBody>
      </p:sp>
      <p:pic>
        <p:nvPicPr>
          <p:cNvPr id="12" name="図 1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45000" y1="78230" x2="69643" y2="93182"/>
                        <a14:foregroundMark x1="6429" y1="24282" x2="13214" y2="30502"/>
                        <a14:foregroundMark x1="54286" y1="10526" x2="57143" y2="29785"/>
                        <a14:foregroundMark x1="54286" y1="37560" x2="54286" y2="46531"/>
                      </a14:backgroundRemoval>
                    </a14:imgEffect>
                  </a14:imgLayer>
                </a14:imgProps>
              </a:ext>
              <a:ext uri="{28A0092B-C50C-407E-A947-70E740481C1C}">
                <a14:useLocalDpi xmlns:a14="http://schemas.microsoft.com/office/drawing/2010/main" val="0"/>
              </a:ext>
            </a:extLst>
          </a:blip>
          <a:stretch>
            <a:fillRect/>
          </a:stretch>
        </p:blipFill>
        <p:spPr>
          <a:xfrm>
            <a:off x="3785720" y="3745040"/>
            <a:ext cx="518388" cy="1547760"/>
          </a:xfrm>
          <a:prstGeom prst="rect">
            <a:avLst/>
          </a:prstGeom>
        </p:spPr>
      </p:pic>
      <p:pic>
        <p:nvPicPr>
          <p:cNvPr id="13" name="図 12"/>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3750" y1="94728" x2="25893" y2="83333"/>
                        <a14:foregroundMark x1="72857" y1="83673" x2="87500" y2="96088"/>
                        <a14:backgroundMark x1="11786" y1="9864" x2="10000" y2="66327"/>
                        <a14:backgroundMark x1="6607" y1="15986" x2="22143" y2="69218"/>
                        <a14:backgroundMark x1="5000" y1="80102" x2="29286" y2="69218"/>
                        <a14:backgroundMark x1="3571" y1="5612" x2="24107" y2="5272"/>
                        <a14:backgroundMark x1="84464" y1="6633" x2="93750" y2="77381"/>
                        <a14:backgroundMark x1="75179" y1="65986" x2="97500" y2="83673"/>
                      </a14:backgroundRemoval>
                    </a14:imgEffect>
                  </a14:imgLayer>
                </a14:imgProps>
              </a:ext>
              <a:ext uri="{28A0092B-C50C-407E-A947-70E740481C1C}">
                <a14:useLocalDpi xmlns:a14="http://schemas.microsoft.com/office/drawing/2010/main" val="0"/>
              </a:ext>
            </a:extLst>
          </a:blip>
          <a:stretch>
            <a:fillRect/>
          </a:stretch>
        </p:blipFill>
        <p:spPr>
          <a:xfrm>
            <a:off x="1880486" y="804076"/>
            <a:ext cx="843003" cy="885153"/>
          </a:xfrm>
          <a:prstGeom prst="rect">
            <a:avLst/>
          </a:prstGeom>
        </p:spPr>
      </p:pic>
      <p:sp>
        <p:nvSpPr>
          <p:cNvPr id="14" name="正方形/長方形 13"/>
          <p:cNvSpPr/>
          <p:nvPr/>
        </p:nvSpPr>
        <p:spPr>
          <a:xfrm>
            <a:off x="332237" y="1832404"/>
            <a:ext cx="1210588" cy="830997"/>
          </a:xfrm>
          <a:prstGeom prst="rect">
            <a:avLst/>
          </a:prstGeom>
          <a:noFill/>
        </p:spPr>
        <p:txBody>
          <a:bodyPr wrap="none">
            <a:spAutoFit/>
          </a:bodyPr>
          <a:lstStyle/>
          <a:p>
            <a:r>
              <a:rPr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なんか</a:t>
            </a:r>
            <a:endParaRPr lang="en-US" altLang="ja-JP"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いつもと</a:t>
            </a:r>
            <a:endParaRPr lang="en-US" altLang="ja-JP"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ちがうなぁ</a:t>
            </a:r>
            <a:endParaRPr lang="ja-JP" altLang="en-US" sz="1600" dirty="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23" name="四角形: 角を丸くする 22">
            <a:extLst>
              <a:ext uri="{FF2B5EF4-FFF2-40B4-BE49-F238E27FC236}">
                <a16:creationId xmlns:a16="http://schemas.microsoft.com/office/drawing/2014/main" id="{6CFD6576-A166-CA62-3618-4DFC1BAFB599}"/>
              </a:ext>
            </a:extLst>
          </p:cNvPr>
          <p:cNvSpPr/>
          <p:nvPr/>
        </p:nvSpPr>
        <p:spPr>
          <a:xfrm>
            <a:off x="302135" y="700604"/>
            <a:ext cx="997105" cy="452598"/>
          </a:xfrm>
          <a:prstGeom prst="roundRect">
            <a:avLst/>
          </a:prstGeom>
          <a:solidFill>
            <a:schemeClr val="accent2">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STEP1</a:t>
            </a:r>
            <a:endParaRPr kumimoji="1" lang="ja-JP" altLang="en-US" b="1" dirty="0">
              <a:solidFill>
                <a:schemeClr val="tx1"/>
              </a:solidFill>
            </a:endParaRPr>
          </a:p>
        </p:txBody>
      </p:sp>
      <p:sp>
        <p:nvSpPr>
          <p:cNvPr id="35" name="正方形/長方形 34"/>
          <p:cNvSpPr/>
          <p:nvPr/>
        </p:nvSpPr>
        <p:spPr>
          <a:xfrm>
            <a:off x="693208" y="1289534"/>
            <a:ext cx="1415772" cy="338554"/>
          </a:xfrm>
          <a:prstGeom prst="rect">
            <a:avLst/>
          </a:prstGeom>
          <a:noFill/>
        </p:spPr>
        <p:txBody>
          <a:bodyPr wrap="none">
            <a:spAutoFit/>
          </a:bodyPr>
          <a:lstStyle/>
          <a:p>
            <a:r>
              <a:rPr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おとなりさん</a:t>
            </a:r>
            <a:endParaRPr lang="ja-JP" altLang="en-US" sz="1600" dirty="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36" name="テキスト ボックス 35"/>
          <p:cNvSpPr txBox="1"/>
          <p:nvPr/>
        </p:nvSpPr>
        <p:spPr>
          <a:xfrm>
            <a:off x="1747450" y="3710831"/>
            <a:ext cx="1353153" cy="1477328"/>
          </a:xfrm>
          <a:prstGeom prst="rect">
            <a:avLst/>
          </a:prstGeom>
          <a:noFill/>
        </p:spPr>
        <p:txBody>
          <a:bodyPr wrap="square" rtlCol="0">
            <a:spAutoFit/>
          </a:bodyPr>
          <a:lstStyle/>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どんな</a:t>
            </a:r>
            <a:endParaRPr kumimoji="1" lang="en-US" altLang="ja-JP"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小さな</a:t>
            </a:r>
            <a:endParaRPr kumimoji="1" lang="en-US" altLang="ja-JP"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気づきでも</a:t>
            </a:r>
            <a:endParaRPr kumimoji="1" lang="en-US" altLang="ja-JP"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お聞かせ</a:t>
            </a:r>
            <a:endParaRPr kumimoji="1" lang="en-US" altLang="ja-JP"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下さい</a:t>
            </a:r>
            <a:endParaRPr kumimoji="1" lang="ja-JP" altLang="en-US" dirty="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p:txBody>
      </p:sp>
      <p:pic>
        <p:nvPicPr>
          <p:cNvPr id="11" name="図 10"/>
          <p:cNvPicPr>
            <a:picLocks noChangeAspect="1"/>
          </p:cNvPicPr>
          <p:nvPr/>
        </p:nvPicPr>
        <p:blipFill>
          <a:blip r:embed="rId12" cstate="print">
            <a:extLst>
              <a:ext uri="{BEBA8EAE-BF5A-486C-A8C5-ECC9F3942E4B}">
                <a14:imgProps xmlns:a14="http://schemas.microsoft.com/office/drawing/2010/main">
                  <a14:imgLayer r:embed="rId13">
                    <a14:imgEffect>
                      <a14:backgroundRemoval t="345" b="100000" l="209" r="100000">
                        <a14:foregroundMark x1="9822" y1="78966" x2="58621" y2="82931"/>
                        <a14:foregroundMark x1="79415" y1="57931" x2="85371" y2="75517"/>
                        <a14:foregroundMark x1="90909" y1="82069" x2="92268" y2="93103"/>
                        <a14:foregroundMark x1="82968" y1="17931" x2="86625" y2="35000"/>
                        <a14:foregroundMark x1="75967" y1="30172" x2="79728" y2="42931"/>
                        <a14:foregroundMark x1="78892" y1="97931" x2="81296" y2="80862"/>
                        <a14:foregroundMark x1="12539" y1="87759" x2="61651" y2="94483"/>
                        <a14:foregroundMark x1="5852" y1="72414" x2="6165" y2="94828"/>
                        <a14:foregroundMark x1="30408" y1="65345" x2="69070" y2="55690"/>
                        <a14:foregroundMark x1="57367" y1="73793" x2="62173" y2="67586"/>
                        <a14:foregroundMark x1="61860" y1="60517" x2="67189" y2="68103"/>
                        <a14:foregroundMark x1="95716" y1="76034" x2="85057" y2="93621"/>
                        <a14:foregroundMark x1="19436" y1="68103" x2="35737" y2="68966"/>
                        <a14:foregroundMark x1="14943" y1="8276" x2="22153" y2="25345"/>
                        <a14:foregroundMark x1="40752" y1="8621" x2="45037" y2="23621"/>
                        <a14:foregroundMark x1="43156" y1="31552" x2="44828" y2="48621"/>
                        <a14:foregroundMark x1="36259" y1="23621" x2="38349" y2="25345"/>
                        <a14:foregroundMark x1="17555" y1="32759" x2="21630" y2="32759"/>
                      </a14:backgroundRemoval>
                    </a14:imgEffect>
                  </a14:imgLayer>
                </a14:imgProps>
              </a:ext>
              <a:ext uri="{28A0092B-C50C-407E-A947-70E740481C1C}">
                <a14:useLocalDpi xmlns:a14="http://schemas.microsoft.com/office/drawing/2010/main" val="0"/>
              </a:ext>
            </a:extLst>
          </a:blip>
          <a:stretch>
            <a:fillRect/>
          </a:stretch>
        </p:blipFill>
        <p:spPr>
          <a:xfrm>
            <a:off x="3953305" y="4308154"/>
            <a:ext cx="1990787" cy="1206537"/>
          </a:xfrm>
          <a:prstGeom prst="rect">
            <a:avLst/>
          </a:prstGeom>
        </p:spPr>
      </p:pic>
      <p:sp>
        <p:nvSpPr>
          <p:cNvPr id="33" name="テキスト ボックス 32"/>
          <p:cNvSpPr txBox="1"/>
          <p:nvPr/>
        </p:nvSpPr>
        <p:spPr>
          <a:xfrm>
            <a:off x="137388" y="8326155"/>
            <a:ext cx="6377900" cy="461665"/>
          </a:xfrm>
          <a:prstGeom prst="rect">
            <a:avLst/>
          </a:prstGeom>
          <a:noFill/>
        </p:spPr>
        <p:txBody>
          <a:bodyPr wrap="square" rtlCol="0">
            <a:spAutoFit/>
          </a:bodyPr>
          <a:lstStyle/>
          <a:p>
            <a:r>
              <a:rPr kumimoji="1" lang="ja-JP" altLang="en-US" sz="2400" b="1" dirty="0" smtClean="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sz="2000" b="1" dirty="0" smtClean="0">
                <a:solidFill>
                  <a:schemeClr val="accent2">
                    <a:lumMod val="75000"/>
                  </a:schemeClr>
                </a:solidFill>
                <a:latin typeface="BIZ UDPゴシック" panose="020B0400000000000000" pitchFamily="50" charset="-128"/>
                <a:ea typeface="BIZ UDPゴシック" panose="020B0400000000000000" pitchFamily="50" charset="-128"/>
              </a:rPr>
              <a:t>みなさんの「小さな気づき」をお知らせください。</a:t>
            </a:r>
            <a:r>
              <a:rPr kumimoji="1" lang="ja-JP" altLang="en-US" sz="2000" dirty="0" smtClean="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5941" y="3681647"/>
            <a:ext cx="1014977" cy="1611153"/>
          </a:xfrm>
          <a:prstGeom prst="rect">
            <a:avLst/>
          </a:prstGeom>
        </p:spPr>
      </p:pic>
      <p:sp>
        <p:nvSpPr>
          <p:cNvPr id="39" name="テキスト ボックス 38"/>
          <p:cNvSpPr txBox="1"/>
          <p:nvPr/>
        </p:nvSpPr>
        <p:spPr>
          <a:xfrm>
            <a:off x="3100603" y="7093444"/>
            <a:ext cx="3592549" cy="400110"/>
          </a:xfrm>
          <a:prstGeom prst="rect">
            <a:avLst/>
          </a:prstGeom>
          <a:noFill/>
        </p:spPr>
        <p:txBody>
          <a:bodyPr wrap="square" rtlCol="0">
            <a:spAutoFit/>
          </a:bodyPr>
          <a:lstStyle/>
          <a:p>
            <a:r>
              <a:rPr kumimoji="1" lang="ja-JP" altLang="en-US" sz="1400" b="1" dirty="0" smtClean="0">
                <a:solidFill>
                  <a:schemeClr val="accent2">
                    <a:lumMod val="75000"/>
                  </a:schemeClr>
                </a:solidFill>
                <a:latin typeface="BIZ UDPゴシック" panose="020B0400000000000000" pitchFamily="50" charset="-128"/>
                <a:ea typeface="BIZ UDPゴシック" panose="020B0400000000000000" pitchFamily="50" charset="-128"/>
              </a:rPr>
              <a:t>地域包括支援センターの一覧は裏表紙へ！</a:t>
            </a:r>
            <a:r>
              <a:rPr kumimoji="1" lang="ja-JP" altLang="en-US" sz="2000" dirty="0" smtClean="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A9B026F5-82FC-CC01-EF48-97F551473C87}"/>
              </a:ext>
            </a:extLst>
          </p:cNvPr>
          <p:cNvSpPr txBox="1"/>
          <p:nvPr/>
        </p:nvSpPr>
        <p:spPr>
          <a:xfrm>
            <a:off x="3214401" y="8883671"/>
            <a:ext cx="287270" cy="338554"/>
          </a:xfrm>
          <a:prstGeom prst="rect">
            <a:avLst/>
          </a:prstGeom>
          <a:noFill/>
        </p:spPr>
        <p:txBody>
          <a:bodyPr vert="horz" wrap="square" rtlCol="0">
            <a:spAutoFit/>
          </a:bodyPr>
          <a:lstStyle/>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４</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828520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5712</TotalTime>
  <Words>1331</Words>
  <PresentationFormat>画面に合わせる (4:3)</PresentationFormat>
  <Paragraphs>182</Paragraphs>
  <Slides>8</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BIZ UDPゴシック</vt:lpstr>
      <vt:lpstr>HGP教科書体</vt:lpstr>
      <vt:lpstr>UD デジタル 教科書体 N-B</vt:lpstr>
      <vt:lpstr>UD デジタル 教科書体 NP-B</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lastModifiedBy>
  <cp:lastPrinted>2023-02-12T23:22:57Z</cp:lastPrinted>
  <dcterms:created xsi:type="dcterms:W3CDTF">2021-06-16T00:44:47Z</dcterms:created>
  <dcterms:modified xsi:type="dcterms:W3CDTF">2023-03-06T23:17:16Z</dcterms:modified>
</cp:coreProperties>
</file>